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1"/>
  </p:notesMasterIdLst>
  <p:sldIdLst>
    <p:sldId id="256" r:id="rId2"/>
    <p:sldId id="257" r:id="rId3"/>
    <p:sldId id="258" r:id="rId4"/>
    <p:sldId id="259" r:id="rId5"/>
    <p:sldId id="260" r:id="rId6"/>
    <p:sldId id="344" r:id="rId7"/>
    <p:sldId id="274" r:id="rId8"/>
    <p:sldId id="275" r:id="rId9"/>
    <p:sldId id="276" r:id="rId10"/>
    <p:sldId id="277" r:id="rId11"/>
    <p:sldId id="279" r:id="rId12"/>
    <p:sldId id="280" r:id="rId13"/>
    <p:sldId id="281" r:id="rId14"/>
    <p:sldId id="282" r:id="rId15"/>
    <p:sldId id="283" r:id="rId16"/>
    <p:sldId id="284" r:id="rId17"/>
    <p:sldId id="285" r:id="rId18"/>
    <p:sldId id="286" r:id="rId19"/>
    <p:sldId id="287" r:id="rId20"/>
    <p:sldId id="288" r:id="rId21"/>
    <p:sldId id="289" r:id="rId22"/>
    <p:sldId id="270" r:id="rId23"/>
    <p:sldId id="272" r:id="rId24"/>
    <p:sldId id="273" r:id="rId25"/>
    <p:sldId id="290"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32" r:id="rId66"/>
    <p:sldId id="333" r:id="rId67"/>
    <p:sldId id="334" r:id="rId68"/>
    <p:sldId id="335" r:id="rId69"/>
    <p:sldId id="269" r:id="rId70"/>
  </p:sldIdLst>
  <p:sldSz cx="12192000" cy="6858000"/>
  <p:notesSz cx="6858000" cy="9144000"/>
  <p:embeddedFontLst>
    <p:embeddedFont>
      <p:font typeface="Century Gothic" panose="020B0502020202020204" pitchFamily="34" charset="0"/>
      <p:regular r:id="rId72"/>
      <p:bold r:id="rId73"/>
      <p:italic r:id="rId74"/>
      <p:boldItalic r:id="rId75"/>
    </p:embeddedFont>
    <p:embeddedFont>
      <p:font typeface="Noto Sans Symbols" panose="020F050202020403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5" roundtripDataSignature="AMtx7mgi3hHmXKT4AOxoADtLy3aWYKWW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42"/>
    <p:restoredTop sz="94795"/>
  </p:normalViewPr>
  <p:slideViewPr>
    <p:cSldViewPr snapToGrid="0">
      <p:cViewPr varScale="1">
        <p:scale>
          <a:sx n="120" d="100"/>
          <a:sy n="120" d="100"/>
        </p:scale>
        <p:origin x="424"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5"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5" name="Google Shape;2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0"/>
        <p:cNvGrpSpPr/>
        <p:nvPr/>
      </p:nvGrpSpPr>
      <p:grpSpPr>
        <a:xfrm>
          <a:off x="0" y="0"/>
          <a:ext cx="0" cy="0"/>
          <a:chOff x="0" y="0"/>
          <a:chExt cx="0" cy="0"/>
        </a:xfrm>
      </p:grpSpPr>
      <p:sp>
        <p:nvSpPr>
          <p:cNvPr id="6281" name="Google Shape;6281;g2f83e8f8370_2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2" name="Google Shape;6282;g2f83e8f8370_2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893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8"/>
        <p:cNvGrpSpPr/>
        <p:nvPr/>
      </p:nvGrpSpPr>
      <p:grpSpPr>
        <a:xfrm>
          <a:off x="0" y="0"/>
          <a:ext cx="0" cy="0"/>
          <a:chOff x="0" y="0"/>
          <a:chExt cx="0" cy="0"/>
        </a:xfrm>
      </p:grpSpPr>
      <p:sp>
        <p:nvSpPr>
          <p:cNvPr id="6339" name="Google Shape;6339;g30321506ce1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0" name="Google Shape;6340;g30321506ce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015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9"/>
        <p:cNvGrpSpPr/>
        <p:nvPr/>
      </p:nvGrpSpPr>
      <p:grpSpPr>
        <a:xfrm>
          <a:off x="0" y="0"/>
          <a:ext cx="0" cy="0"/>
          <a:chOff x="0" y="0"/>
          <a:chExt cx="0" cy="0"/>
        </a:xfrm>
      </p:grpSpPr>
      <p:sp>
        <p:nvSpPr>
          <p:cNvPr id="6390" name="Google Shape;6390;g30321506ce1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1" name="Google Shape;6391;g30321506ce1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20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6"/>
        <p:cNvGrpSpPr/>
        <p:nvPr/>
      </p:nvGrpSpPr>
      <p:grpSpPr>
        <a:xfrm>
          <a:off x="0" y="0"/>
          <a:ext cx="0" cy="0"/>
          <a:chOff x="0" y="0"/>
          <a:chExt cx="0" cy="0"/>
        </a:xfrm>
      </p:grpSpPr>
      <p:sp>
        <p:nvSpPr>
          <p:cNvPr id="6457" name="Google Shape;6457;g28b0851393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8" name="Google Shape;6458;g28b0851393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4"/>
        <p:cNvGrpSpPr/>
        <p:nvPr/>
      </p:nvGrpSpPr>
      <p:grpSpPr>
        <a:xfrm>
          <a:off x="0" y="0"/>
          <a:ext cx="0" cy="0"/>
          <a:chOff x="0" y="0"/>
          <a:chExt cx="0" cy="0"/>
        </a:xfrm>
      </p:grpSpPr>
      <p:sp>
        <p:nvSpPr>
          <p:cNvPr id="6495" name="Google Shape;6495;g323edaefd6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6" name="Google Shape;6496;g323edaefd6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8"/>
        <p:cNvGrpSpPr/>
        <p:nvPr/>
      </p:nvGrpSpPr>
      <p:grpSpPr>
        <a:xfrm>
          <a:off x="0" y="0"/>
          <a:ext cx="0" cy="0"/>
          <a:chOff x="0" y="0"/>
          <a:chExt cx="0" cy="0"/>
        </a:xfrm>
      </p:grpSpPr>
      <p:sp>
        <p:nvSpPr>
          <p:cNvPr id="6529" name="Google Shape;6529;g28b08513935_4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0" name="Google Shape;6530;g28b08513935_4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9"/>
        <p:cNvGrpSpPr/>
        <p:nvPr/>
      </p:nvGrpSpPr>
      <p:grpSpPr>
        <a:xfrm>
          <a:off x="0" y="0"/>
          <a:ext cx="0" cy="0"/>
          <a:chOff x="0" y="0"/>
          <a:chExt cx="0" cy="0"/>
        </a:xfrm>
      </p:grpSpPr>
      <p:sp>
        <p:nvSpPr>
          <p:cNvPr id="6570" name="Google Shape;6570;g28b0851393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1" name="Google Shape;6571;g28b0851393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8"/>
        <p:cNvGrpSpPr/>
        <p:nvPr/>
      </p:nvGrpSpPr>
      <p:grpSpPr>
        <a:xfrm>
          <a:off x="0" y="0"/>
          <a:ext cx="0" cy="0"/>
          <a:chOff x="0" y="0"/>
          <a:chExt cx="0" cy="0"/>
        </a:xfrm>
      </p:grpSpPr>
      <p:sp>
        <p:nvSpPr>
          <p:cNvPr id="6609" name="Google Shape;6609;g303f148673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0" name="Google Shape;6610;g303f148673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7"/>
        <p:cNvGrpSpPr/>
        <p:nvPr/>
      </p:nvGrpSpPr>
      <p:grpSpPr>
        <a:xfrm>
          <a:off x="0" y="0"/>
          <a:ext cx="0" cy="0"/>
          <a:chOff x="0" y="0"/>
          <a:chExt cx="0" cy="0"/>
        </a:xfrm>
      </p:grpSpPr>
      <p:sp>
        <p:nvSpPr>
          <p:cNvPr id="6648" name="Google Shape;6648;g303f1486734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9" name="Google Shape;6649;g303f1486734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0"/>
        <p:cNvGrpSpPr/>
        <p:nvPr/>
      </p:nvGrpSpPr>
      <p:grpSpPr>
        <a:xfrm>
          <a:off x="0" y="0"/>
          <a:ext cx="0" cy="0"/>
          <a:chOff x="0" y="0"/>
          <a:chExt cx="0" cy="0"/>
        </a:xfrm>
      </p:grpSpPr>
      <p:sp>
        <p:nvSpPr>
          <p:cNvPr id="6691" name="Google Shape;6691;g28afc4f3bc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2" name="Google Shape;6692;g28afc4f3b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8"/>
        <p:cNvGrpSpPr/>
        <p:nvPr/>
      </p:nvGrpSpPr>
      <p:grpSpPr>
        <a:xfrm>
          <a:off x="0" y="0"/>
          <a:ext cx="0" cy="0"/>
          <a:chOff x="0" y="0"/>
          <a:chExt cx="0" cy="0"/>
        </a:xfrm>
      </p:grpSpPr>
      <p:sp>
        <p:nvSpPr>
          <p:cNvPr id="6729" name="Google Shape;6729;g28b08513935_6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0" name="Google Shape;6730;g28b08513935_6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a:extLst>
            <a:ext uri="{FF2B5EF4-FFF2-40B4-BE49-F238E27FC236}">
              <a16:creationId xmlns:a16="http://schemas.microsoft.com/office/drawing/2014/main" id="{F726DF10-D1BD-1D45-DB26-49B91B2C2F5A}"/>
            </a:ext>
          </a:extLst>
        </p:cNvPr>
        <p:cNvGrpSpPr/>
        <p:nvPr/>
      </p:nvGrpSpPr>
      <p:grpSpPr>
        <a:xfrm>
          <a:off x="0" y="0"/>
          <a:ext cx="0" cy="0"/>
          <a:chOff x="0" y="0"/>
          <a:chExt cx="0" cy="0"/>
        </a:xfrm>
      </p:grpSpPr>
      <p:sp>
        <p:nvSpPr>
          <p:cNvPr id="392" name="Google Shape;392;g45fb8ed13b4897bd_146:notes">
            <a:extLst>
              <a:ext uri="{FF2B5EF4-FFF2-40B4-BE49-F238E27FC236}">
                <a16:creationId xmlns:a16="http://schemas.microsoft.com/office/drawing/2014/main" id="{08A9826A-C43C-47B1-A70F-29428386351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45fb8ed13b4897bd_146:notes">
            <a:extLst>
              <a:ext uri="{FF2B5EF4-FFF2-40B4-BE49-F238E27FC236}">
                <a16:creationId xmlns:a16="http://schemas.microsoft.com/office/drawing/2014/main" id="{69DFA81F-BEB9-31AB-65CC-12716EBED17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394" name="Google Shape;394;g45fb8ed13b4897bd_146:notes">
            <a:extLst>
              <a:ext uri="{FF2B5EF4-FFF2-40B4-BE49-F238E27FC236}">
                <a16:creationId xmlns:a16="http://schemas.microsoft.com/office/drawing/2014/main" id="{5482254F-B29A-1284-9DF3-7D74C252C3A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22267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a:extLst>
            <a:ext uri="{FF2B5EF4-FFF2-40B4-BE49-F238E27FC236}">
              <a16:creationId xmlns:a16="http://schemas.microsoft.com/office/drawing/2014/main" id="{B997A737-CC07-7C26-00D6-BFA013910E9E}"/>
            </a:ext>
          </a:extLst>
        </p:cNvPr>
        <p:cNvGrpSpPr/>
        <p:nvPr/>
      </p:nvGrpSpPr>
      <p:grpSpPr>
        <a:xfrm>
          <a:off x="0" y="0"/>
          <a:ext cx="0" cy="0"/>
          <a:chOff x="0" y="0"/>
          <a:chExt cx="0" cy="0"/>
        </a:xfrm>
      </p:grpSpPr>
      <p:sp>
        <p:nvSpPr>
          <p:cNvPr id="392" name="Google Shape;392;g45fb8ed13b4897bd_146:notes">
            <a:extLst>
              <a:ext uri="{FF2B5EF4-FFF2-40B4-BE49-F238E27FC236}">
                <a16:creationId xmlns:a16="http://schemas.microsoft.com/office/drawing/2014/main" id="{09D7A15E-6753-C880-D711-BB53D11FDD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45fb8ed13b4897bd_146:notes">
            <a:extLst>
              <a:ext uri="{FF2B5EF4-FFF2-40B4-BE49-F238E27FC236}">
                <a16:creationId xmlns:a16="http://schemas.microsoft.com/office/drawing/2014/main" id="{43925430-4519-71BC-D5D5-AF220F7C487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394" name="Google Shape;394;g45fb8ed13b4897bd_146:notes">
            <a:extLst>
              <a:ext uri="{FF2B5EF4-FFF2-40B4-BE49-F238E27FC236}">
                <a16:creationId xmlns:a16="http://schemas.microsoft.com/office/drawing/2014/main" id="{6E414930-7AD0-1D52-239E-617F9B5891B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55108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a:extLst>
            <a:ext uri="{FF2B5EF4-FFF2-40B4-BE49-F238E27FC236}">
              <a16:creationId xmlns:a16="http://schemas.microsoft.com/office/drawing/2014/main" id="{DADF20EC-0FE7-1993-35F5-C7B2EC770C46}"/>
            </a:ext>
          </a:extLst>
        </p:cNvPr>
        <p:cNvGrpSpPr/>
        <p:nvPr/>
      </p:nvGrpSpPr>
      <p:grpSpPr>
        <a:xfrm>
          <a:off x="0" y="0"/>
          <a:ext cx="0" cy="0"/>
          <a:chOff x="0" y="0"/>
          <a:chExt cx="0" cy="0"/>
        </a:xfrm>
      </p:grpSpPr>
      <p:sp>
        <p:nvSpPr>
          <p:cNvPr id="392" name="Google Shape;392;g45fb8ed13b4897bd_146:notes">
            <a:extLst>
              <a:ext uri="{FF2B5EF4-FFF2-40B4-BE49-F238E27FC236}">
                <a16:creationId xmlns:a16="http://schemas.microsoft.com/office/drawing/2014/main" id="{73E3388D-2E70-3E44-EF37-BFA409110F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45fb8ed13b4897bd_146:notes">
            <a:extLst>
              <a:ext uri="{FF2B5EF4-FFF2-40B4-BE49-F238E27FC236}">
                <a16:creationId xmlns:a16="http://schemas.microsoft.com/office/drawing/2014/main" id="{20798F55-9D97-F718-0D65-F5475298813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394" name="Google Shape;394;g45fb8ed13b4897bd_146:notes">
            <a:extLst>
              <a:ext uri="{FF2B5EF4-FFF2-40B4-BE49-F238E27FC236}">
                <a16:creationId xmlns:a16="http://schemas.microsoft.com/office/drawing/2014/main" id="{2E3E9CE9-59FA-976E-13A6-2438A018861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8434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2"/>
        <p:cNvGrpSpPr/>
        <p:nvPr/>
      </p:nvGrpSpPr>
      <p:grpSpPr>
        <a:xfrm>
          <a:off x="0" y="0"/>
          <a:ext cx="0" cy="0"/>
          <a:chOff x="0" y="0"/>
          <a:chExt cx="0" cy="0"/>
        </a:xfrm>
      </p:grpSpPr>
      <p:sp>
        <p:nvSpPr>
          <p:cNvPr id="6773" name="Google Shape;6773;g303241e126a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4" name="Google Shape;6774;g303241e126a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4"/>
        <p:cNvGrpSpPr/>
        <p:nvPr/>
      </p:nvGrpSpPr>
      <p:grpSpPr>
        <a:xfrm>
          <a:off x="0" y="0"/>
          <a:ext cx="0" cy="0"/>
          <a:chOff x="0" y="0"/>
          <a:chExt cx="0" cy="0"/>
        </a:xfrm>
      </p:grpSpPr>
      <p:sp>
        <p:nvSpPr>
          <p:cNvPr id="6785" name="Google Shape;6785;g28afc4f3bc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6" name="Google Shape;6786;g28afc4f3bc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9"/>
        <p:cNvGrpSpPr/>
        <p:nvPr/>
      </p:nvGrpSpPr>
      <p:grpSpPr>
        <a:xfrm>
          <a:off x="0" y="0"/>
          <a:ext cx="0" cy="0"/>
          <a:chOff x="0" y="0"/>
          <a:chExt cx="0" cy="0"/>
        </a:xfrm>
      </p:grpSpPr>
      <p:sp>
        <p:nvSpPr>
          <p:cNvPr id="6790" name="Google Shape;6790;g28afc4f3bc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1" name="Google Shape;6791;g28afc4f3bc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4"/>
        <p:cNvGrpSpPr/>
        <p:nvPr/>
      </p:nvGrpSpPr>
      <p:grpSpPr>
        <a:xfrm>
          <a:off x="0" y="0"/>
          <a:ext cx="0" cy="0"/>
          <a:chOff x="0" y="0"/>
          <a:chExt cx="0" cy="0"/>
        </a:xfrm>
      </p:grpSpPr>
      <p:sp>
        <p:nvSpPr>
          <p:cNvPr id="6795" name="Google Shape;6795;g325b7aeb08c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6" name="Google Shape;6796;g325b7aeb08c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3"/>
        <p:cNvGrpSpPr/>
        <p:nvPr/>
      </p:nvGrpSpPr>
      <p:grpSpPr>
        <a:xfrm>
          <a:off x="0" y="0"/>
          <a:ext cx="0" cy="0"/>
          <a:chOff x="0" y="0"/>
          <a:chExt cx="0" cy="0"/>
        </a:xfrm>
      </p:grpSpPr>
      <p:sp>
        <p:nvSpPr>
          <p:cNvPr id="6824" name="Google Shape;6824;g2f83e8f8370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25" name="Google Shape;6825;g2f83e8f837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5"/>
        <p:cNvGrpSpPr/>
        <p:nvPr/>
      </p:nvGrpSpPr>
      <p:grpSpPr>
        <a:xfrm>
          <a:off x="0" y="0"/>
          <a:ext cx="0" cy="0"/>
          <a:chOff x="0" y="0"/>
          <a:chExt cx="0" cy="0"/>
        </a:xfrm>
      </p:grpSpPr>
      <p:sp>
        <p:nvSpPr>
          <p:cNvPr id="6866" name="Google Shape;6866;g28afc4f3bce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7" name="Google Shape;6867;g28afc4f3bc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0"/>
        <p:cNvGrpSpPr/>
        <p:nvPr/>
      </p:nvGrpSpPr>
      <p:grpSpPr>
        <a:xfrm>
          <a:off x="0" y="0"/>
          <a:ext cx="0" cy="0"/>
          <a:chOff x="0" y="0"/>
          <a:chExt cx="0" cy="0"/>
        </a:xfrm>
      </p:grpSpPr>
      <p:sp>
        <p:nvSpPr>
          <p:cNvPr id="6871" name="Google Shape;6871;g28b14556bcd_1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72" name="Google Shape;6872;g28b14556bcd_1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8"/>
        <p:cNvGrpSpPr/>
        <p:nvPr/>
      </p:nvGrpSpPr>
      <p:grpSpPr>
        <a:xfrm>
          <a:off x="0" y="0"/>
          <a:ext cx="0" cy="0"/>
          <a:chOff x="0" y="0"/>
          <a:chExt cx="0" cy="0"/>
        </a:xfrm>
      </p:grpSpPr>
      <p:sp>
        <p:nvSpPr>
          <p:cNvPr id="6879" name="Google Shape;6879;g28b14556bcd_1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0" name="Google Shape;6880;g28b14556bcd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6"/>
        <p:cNvGrpSpPr/>
        <p:nvPr/>
      </p:nvGrpSpPr>
      <p:grpSpPr>
        <a:xfrm>
          <a:off x="0" y="0"/>
          <a:ext cx="0" cy="0"/>
          <a:chOff x="0" y="0"/>
          <a:chExt cx="0" cy="0"/>
        </a:xfrm>
      </p:grpSpPr>
      <p:sp>
        <p:nvSpPr>
          <p:cNvPr id="6887" name="Google Shape;6887;g28b14556bcd_1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8" name="Google Shape;6888;g28b14556bcd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5"/>
        <p:cNvGrpSpPr/>
        <p:nvPr/>
      </p:nvGrpSpPr>
      <p:grpSpPr>
        <a:xfrm>
          <a:off x="0" y="0"/>
          <a:ext cx="0" cy="0"/>
          <a:chOff x="0" y="0"/>
          <a:chExt cx="0" cy="0"/>
        </a:xfrm>
      </p:grpSpPr>
      <p:sp>
        <p:nvSpPr>
          <p:cNvPr id="6896" name="Google Shape;6896;g28b14556bcd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7" name="Google Shape;6897;g28b14556bcd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3"/>
        <p:cNvGrpSpPr/>
        <p:nvPr/>
      </p:nvGrpSpPr>
      <p:grpSpPr>
        <a:xfrm>
          <a:off x="0" y="0"/>
          <a:ext cx="0" cy="0"/>
          <a:chOff x="0" y="0"/>
          <a:chExt cx="0" cy="0"/>
        </a:xfrm>
      </p:grpSpPr>
      <p:sp>
        <p:nvSpPr>
          <p:cNvPr id="6924" name="Google Shape;6924;g28afc4f3bce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5" name="Google Shape;6925;g28afc4f3bc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8"/>
        <p:cNvGrpSpPr/>
        <p:nvPr/>
      </p:nvGrpSpPr>
      <p:grpSpPr>
        <a:xfrm>
          <a:off x="0" y="0"/>
          <a:ext cx="0" cy="0"/>
          <a:chOff x="0" y="0"/>
          <a:chExt cx="0" cy="0"/>
        </a:xfrm>
      </p:grpSpPr>
      <p:sp>
        <p:nvSpPr>
          <p:cNvPr id="6929" name="Google Shape;6929;g28afc4f3bce_0_35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30" name="Google Shape;6930;g28afc4f3bce_0_3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9"/>
        <p:cNvGrpSpPr/>
        <p:nvPr/>
      </p:nvGrpSpPr>
      <p:grpSpPr>
        <a:xfrm>
          <a:off x="0" y="0"/>
          <a:ext cx="0" cy="0"/>
          <a:chOff x="0" y="0"/>
          <a:chExt cx="0" cy="0"/>
        </a:xfrm>
      </p:grpSpPr>
      <p:sp>
        <p:nvSpPr>
          <p:cNvPr id="6940" name="Google Shape;6940;g28b14556bcd_1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1" name="Google Shape;6941;g28b14556bcd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7"/>
        <p:cNvGrpSpPr/>
        <p:nvPr/>
      </p:nvGrpSpPr>
      <p:grpSpPr>
        <a:xfrm>
          <a:off x="0" y="0"/>
          <a:ext cx="0" cy="0"/>
          <a:chOff x="0" y="0"/>
          <a:chExt cx="0" cy="0"/>
        </a:xfrm>
      </p:grpSpPr>
      <p:sp>
        <p:nvSpPr>
          <p:cNvPr id="6948" name="Google Shape;6948;g28b14556bcd_1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49" name="Google Shape;6949;g28b14556bcd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4"/>
        <p:cNvGrpSpPr/>
        <p:nvPr/>
      </p:nvGrpSpPr>
      <p:grpSpPr>
        <a:xfrm>
          <a:off x="0" y="0"/>
          <a:ext cx="0" cy="0"/>
          <a:chOff x="0" y="0"/>
          <a:chExt cx="0" cy="0"/>
        </a:xfrm>
      </p:grpSpPr>
      <p:sp>
        <p:nvSpPr>
          <p:cNvPr id="6955" name="Google Shape;6955;g28b14556bcd_1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56" name="Google Shape;6956;g28b14556bcd_1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9"/>
        <p:cNvGrpSpPr/>
        <p:nvPr/>
      </p:nvGrpSpPr>
      <p:grpSpPr>
        <a:xfrm>
          <a:off x="0" y="0"/>
          <a:ext cx="0" cy="0"/>
          <a:chOff x="0" y="0"/>
          <a:chExt cx="0" cy="0"/>
        </a:xfrm>
      </p:grpSpPr>
      <p:sp>
        <p:nvSpPr>
          <p:cNvPr id="6990" name="Google Shape;6990;g28afc4f3bce_0_3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1" name="Google Shape;6991;g28afc4f3bce_0_3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5fb8ed13b4897bd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45fb8ed13b4897bd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247" name="Google Shape;247;g45fb8ed13b4897bd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4"/>
        <p:cNvGrpSpPr/>
        <p:nvPr/>
      </p:nvGrpSpPr>
      <p:grpSpPr>
        <a:xfrm>
          <a:off x="0" y="0"/>
          <a:ext cx="0" cy="0"/>
          <a:chOff x="0" y="0"/>
          <a:chExt cx="0" cy="0"/>
        </a:xfrm>
      </p:grpSpPr>
      <p:sp>
        <p:nvSpPr>
          <p:cNvPr id="6995" name="Google Shape;6995;g28afc4f3bce_0_35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96" name="Google Shape;6996;g28afc4f3bce_0_35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7"/>
        <p:cNvGrpSpPr/>
        <p:nvPr/>
      </p:nvGrpSpPr>
      <p:grpSpPr>
        <a:xfrm>
          <a:off x="0" y="0"/>
          <a:ext cx="0" cy="0"/>
          <a:chOff x="0" y="0"/>
          <a:chExt cx="0" cy="0"/>
        </a:xfrm>
      </p:grpSpPr>
      <p:sp>
        <p:nvSpPr>
          <p:cNvPr id="7038" name="Google Shape;7038;g28afc4f3bce_0_35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9" name="Google Shape;7039;g28afc4f3bce_0_35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4"/>
        <p:cNvGrpSpPr/>
        <p:nvPr/>
      </p:nvGrpSpPr>
      <p:grpSpPr>
        <a:xfrm>
          <a:off x="0" y="0"/>
          <a:ext cx="0" cy="0"/>
          <a:chOff x="0" y="0"/>
          <a:chExt cx="0" cy="0"/>
        </a:xfrm>
      </p:grpSpPr>
      <p:sp>
        <p:nvSpPr>
          <p:cNvPr id="7075" name="Google Shape;7075;g28afc4f3bce_0_36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6" name="Google Shape;7076;g28afc4f3bce_0_36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2"/>
        <p:cNvGrpSpPr/>
        <p:nvPr/>
      </p:nvGrpSpPr>
      <p:grpSpPr>
        <a:xfrm>
          <a:off x="0" y="0"/>
          <a:ext cx="0" cy="0"/>
          <a:chOff x="0" y="0"/>
          <a:chExt cx="0" cy="0"/>
        </a:xfrm>
      </p:grpSpPr>
      <p:sp>
        <p:nvSpPr>
          <p:cNvPr id="7113" name="Google Shape;7113;g303c52ca4ef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14" name="Google Shape;7114;g303c52ca4ef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2"/>
        <p:cNvGrpSpPr/>
        <p:nvPr/>
      </p:nvGrpSpPr>
      <p:grpSpPr>
        <a:xfrm>
          <a:off x="0" y="0"/>
          <a:ext cx="0" cy="0"/>
          <a:chOff x="0" y="0"/>
          <a:chExt cx="0" cy="0"/>
        </a:xfrm>
      </p:grpSpPr>
      <p:sp>
        <p:nvSpPr>
          <p:cNvPr id="7123" name="Google Shape;7123;g303c52ca4ef_0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24" name="Google Shape;7124;g303c52ca4ef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2"/>
        <p:cNvGrpSpPr/>
        <p:nvPr/>
      </p:nvGrpSpPr>
      <p:grpSpPr>
        <a:xfrm>
          <a:off x="0" y="0"/>
          <a:ext cx="0" cy="0"/>
          <a:chOff x="0" y="0"/>
          <a:chExt cx="0" cy="0"/>
        </a:xfrm>
      </p:grpSpPr>
      <p:sp>
        <p:nvSpPr>
          <p:cNvPr id="7133" name="Google Shape;7133;g303241e126a_0_7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34" name="Google Shape;7134;g303241e126a_0_7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8"/>
        <p:cNvGrpSpPr/>
        <p:nvPr/>
      </p:nvGrpSpPr>
      <p:grpSpPr>
        <a:xfrm>
          <a:off x="0" y="0"/>
          <a:ext cx="0" cy="0"/>
          <a:chOff x="0" y="0"/>
          <a:chExt cx="0" cy="0"/>
        </a:xfrm>
      </p:grpSpPr>
      <p:sp>
        <p:nvSpPr>
          <p:cNvPr id="7139" name="Google Shape;7139;g28afc4f3bce_0_36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40" name="Google Shape;7140;g28afc4f3bce_0_36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4"/>
        <p:cNvGrpSpPr/>
        <p:nvPr/>
      </p:nvGrpSpPr>
      <p:grpSpPr>
        <a:xfrm>
          <a:off x="0" y="0"/>
          <a:ext cx="0" cy="0"/>
          <a:chOff x="0" y="0"/>
          <a:chExt cx="0" cy="0"/>
        </a:xfrm>
      </p:grpSpPr>
      <p:sp>
        <p:nvSpPr>
          <p:cNvPr id="7145" name="Google Shape;7145;g28afc4f3bce_0_3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6" name="Google Shape;7146;g28afc4f3bce_0_3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05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9"/>
        <p:cNvGrpSpPr/>
        <p:nvPr/>
      </p:nvGrpSpPr>
      <p:grpSpPr>
        <a:xfrm>
          <a:off x="0" y="0"/>
          <a:ext cx="0" cy="0"/>
          <a:chOff x="0" y="0"/>
          <a:chExt cx="0" cy="0"/>
        </a:xfrm>
      </p:grpSpPr>
      <p:sp>
        <p:nvSpPr>
          <p:cNvPr id="7150" name="Google Shape;7150;g2f83e8f8370_2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51" name="Google Shape;7151;g2f83e8f8370_2_8: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9547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8"/>
        <p:cNvGrpSpPr/>
        <p:nvPr/>
      </p:nvGrpSpPr>
      <p:grpSpPr>
        <a:xfrm>
          <a:off x="0" y="0"/>
          <a:ext cx="0" cy="0"/>
          <a:chOff x="0" y="0"/>
          <a:chExt cx="0" cy="0"/>
        </a:xfrm>
      </p:grpSpPr>
      <p:sp>
        <p:nvSpPr>
          <p:cNvPr id="7159" name="Google Shape;7159;g2f83e8f8370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0" name="Google Shape;7160;g2f83e8f8370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08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5fb8ed13b4897bd_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45fb8ed13b4897bd_1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394" name="Google Shape;394;g45fb8ed13b4897bd_1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3"/>
        <p:cNvGrpSpPr/>
        <p:nvPr/>
      </p:nvGrpSpPr>
      <p:grpSpPr>
        <a:xfrm>
          <a:off x="0" y="0"/>
          <a:ext cx="0" cy="0"/>
          <a:chOff x="0" y="0"/>
          <a:chExt cx="0" cy="0"/>
        </a:xfrm>
      </p:grpSpPr>
      <p:sp>
        <p:nvSpPr>
          <p:cNvPr id="7164" name="Google Shape;7164;g2f83e8f8370_2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65" name="Google Shape;7165;g2f83e8f8370_2_18: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347513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0"/>
        <p:cNvGrpSpPr/>
        <p:nvPr/>
      </p:nvGrpSpPr>
      <p:grpSpPr>
        <a:xfrm>
          <a:off x="0" y="0"/>
          <a:ext cx="0" cy="0"/>
          <a:chOff x="0" y="0"/>
          <a:chExt cx="0" cy="0"/>
        </a:xfrm>
      </p:grpSpPr>
      <p:sp>
        <p:nvSpPr>
          <p:cNvPr id="7171" name="Google Shape;7171;g2f83e8f8370_2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72" name="Google Shape;7172;g2f83e8f8370_2_22: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41737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7"/>
        <p:cNvGrpSpPr/>
        <p:nvPr/>
      </p:nvGrpSpPr>
      <p:grpSpPr>
        <a:xfrm>
          <a:off x="0" y="0"/>
          <a:ext cx="0" cy="0"/>
          <a:chOff x="0" y="0"/>
          <a:chExt cx="0" cy="0"/>
        </a:xfrm>
      </p:grpSpPr>
      <p:sp>
        <p:nvSpPr>
          <p:cNvPr id="7178" name="Google Shape;7178;g2f83e8f8370_2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79" name="Google Shape;7179;g2f83e8f8370_2_47: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91428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5"/>
        <p:cNvGrpSpPr/>
        <p:nvPr/>
      </p:nvGrpSpPr>
      <p:grpSpPr>
        <a:xfrm>
          <a:off x="0" y="0"/>
          <a:ext cx="0" cy="0"/>
          <a:chOff x="0" y="0"/>
          <a:chExt cx="0" cy="0"/>
        </a:xfrm>
      </p:grpSpPr>
      <p:sp>
        <p:nvSpPr>
          <p:cNvPr id="7186" name="Google Shape;7186;g2f83e8f8370_2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87" name="Google Shape;7187;g2f83e8f8370_2_43: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0031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2"/>
        <p:cNvGrpSpPr/>
        <p:nvPr/>
      </p:nvGrpSpPr>
      <p:grpSpPr>
        <a:xfrm>
          <a:off x="0" y="0"/>
          <a:ext cx="0" cy="0"/>
          <a:chOff x="0" y="0"/>
          <a:chExt cx="0" cy="0"/>
        </a:xfrm>
      </p:grpSpPr>
      <p:sp>
        <p:nvSpPr>
          <p:cNvPr id="7193" name="Google Shape;7193;g2f83e8f8370_2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4" name="Google Shape;7194;g2f83e8f8370_2_39: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414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0"/>
        <p:cNvGrpSpPr/>
        <p:nvPr/>
      </p:nvGrpSpPr>
      <p:grpSpPr>
        <a:xfrm>
          <a:off x="0" y="0"/>
          <a:ext cx="0" cy="0"/>
          <a:chOff x="0" y="0"/>
          <a:chExt cx="0" cy="0"/>
        </a:xfrm>
      </p:grpSpPr>
      <p:sp>
        <p:nvSpPr>
          <p:cNvPr id="7201" name="Google Shape;7201;g2f83e8f8370_2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02" name="Google Shape;7202;g2f83e8f8370_2_26: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305622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7"/>
        <p:cNvGrpSpPr/>
        <p:nvPr/>
      </p:nvGrpSpPr>
      <p:grpSpPr>
        <a:xfrm>
          <a:off x="0" y="0"/>
          <a:ext cx="0" cy="0"/>
          <a:chOff x="0" y="0"/>
          <a:chExt cx="0" cy="0"/>
        </a:xfrm>
      </p:grpSpPr>
      <p:sp>
        <p:nvSpPr>
          <p:cNvPr id="7208" name="Google Shape;7208;g2f83e8f8370_2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09" name="Google Shape;7209;g2f83e8f8370_2_69: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62006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4"/>
        <p:cNvGrpSpPr/>
        <p:nvPr/>
      </p:nvGrpSpPr>
      <p:grpSpPr>
        <a:xfrm>
          <a:off x="0" y="0"/>
          <a:ext cx="0" cy="0"/>
          <a:chOff x="0" y="0"/>
          <a:chExt cx="0" cy="0"/>
        </a:xfrm>
      </p:grpSpPr>
      <p:sp>
        <p:nvSpPr>
          <p:cNvPr id="7215" name="Google Shape;7215;g2f83e8f8370_2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16" name="Google Shape;7216;g2f83e8f8370_2_79: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37689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1"/>
        <p:cNvGrpSpPr/>
        <p:nvPr/>
      </p:nvGrpSpPr>
      <p:grpSpPr>
        <a:xfrm>
          <a:off x="0" y="0"/>
          <a:ext cx="0" cy="0"/>
          <a:chOff x="0" y="0"/>
          <a:chExt cx="0" cy="0"/>
        </a:xfrm>
      </p:grpSpPr>
      <p:sp>
        <p:nvSpPr>
          <p:cNvPr id="7222" name="Google Shape;7222;g28afc4f3bce_0_35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3" name="Google Shape;7223;g28afc4f3bce_0_3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4261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6"/>
        <p:cNvGrpSpPr/>
        <p:nvPr/>
      </p:nvGrpSpPr>
      <p:grpSpPr>
        <a:xfrm>
          <a:off x="0" y="0"/>
          <a:ext cx="0" cy="0"/>
          <a:chOff x="0" y="0"/>
          <a:chExt cx="0" cy="0"/>
        </a:xfrm>
      </p:grpSpPr>
      <p:sp>
        <p:nvSpPr>
          <p:cNvPr id="7227" name="Google Shape;7227;g2f83e8f8370_2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28" name="Google Shape;7228;g2f83e8f8370_2_13: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797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8"/>
        <p:cNvGrpSpPr/>
        <p:nvPr/>
      </p:nvGrpSpPr>
      <p:grpSpPr>
        <a:xfrm>
          <a:off x="0" y="0"/>
          <a:ext cx="0" cy="0"/>
          <a:chOff x="0" y="0"/>
          <a:chExt cx="0" cy="0"/>
        </a:xfrm>
      </p:grpSpPr>
      <p:sp>
        <p:nvSpPr>
          <p:cNvPr id="5949" name="Google Shape;5949;g28b08513935_6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0" name="Google Shape;5950;g28b08513935_6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3386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3"/>
        <p:cNvGrpSpPr/>
        <p:nvPr/>
      </p:nvGrpSpPr>
      <p:grpSpPr>
        <a:xfrm>
          <a:off x="0" y="0"/>
          <a:ext cx="0" cy="0"/>
          <a:chOff x="0" y="0"/>
          <a:chExt cx="0" cy="0"/>
        </a:xfrm>
      </p:grpSpPr>
      <p:sp>
        <p:nvSpPr>
          <p:cNvPr id="7234" name="Google Shape;7234;g2f83e8f8370_2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35" name="Google Shape;7235;g2f83e8f8370_2_92: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04106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1"/>
        <p:cNvGrpSpPr/>
        <p:nvPr/>
      </p:nvGrpSpPr>
      <p:grpSpPr>
        <a:xfrm>
          <a:off x="0" y="0"/>
          <a:ext cx="0" cy="0"/>
          <a:chOff x="0" y="0"/>
          <a:chExt cx="0" cy="0"/>
        </a:xfrm>
      </p:grpSpPr>
      <p:sp>
        <p:nvSpPr>
          <p:cNvPr id="7242" name="Google Shape;7242;g2f83e8f8370_2_1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43" name="Google Shape;7243;g2f83e8f8370_2_102: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2257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9"/>
        <p:cNvGrpSpPr/>
        <p:nvPr/>
      </p:nvGrpSpPr>
      <p:grpSpPr>
        <a:xfrm>
          <a:off x="0" y="0"/>
          <a:ext cx="0" cy="0"/>
          <a:chOff x="0" y="0"/>
          <a:chExt cx="0" cy="0"/>
        </a:xfrm>
      </p:grpSpPr>
      <p:sp>
        <p:nvSpPr>
          <p:cNvPr id="7250" name="Google Shape;7250;g28afc4f3bce_0_3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1" name="Google Shape;7251;g28afc4f3bce_0_3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8076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4"/>
        <p:cNvGrpSpPr/>
        <p:nvPr/>
      </p:nvGrpSpPr>
      <p:grpSpPr>
        <a:xfrm>
          <a:off x="0" y="0"/>
          <a:ext cx="0" cy="0"/>
          <a:chOff x="0" y="0"/>
          <a:chExt cx="0" cy="0"/>
        </a:xfrm>
      </p:grpSpPr>
      <p:sp>
        <p:nvSpPr>
          <p:cNvPr id="7255" name="Google Shape;7255;g2f83e8f8370_2_2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56" name="Google Shape;7256;g2f83e8f8370_2_232: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839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0"/>
        <p:cNvGrpSpPr/>
        <p:nvPr/>
      </p:nvGrpSpPr>
      <p:grpSpPr>
        <a:xfrm>
          <a:off x="0" y="0"/>
          <a:ext cx="0" cy="0"/>
          <a:chOff x="0" y="0"/>
          <a:chExt cx="0" cy="0"/>
        </a:xfrm>
      </p:grpSpPr>
      <p:sp>
        <p:nvSpPr>
          <p:cNvPr id="7261" name="Google Shape;7261;g2f83e8f8370_2_2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2" name="Google Shape;7262;g2f83e8f8370_2_240: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7873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8"/>
        <p:cNvGrpSpPr/>
        <p:nvPr/>
      </p:nvGrpSpPr>
      <p:grpSpPr>
        <a:xfrm>
          <a:off x="0" y="0"/>
          <a:ext cx="0" cy="0"/>
          <a:chOff x="0" y="0"/>
          <a:chExt cx="0" cy="0"/>
        </a:xfrm>
      </p:grpSpPr>
      <p:sp>
        <p:nvSpPr>
          <p:cNvPr id="7269" name="Google Shape;7269;g2f83e8f8370_2_2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0" name="Google Shape;7270;g2f83e8f8370_2_244: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05316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4"/>
        <p:cNvGrpSpPr/>
        <p:nvPr/>
      </p:nvGrpSpPr>
      <p:grpSpPr>
        <a:xfrm>
          <a:off x="0" y="0"/>
          <a:ext cx="0" cy="0"/>
          <a:chOff x="0" y="0"/>
          <a:chExt cx="0" cy="0"/>
        </a:xfrm>
      </p:grpSpPr>
      <p:sp>
        <p:nvSpPr>
          <p:cNvPr id="7275" name="Google Shape;7275;g2f83e8f8370_2_2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76" name="Google Shape;7276;g2f83e8f8370_2_248:notes"/>
          <p:cNvSpPr>
            <a:spLocks noGrp="1" noRot="1" noChangeAspect="1"/>
          </p:cNvSpPr>
          <p:nvPr>
            <p:ph type="sldImg" idx="2"/>
          </p:nvPr>
        </p:nvSpPr>
        <p:spPr>
          <a:xfrm>
            <a:off x="685620" y="1143000"/>
            <a:ext cx="5486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510336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0"/>
        <p:cNvGrpSpPr/>
        <p:nvPr/>
      </p:nvGrpSpPr>
      <p:grpSpPr>
        <a:xfrm>
          <a:off x="0" y="0"/>
          <a:ext cx="0" cy="0"/>
          <a:chOff x="0" y="0"/>
          <a:chExt cx="0" cy="0"/>
        </a:xfrm>
      </p:grpSpPr>
      <p:sp>
        <p:nvSpPr>
          <p:cNvPr id="7281" name="Google Shape;7281;g2f83e8f8370_2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2" name="Google Shape;7282;g2f83e8f8370_2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69188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31815a476e3_0_5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9" name="Google Shape;949;g31815a476e3_0_5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7"/>
        <p:cNvGrpSpPr/>
        <p:nvPr/>
      </p:nvGrpSpPr>
      <p:grpSpPr>
        <a:xfrm>
          <a:off x="0" y="0"/>
          <a:ext cx="0" cy="0"/>
          <a:chOff x="0" y="0"/>
          <a:chExt cx="0" cy="0"/>
        </a:xfrm>
      </p:grpSpPr>
      <p:sp>
        <p:nvSpPr>
          <p:cNvPr id="5998" name="Google Shape;5998;g30321506ce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9" name="Google Shape;5999;g30321506ce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72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3"/>
        <p:cNvGrpSpPr/>
        <p:nvPr/>
      </p:nvGrpSpPr>
      <p:grpSpPr>
        <a:xfrm>
          <a:off x="0" y="0"/>
          <a:ext cx="0" cy="0"/>
          <a:chOff x="0" y="0"/>
          <a:chExt cx="0" cy="0"/>
        </a:xfrm>
      </p:grpSpPr>
      <p:sp>
        <p:nvSpPr>
          <p:cNvPr id="6054" name="Google Shape;6054;g28b08513935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5" name="Google Shape;6055;g28b08513935_2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452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8"/>
        <p:cNvGrpSpPr/>
        <p:nvPr/>
      </p:nvGrpSpPr>
      <p:grpSpPr>
        <a:xfrm>
          <a:off x="0" y="0"/>
          <a:ext cx="0" cy="0"/>
          <a:chOff x="0" y="0"/>
          <a:chExt cx="0" cy="0"/>
        </a:xfrm>
      </p:grpSpPr>
      <p:sp>
        <p:nvSpPr>
          <p:cNvPr id="6109" name="Google Shape;6109;g28b14556b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0" name="Google Shape;6110;g28b14556bc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05943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02">
  <p:cSld name="Title-02">
    <p:bg>
      <p:bgPr>
        <a:solidFill>
          <a:schemeClr val="lt1"/>
        </a:solidFill>
        <a:effectLst/>
      </p:bgPr>
    </p:bg>
    <p:spTree>
      <p:nvGrpSpPr>
        <p:cNvPr id="1" name="Shape 17"/>
        <p:cNvGrpSpPr/>
        <p:nvPr/>
      </p:nvGrpSpPr>
      <p:grpSpPr>
        <a:xfrm>
          <a:off x="0" y="0"/>
          <a:ext cx="0" cy="0"/>
          <a:chOff x="0" y="0"/>
          <a:chExt cx="0" cy="0"/>
        </a:xfrm>
      </p:grpSpPr>
      <p:pic>
        <p:nvPicPr>
          <p:cNvPr id="18" name="Google Shape;18;p14" descr="A tall building above the clouds&#10;&#10;Description automatically generated with low confidence"/>
          <p:cNvPicPr preferRelativeResize="0"/>
          <p:nvPr/>
        </p:nvPicPr>
        <p:blipFill rotWithShape="1">
          <a:blip r:embed="rId2">
            <a:alphaModFix/>
          </a:blip>
          <a:srcRect/>
          <a:stretch/>
        </p:blipFill>
        <p:spPr>
          <a:xfrm>
            <a:off x="4409268" y="0"/>
            <a:ext cx="7782732" cy="6858000"/>
          </a:xfrm>
          <a:prstGeom prst="rect">
            <a:avLst/>
          </a:prstGeom>
          <a:noFill/>
          <a:ln>
            <a:noFill/>
          </a:ln>
        </p:spPr>
      </p:pic>
      <p:pic>
        <p:nvPicPr>
          <p:cNvPr id="19" name="Google Shape;19;p14"/>
          <p:cNvPicPr preferRelativeResize="0"/>
          <p:nvPr/>
        </p:nvPicPr>
        <p:blipFill rotWithShape="1">
          <a:blip r:embed="rId3">
            <a:alphaModFix/>
          </a:blip>
          <a:srcRect/>
          <a:stretch/>
        </p:blipFill>
        <p:spPr>
          <a:xfrm>
            <a:off x="0" y="-1"/>
            <a:ext cx="12192003" cy="6858001"/>
          </a:xfrm>
          <a:prstGeom prst="rect">
            <a:avLst/>
          </a:prstGeom>
          <a:noFill/>
          <a:ln>
            <a:noFill/>
          </a:ln>
        </p:spPr>
      </p:pic>
      <p:sp>
        <p:nvSpPr>
          <p:cNvPr id="20" name="Google Shape;20;p14"/>
          <p:cNvSpPr txBox="1">
            <a:spLocks noGrp="1"/>
          </p:cNvSpPr>
          <p:nvPr>
            <p:ph type="ctrTitle"/>
          </p:nvPr>
        </p:nvSpPr>
        <p:spPr>
          <a:xfrm>
            <a:off x="315914" y="1122363"/>
            <a:ext cx="5741986" cy="2387600"/>
          </a:xfrm>
          <a:prstGeom prst="rect">
            <a:avLst/>
          </a:prstGeom>
          <a:noFill/>
          <a:ln>
            <a:noFill/>
          </a:ln>
        </p:spPr>
        <p:txBody>
          <a:bodyPr spcFirstLastPara="1" wrap="square" lIns="137150" tIns="45700" rIns="137150" bIns="45700" anchor="b" anchorCtr="0">
            <a:noAutofit/>
          </a:bodyPr>
          <a:lstStyle>
            <a:lvl1pPr lvl="0" algn="l">
              <a:lnSpc>
                <a:spcPct val="90000"/>
              </a:lnSpc>
              <a:spcBef>
                <a:spcPts val="0"/>
              </a:spcBef>
              <a:spcAft>
                <a:spcPts val="0"/>
              </a:spcAft>
              <a:buClr>
                <a:schemeClr val="lt1"/>
              </a:buClr>
              <a:buSzPts val="3600"/>
              <a:buFont typeface="Arial"/>
              <a:buNone/>
              <a:defRPr sz="3600" b="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4"/>
          <p:cNvSpPr txBox="1">
            <a:spLocks noGrp="1"/>
          </p:cNvSpPr>
          <p:nvPr>
            <p:ph type="subTitle" idx="1"/>
          </p:nvPr>
        </p:nvSpPr>
        <p:spPr>
          <a:xfrm>
            <a:off x="315913" y="3602037"/>
            <a:ext cx="5741987" cy="1812925"/>
          </a:xfrm>
          <a:prstGeom prst="rect">
            <a:avLst/>
          </a:prstGeom>
          <a:noFill/>
          <a:ln>
            <a:noFill/>
          </a:ln>
        </p:spPr>
        <p:txBody>
          <a:bodyPr spcFirstLastPara="1" wrap="square" lIns="137150" tIns="91425" rIns="137150" bIns="137150" anchor="t" anchorCtr="0">
            <a:normAutofit/>
          </a:bodyPr>
          <a:lstStyle>
            <a:lvl1pPr lvl="0" algn="l">
              <a:lnSpc>
                <a:spcPct val="100000"/>
              </a:lnSpc>
              <a:spcBef>
                <a:spcPts val="1000"/>
              </a:spcBef>
              <a:spcAft>
                <a:spcPts val="0"/>
              </a:spcAft>
              <a:buSzPts val="2250"/>
              <a:buNone/>
              <a:defRPr sz="1800">
                <a:solidFill>
                  <a:schemeClr val="lt1"/>
                </a:solidFill>
              </a:defRPr>
            </a:lvl1pPr>
            <a:lvl2pPr lvl="1" algn="ctr">
              <a:lnSpc>
                <a:spcPct val="100000"/>
              </a:lnSpc>
              <a:spcBef>
                <a:spcPts val="600"/>
              </a:spcBef>
              <a:spcAft>
                <a:spcPts val="0"/>
              </a:spcAft>
              <a:buSzPts val="2000"/>
              <a:buNone/>
              <a:defRPr sz="2000"/>
            </a:lvl2pPr>
            <a:lvl3pPr lvl="2" algn="ctr">
              <a:lnSpc>
                <a:spcPct val="100000"/>
              </a:lnSpc>
              <a:spcBef>
                <a:spcPts val="500"/>
              </a:spcBef>
              <a:spcAft>
                <a:spcPts val="0"/>
              </a:spcAft>
              <a:buClr>
                <a:schemeClr val="accent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14"/>
          <p:cNvSpPr txBox="1">
            <a:spLocks noGrp="1"/>
          </p:cNvSpPr>
          <p:nvPr>
            <p:ph type="body" idx="2"/>
          </p:nvPr>
        </p:nvSpPr>
        <p:spPr>
          <a:xfrm>
            <a:off x="315913" y="5476876"/>
            <a:ext cx="5741987" cy="901700"/>
          </a:xfrm>
          <a:prstGeom prst="rect">
            <a:avLst/>
          </a:prstGeom>
          <a:noFill/>
          <a:ln>
            <a:noFill/>
          </a:ln>
        </p:spPr>
        <p:txBody>
          <a:bodyPr spcFirstLastPara="1" wrap="square" lIns="0" tIns="91425" rIns="137150" bIns="137150" anchor="t" anchorCtr="0">
            <a:normAutofit/>
          </a:bodyPr>
          <a:lstStyle>
            <a:lvl1pPr marL="457200" lvl="0" indent="-228600" algn="l">
              <a:lnSpc>
                <a:spcPct val="100000"/>
              </a:lnSpc>
              <a:spcBef>
                <a:spcPts val="1000"/>
              </a:spcBef>
              <a:spcAft>
                <a:spcPts val="0"/>
              </a:spcAft>
              <a:buSzPts val="1500"/>
              <a:buNone/>
              <a:defRPr sz="1200">
                <a:solidFill>
                  <a:schemeClr val="lt1"/>
                </a:solidFill>
                <a:latin typeface="Arial"/>
                <a:ea typeface="Arial"/>
                <a:cs typeface="Arial"/>
                <a:sym typeface="Aria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500"/>
              </a:spcBef>
              <a:spcAft>
                <a:spcPts val="0"/>
              </a:spcAft>
              <a:buClr>
                <a:schemeClr val="accent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14"/>
          <p:cNvSpPr txBox="1">
            <a:spLocks noGrp="1"/>
          </p:cNvSpPr>
          <p:nvPr>
            <p:ph type="body" idx="3"/>
          </p:nvPr>
        </p:nvSpPr>
        <p:spPr>
          <a:xfrm>
            <a:off x="310124" y="6455332"/>
            <a:ext cx="1853358" cy="261938"/>
          </a:xfrm>
          <a:prstGeom prst="rect">
            <a:avLst/>
          </a:prstGeom>
          <a:noFill/>
          <a:ln>
            <a:noFill/>
          </a:ln>
        </p:spPr>
        <p:txBody>
          <a:bodyPr spcFirstLastPara="1" wrap="square" lIns="182875" tIns="0" rIns="0" bIns="0" anchor="t" anchorCtr="0">
            <a:noAutofit/>
          </a:bodyPr>
          <a:lstStyle>
            <a:lvl1pPr marL="457200" lvl="0" indent="-228600" algn="l">
              <a:lnSpc>
                <a:spcPct val="100000"/>
              </a:lnSpc>
              <a:spcBef>
                <a:spcPts val="1000"/>
              </a:spcBef>
              <a:spcAft>
                <a:spcPts val="0"/>
              </a:spcAft>
              <a:buSzPts val="1250"/>
              <a:buNone/>
              <a:defRPr sz="1000">
                <a:solidFill>
                  <a:schemeClr val="l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500"/>
              </a:spcBef>
              <a:spcAft>
                <a:spcPts val="0"/>
              </a:spcAft>
              <a:buClr>
                <a:schemeClr val="accent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4" name="Google Shape;24;p14"/>
          <p:cNvPicPr preferRelativeResize="0"/>
          <p:nvPr/>
        </p:nvPicPr>
        <p:blipFill rotWithShape="1">
          <a:blip r:embed="rId4">
            <a:alphaModFix/>
          </a:blip>
          <a:srcRect/>
          <a:stretch/>
        </p:blipFill>
        <p:spPr>
          <a:xfrm>
            <a:off x="301114" y="384758"/>
            <a:ext cx="1913351" cy="3994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Content-1 Col-watermark">
  <p:cSld name="1_Title-Content-1 Col-watermark">
    <p:spTree>
      <p:nvGrpSpPr>
        <p:cNvPr id="1" name="Shape 25"/>
        <p:cNvGrpSpPr/>
        <p:nvPr/>
      </p:nvGrpSpPr>
      <p:grpSpPr>
        <a:xfrm>
          <a:off x="0" y="0"/>
          <a:ext cx="0" cy="0"/>
          <a:chOff x="0" y="0"/>
          <a:chExt cx="0" cy="0"/>
        </a:xfrm>
      </p:grpSpPr>
      <p:grpSp>
        <p:nvGrpSpPr>
          <p:cNvPr id="26" name="Google Shape;26;p15"/>
          <p:cNvGrpSpPr/>
          <p:nvPr/>
        </p:nvGrpSpPr>
        <p:grpSpPr>
          <a:xfrm>
            <a:off x="7465544" y="0"/>
            <a:ext cx="4833498" cy="6858000"/>
            <a:chOff x="7465544" y="0"/>
            <a:chExt cx="4833498" cy="6858000"/>
          </a:xfrm>
        </p:grpSpPr>
        <p:pic>
          <p:nvPicPr>
            <p:cNvPr id="27" name="Google Shape;27;p15" descr="Shape&#10;&#10;Description automatically generated with low confidence"/>
            <p:cNvPicPr preferRelativeResize="0"/>
            <p:nvPr/>
          </p:nvPicPr>
          <p:blipFill rotWithShape="1">
            <a:blip r:embed="rId2">
              <a:alphaModFix/>
            </a:blip>
            <a:srcRect/>
            <a:stretch/>
          </p:blipFill>
          <p:spPr>
            <a:xfrm rot="10800000" flipH="1">
              <a:off x="7465544" y="0"/>
              <a:ext cx="4833498" cy="6858000"/>
            </a:xfrm>
            <a:prstGeom prst="rect">
              <a:avLst/>
            </a:prstGeom>
            <a:noFill/>
            <a:ln>
              <a:noFill/>
            </a:ln>
          </p:spPr>
        </p:pic>
        <p:sp>
          <p:nvSpPr>
            <p:cNvPr id="28" name="Google Shape;28;p15"/>
            <p:cNvSpPr/>
            <p:nvPr/>
          </p:nvSpPr>
          <p:spPr>
            <a:xfrm rot="10800000">
              <a:off x="8541171" y="4294293"/>
              <a:ext cx="3650827" cy="2221654"/>
            </a:xfrm>
            <a:prstGeom prst="rect">
              <a:avLst/>
            </a:prstGeom>
            <a:gradFill>
              <a:gsLst>
                <a:gs pos="0">
                  <a:schemeClr val="lt1"/>
                </a:gs>
                <a:gs pos="100000">
                  <a:srgbClr val="F2F6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sp>
        <p:nvSpPr>
          <p:cNvPr id="29" name="Google Shape;29;p15"/>
          <p:cNvSpPr txBox="1">
            <a:spLocks noGrp="1"/>
          </p:cNvSpPr>
          <p:nvPr>
            <p:ph type="sldNum" idx="12"/>
          </p:nvPr>
        </p:nvSpPr>
        <p:spPr>
          <a:xfrm>
            <a:off x="11828769" y="6553576"/>
            <a:ext cx="315913" cy="288872"/>
          </a:xfrm>
          <a:prstGeom prst="rect">
            <a:avLst/>
          </a:prstGeom>
          <a:noFill/>
          <a:ln>
            <a:noFill/>
          </a:ln>
        </p:spPr>
        <p:txBody>
          <a:bodyPr spcFirstLastPara="1" wrap="square" lIns="91425" tIns="45700" rIns="0" bIns="45700"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30" name="Google Shape;30;p15"/>
          <p:cNvSpPr txBox="1">
            <a:spLocks noGrp="1"/>
          </p:cNvSpPr>
          <p:nvPr>
            <p:ph type="body" idx="1"/>
          </p:nvPr>
        </p:nvSpPr>
        <p:spPr>
          <a:xfrm>
            <a:off x="315913" y="1111251"/>
            <a:ext cx="11553825" cy="5267324"/>
          </a:xfrm>
          <a:prstGeom prst="rect">
            <a:avLst/>
          </a:prstGeom>
          <a:noFill/>
          <a:ln>
            <a:noFill/>
          </a:ln>
        </p:spPr>
        <p:txBody>
          <a:bodyPr spcFirstLastPara="1" wrap="square" lIns="137150" tIns="91425" rIns="137150" bIns="137150" anchor="t" anchorCtr="0">
            <a:normAutofit/>
          </a:bodyPr>
          <a:lstStyle>
            <a:lvl1pPr marL="457200" lvl="0" indent="-371475" algn="l">
              <a:lnSpc>
                <a:spcPct val="100000"/>
              </a:lnSpc>
              <a:spcBef>
                <a:spcPts val="1000"/>
              </a:spcBef>
              <a:spcAft>
                <a:spcPts val="0"/>
              </a:spcAft>
              <a:buSzPts val="2250"/>
              <a:buChar char="•"/>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500"/>
              </a:spcBef>
              <a:spcAft>
                <a:spcPts val="0"/>
              </a:spcAft>
              <a:buClr>
                <a:schemeClr val="accent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5"/>
          <p:cNvSpPr txBox="1">
            <a:spLocks noGrp="1"/>
          </p:cNvSpPr>
          <p:nvPr>
            <p:ph type="title"/>
          </p:nvPr>
        </p:nvSpPr>
        <p:spPr>
          <a:xfrm>
            <a:off x="315913" y="381000"/>
            <a:ext cx="11553825" cy="654934"/>
          </a:xfrm>
          <a:prstGeom prst="rect">
            <a:avLst/>
          </a:prstGeom>
          <a:noFill/>
          <a:ln>
            <a:noFill/>
          </a:ln>
        </p:spPr>
        <p:txBody>
          <a:bodyPr spcFirstLastPara="1" wrap="square" lIns="137150" tIns="45700" rIns="137150" bIns="45700" anchor="t" anchorCtr="0">
            <a:noAutofit/>
          </a:bodyPr>
          <a:lstStyle>
            <a:lvl1pPr lvl="0" algn="l">
              <a:lnSpc>
                <a:spcPct val="90000"/>
              </a:lnSpc>
              <a:spcBef>
                <a:spcPts val="0"/>
              </a:spcBef>
              <a:spcAft>
                <a:spcPts val="0"/>
              </a:spcAft>
              <a:buClr>
                <a:srgbClr val="41414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_Blank-watemark-footer">
  <p:cSld name="1_Blank-watemark-footer">
    <p:spTree>
      <p:nvGrpSpPr>
        <p:cNvPr id="1" name="Shape 32"/>
        <p:cNvGrpSpPr/>
        <p:nvPr/>
      </p:nvGrpSpPr>
      <p:grpSpPr>
        <a:xfrm>
          <a:off x="0" y="0"/>
          <a:ext cx="0" cy="0"/>
          <a:chOff x="0" y="0"/>
          <a:chExt cx="0" cy="0"/>
        </a:xfrm>
      </p:grpSpPr>
      <p:pic>
        <p:nvPicPr>
          <p:cNvPr id="33" name="Google Shape;33;p16"/>
          <p:cNvPicPr preferRelativeResize="0"/>
          <p:nvPr/>
        </p:nvPicPr>
        <p:blipFill rotWithShape="1">
          <a:blip r:embed="rId2">
            <a:alphaModFix/>
          </a:blip>
          <a:srcRect/>
          <a:stretch/>
        </p:blipFill>
        <p:spPr>
          <a:xfrm>
            <a:off x="-1" y="6220941"/>
            <a:ext cx="12192000" cy="637060"/>
          </a:xfrm>
          <a:prstGeom prst="rect">
            <a:avLst/>
          </a:prstGeom>
          <a:noFill/>
          <a:ln>
            <a:noFill/>
          </a:ln>
        </p:spPr>
      </p:pic>
      <p:pic>
        <p:nvPicPr>
          <p:cNvPr id="34" name="Google Shape;34;p16"/>
          <p:cNvPicPr preferRelativeResize="0"/>
          <p:nvPr/>
        </p:nvPicPr>
        <p:blipFill rotWithShape="1">
          <a:blip r:embed="rId3">
            <a:alphaModFix/>
          </a:blip>
          <a:srcRect/>
          <a:stretch/>
        </p:blipFill>
        <p:spPr>
          <a:xfrm>
            <a:off x="452559" y="6573046"/>
            <a:ext cx="2737000" cy="229865"/>
          </a:xfrm>
          <a:prstGeom prst="rect">
            <a:avLst/>
          </a:prstGeom>
          <a:noFill/>
          <a:ln>
            <a:noFill/>
          </a:ln>
        </p:spPr>
      </p:pic>
      <p:sp>
        <p:nvSpPr>
          <p:cNvPr id="35" name="Google Shape;35;p16"/>
          <p:cNvSpPr txBox="1"/>
          <p:nvPr/>
        </p:nvSpPr>
        <p:spPr>
          <a:xfrm>
            <a:off x="11828769" y="6553576"/>
            <a:ext cx="316000" cy="288800"/>
          </a:xfrm>
          <a:prstGeom prst="rect">
            <a:avLst/>
          </a:prstGeom>
          <a:noFill/>
          <a:ln>
            <a:noFill/>
          </a:ln>
        </p:spPr>
        <p:txBody>
          <a:bodyPr spcFirstLastPara="1" wrap="square" lIns="91425" tIns="45700" rIns="0" bIns="45700" anchor="ctr" anchorCtr="0">
            <a:noAutofit/>
          </a:bodyPr>
          <a:lstStyle/>
          <a:p>
            <a:pPr marL="0" marR="0" lvl="0" indent="0" algn="l" rtl="0">
              <a:lnSpc>
                <a:spcPct val="100000"/>
              </a:lnSpc>
              <a:spcBef>
                <a:spcPts val="0"/>
              </a:spcBef>
              <a:spcAft>
                <a:spcPts val="0"/>
              </a:spcAft>
              <a:buClr>
                <a:srgbClr val="000000"/>
              </a:buClr>
              <a:buSzPts val="500"/>
              <a:buFont typeface="Arial"/>
              <a:buNone/>
            </a:pPr>
            <a:fld id="{00000000-1234-1234-1234-123412341234}" type="slidenum">
              <a:rPr lang="en-US" sz="667" b="0" i="0" u="none" strike="noStrike" cap="none">
                <a:solidFill>
                  <a:schemeClr val="dk1"/>
                </a:solidFill>
                <a:latin typeface="Arial"/>
                <a:ea typeface="Arial"/>
                <a:cs typeface="Arial"/>
                <a:sym typeface="Arial"/>
              </a:rPr>
              <a:t>‹#›</a:t>
            </a:fld>
            <a:endParaRPr sz="667" b="0" i="0" u="none" strike="noStrike" cap="none">
              <a:solidFill>
                <a:schemeClr val="dk1"/>
              </a:solidFill>
              <a:latin typeface="Arial"/>
              <a:ea typeface="Arial"/>
              <a:cs typeface="Arial"/>
              <a:sym typeface="Arial"/>
            </a:endParaRPr>
          </a:p>
        </p:txBody>
      </p:sp>
      <p:sp>
        <p:nvSpPr>
          <p:cNvPr id="36" name="Google Shape;36;p16"/>
          <p:cNvSpPr txBox="1"/>
          <p:nvPr/>
        </p:nvSpPr>
        <p:spPr>
          <a:xfrm>
            <a:off x="10566703" y="6603303"/>
            <a:ext cx="1326800" cy="194949"/>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chemeClr val="dk1"/>
              </a:buClr>
              <a:buSzPts val="500"/>
              <a:buFont typeface="Arial"/>
              <a:buNone/>
            </a:pPr>
            <a:r>
              <a:rPr lang="en-US" sz="667" b="0" i="0" u="none" strike="noStrike" cap="none">
                <a:solidFill>
                  <a:schemeClr val="dk1"/>
                </a:solidFill>
                <a:latin typeface="Arial"/>
                <a:ea typeface="Arial"/>
                <a:cs typeface="Arial"/>
                <a:sym typeface="Arial"/>
              </a:rPr>
              <a:t>Zscaler, Inc. All rights reserved</a:t>
            </a:r>
            <a:endParaRPr sz="1467" b="0" i="0" u="none" strike="noStrike" cap="none">
              <a:solidFill>
                <a:srgbClr val="000000"/>
              </a:solidFill>
              <a:latin typeface="Arial"/>
              <a:ea typeface="Arial"/>
              <a:cs typeface="Arial"/>
              <a:sym typeface="Arial"/>
            </a:endParaRPr>
          </a:p>
        </p:txBody>
      </p:sp>
      <p:sp>
        <p:nvSpPr>
          <p:cNvPr id="37" name="Google Shape;37;p16"/>
          <p:cNvSpPr txBox="1"/>
          <p:nvPr/>
        </p:nvSpPr>
        <p:spPr>
          <a:xfrm>
            <a:off x="10224019" y="6609523"/>
            <a:ext cx="298400" cy="194949"/>
          </a:xfrm>
          <a:prstGeom prst="rect">
            <a:avLst/>
          </a:prstGeom>
          <a:noFill/>
          <a:ln>
            <a:noFill/>
          </a:ln>
        </p:spPr>
        <p:txBody>
          <a:bodyPr spcFirstLastPara="1" wrap="square" lIns="0" tIns="45700" rIns="0" bIns="45700" anchor="t" anchorCtr="0">
            <a:spAutoFit/>
          </a:bodyPr>
          <a:lstStyle/>
          <a:p>
            <a:pPr marL="0" marR="0" lvl="0" indent="0" algn="r" rtl="0">
              <a:lnSpc>
                <a:spcPct val="100000"/>
              </a:lnSpc>
              <a:spcBef>
                <a:spcPts val="0"/>
              </a:spcBef>
              <a:spcAft>
                <a:spcPts val="0"/>
              </a:spcAft>
              <a:buClr>
                <a:schemeClr val="dk1"/>
              </a:buClr>
              <a:buSzPts val="500"/>
              <a:buFont typeface="Arial"/>
              <a:buNone/>
            </a:pPr>
            <a:r>
              <a:rPr lang="en-US" sz="667" b="0" i="0" u="none" strike="noStrike" cap="none">
                <a:solidFill>
                  <a:schemeClr val="dk1"/>
                </a:solidFill>
                <a:latin typeface="Arial"/>
                <a:ea typeface="Arial"/>
                <a:cs typeface="Arial"/>
                <a:sym typeface="Arial"/>
              </a:rPr>
              <a:t>© 2022</a:t>
            </a:r>
            <a:endParaRPr sz="667"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ivider-Blue" type="title">
  <p:cSld name="TITLE">
    <p:bg>
      <p:bgPr>
        <a:solidFill>
          <a:schemeClr val="lt1"/>
        </a:solidFill>
        <a:effectLst/>
      </p:bgPr>
    </p:bg>
    <p:spTree>
      <p:nvGrpSpPr>
        <p:cNvPr id="1" name="Shape 38"/>
        <p:cNvGrpSpPr/>
        <p:nvPr/>
      </p:nvGrpSpPr>
      <p:grpSpPr>
        <a:xfrm>
          <a:off x="0" y="0"/>
          <a:ext cx="0" cy="0"/>
          <a:chOff x="0" y="0"/>
          <a:chExt cx="0" cy="0"/>
        </a:xfrm>
      </p:grpSpPr>
      <p:pic>
        <p:nvPicPr>
          <p:cNvPr id="39" name="Google Shape;39;p1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40" name="Google Shape;40;p17"/>
          <p:cNvSpPr txBox="1">
            <a:spLocks noGrp="1"/>
          </p:cNvSpPr>
          <p:nvPr>
            <p:ph type="ctrTitle"/>
          </p:nvPr>
        </p:nvSpPr>
        <p:spPr>
          <a:xfrm>
            <a:off x="315914" y="1122363"/>
            <a:ext cx="11553824" cy="2387600"/>
          </a:xfrm>
          <a:prstGeom prst="rect">
            <a:avLst/>
          </a:prstGeom>
          <a:noFill/>
          <a:ln>
            <a:noFill/>
          </a:ln>
        </p:spPr>
        <p:txBody>
          <a:bodyPr spcFirstLastPara="1" wrap="square" lIns="137150" tIns="45700" rIns="137150" bIns="45700" anchor="b" anchorCtr="0">
            <a:normAutofit/>
          </a:bodyPr>
          <a:lstStyle>
            <a:lvl1pPr lvl="0" algn="ctr">
              <a:lnSpc>
                <a:spcPct val="90000"/>
              </a:lnSpc>
              <a:spcBef>
                <a:spcPts val="0"/>
              </a:spcBef>
              <a:spcAft>
                <a:spcPts val="0"/>
              </a:spcAft>
              <a:buClr>
                <a:schemeClr val="lt1"/>
              </a:buClr>
              <a:buSzPts val="3600"/>
              <a:buFont typeface="Arial"/>
              <a:buNone/>
              <a:defRPr sz="3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7"/>
          <p:cNvSpPr txBox="1">
            <a:spLocks noGrp="1"/>
          </p:cNvSpPr>
          <p:nvPr>
            <p:ph type="subTitle" idx="1"/>
          </p:nvPr>
        </p:nvSpPr>
        <p:spPr>
          <a:xfrm>
            <a:off x="315914" y="3602038"/>
            <a:ext cx="11553824" cy="1655762"/>
          </a:xfrm>
          <a:prstGeom prst="rect">
            <a:avLst/>
          </a:prstGeom>
          <a:noFill/>
          <a:ln>
            <a:noFill/>
          </a:ln>
        </p:spPr>
        <p:txBody>
          <a:bodyPr spcFirstLastPara="1" wrap="square" lIns="137150" tIns="91425" rIns="137150" bIns="137150" anchor="t" anchorCtr="0">
            <a:normAutofit/>
          </a:bodyPr>
          <a:lstStyle>
            <a:lvl1pPr lvl="0" algn="ctr">
              <a:lnSpc>
                <a:spcPct val="100000"/>
              </a:lnSpc>
              <a:spcBef>
                <a:spcPts val="1000"/>
              </a:spcBef>
              <a:spcAft>
                <a:spcPts val="0"/>
              </a:spcAft>
              <a:buSzPts val="3000"/>
              <a:buNone/>
              <a:defRPr sz="2400">
                <a:solidFill>
                  <a:schemeClr val="lt1"/>
                </a:solidFill>
              </a:defRPr>
            </a:lvl1pPr>
            <a:lvl2pPr lvl="1" algn="ctr">
              <a:lnSpc>
                <a:spcPct val="100000"/>
              </a:lnSpc>
              <a:spcBef>
                <a:spcPts val="600"/>
              </a:spcBef>
              <a:spcAft>
                <a:spcPts val="0"/>
              </a:spcAft>
              <a:buSzPts val="2000"/>
              <a:buNone/>
              <a:defRPr sz="2000"/>
            </a:lvl2pPr>
            <a:lvl3pPr lvl="2" algn="ctr">
              <a:lnSpc>
                <a:spcPct val="100000"/>
              </a:lnSpc>
              <a:spcBef>
                <a:spcPts val="500"/>
              </a:spcBef>
              <a:spcAft>
                <a:spcPts val="0"/>
              </a:spcAft>
              <a:buClr>
                <a:schemeClr val="accent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2" name="Google Shape;42;p17"/>
          <p:cNvSpPr txBox="1">
            <a:spLocks noGrp="1"/>
          </p:cNvSpPr>
          <p:nvPr>
            <p:ph type="sldNum" idx="12"/>
          </p:nvPr>
        </p:nvSpPr>
        <p:spPr>
          <a:xfrm>
            <a:off x="11828769" y="6553576"/>
            <a:ext cx="315913" cy="288872"/>
          </a:xfrm>
          <a:prstGeom prst="rect">
            <a:avLst/>
          </a:prstGeom>
          <a:noFill/>
          <a:ln>
            <a:noFill/>
          </a:ln>
        </p:spPr>
        <p:txBody>
          <a:bodyPr spcFirstLastPara="1" wrap="square" lIns="91425" tIns="45700" rIns="0" bIns="45700" anchor="ctr"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43" name="Google Shape;43;p17"/>
          <p:cNvSpPr txBox="1"/>
          <p:nvPr/>
        </p:nvSpPr>
        <p:spPr>
          <a:xfrm>
            <a:off x="10566703" y="6603303"/>
            <a:ext cx="1326645" cy="200055"/>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chemeClr val="lt1"/>
              </a:buClr>
              <a:buSzPts val="700"/>
              <a:buFont typeface="Arial"/>
              <a:buNone/>
            </a:pPr>
            <a:r>
              <a:rPr lang="en-US" sz="700" b="0" i="0" u="none" strike="noStrike" cap="none">
                <a:solidFill>
                  <a:schemeClr val="lt1"/>
                </a:solidFill>
                <a:latin typeface="Arial"/>
                <a:ea typeface="Arial"/>
                <a:cs typeface="Arial"/>
                <a:sym typeface="Arial"/>
              </a:rPr>
              <a:t>Zscaler, Inc. All rights reserved</a:t>
            </a:r>
            <a:endParaRPr sz="1400" b="0" i="0" u="none" strike="noStrike" cap="none">
              <a:solidFill>
                <a:srgbClr val="000000"/>
              </a:solidFill>
              <a:latin typeface="Arial"/>
              <a:ea typeface="Arial"/>
              <a:cs typeface="Arial"/>
              <a:sym typeface="Arial"/>
            </a:endParaRPr>
          </a:p>
        </p:txBody>
      </p:sp>
      <p:sp>
        <p:nvSpPr>
          <p:cNvPr id="44" name="Google Shape;44;p17"/>
          <p:cNvSpPr txBox="1"/>
          <p:nvPr/>
        </p:nvSpPr>
        <p:spPr>
          <a:xfrm>
            <a:off x="10224018" y="6609523"/>
            <a:ext cx="298450" cy="200055"/>
          </a:xfrm>
          <a:prstGeom prst="rect">
            <a:avLst/>
          </a:prstGeom>
          <a:noFill/>
          <a:ln>
            <a:noFill/>
          </a:ln>
        </p:spPr>
        <p:txBody>
          <a:bodyPr spcFirstLastPara="1" wrap="square" lIns="0" tIns="45700" rIns="0" bIns="45700" anchor="t" anchorCtr="0">
            <a:spAutoFit/>
          </a:bodyPr>
          <a:lstStyle/>
          <a:p>
            <a:pPr marL="0" marR="0" lvl="0" indent="0" algn="r" rtl="0">
              <a:lnSpc>
                <a:spcPct val="100000"/>
              </a:lnSpc>
              <a:spcBef>
                <a:spcPts val="0"/>
              </a:spcBef>
              <a:spcAft>
                <a:spcPts val="0"/>
              </a:spcAft>
              <a:buClr>
                <a:schemeClr val="lt1"/>
              </a:buClr>
              <a:buSzPts val="700"/>
              <a:buFont typeface="Arial"/>
              <a:buNone/>
            </a:pPr>
            <a:r>
              <a:rPr lang="en-US" sz="700" b="0" i="0" u="none" strike="noStrike" cap="none">
                <a:solidFill>
                  <a:schemeClr val="lt1"/>
                </a:solidFill>
                <a:latin typeface="Arial"/>
                <a:ea typeface="Arial"/>
                <a:cs typeface="Arial"/>
                <a:sym typeface="Arial"/>
              </a:rPr>
              <a:t>© 2022</a:t>
            </a:r>
            <a:endParaRPr sz="700" b="0" i="0" u="none" strike="noStrike" cap="none">
              <a:solidFill>
                <a:schemeClr val="lt1"/>
              </a:solidFill>
              <a:latin typeface="Arial"/>
              <a:ea typeface="Arial"/>
              <a:cs typeface="Arial"/>
              <a:sym typeface="Arial"/>
            </a:endParaRPr>
          </a:p>
        </p:txBody>
      </p:sp>
      <p:pic>
        <p:nvPicPr>
          <p:cNvPr id="45" name="Google Shape;45;p17"/>
          <p:cNvPicPr preferRelativeResize="0"/>
          <p:nvPr/>
        </p:nvPicPr>
        <p:blipFill rotWithShape="1">
          <a:blip r:embed="rId3">
            <a:alphaModFix/>
          </a:blip>
          <a:srcRect/>
          <a:stretch/>
        </p:blipFill>
        <p:spPr>
          <a:xfrm>
            <a:off x="452559" y="6573045"/>
            <a:ext cx="2736997" cy="22986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boxes_Navy">
  <p:cSld name="Two boxes_Navy">
    <p:bg>
      <p:bgPr>
        <a:solidFill>
          <a:schemeClr val="dk1"/>
        </a:solidFill>
        <a:effectLst/>
      </p:bgPr>
    </p:bg>
    <p:spTree>
      <p:nvGrpSpPr>
        <p:cNvPr id="1" name="Shape 2000"/>
        <p:cNvGrpSpPr/>
        <p:nvPr/>
      </p:nvGrpSpPr>
      <p:grpSpPr>
        <a:xfrm>
          <a:off x="0" y="0"/>
          <a:ext cx="0" cy="0"/>
          <a:chOff x="0" y="0"/>
          <a:chExt cx="0" cy="0"/>
        </a:xfrm>
      </p:grpSpPr>
      <p:sp>
        <p:nvSpPr>
          <p:cNvPr id="2001" name="Google Shape;2001;p207"/>
          <p:cNvSpPr txBox="1"/>
          <p:nvPr/>
        </p:nvSpPr>
        <p:spPr>
          <a:xfrm>
            <a:off x="9912401" y="6471444"/>
            <a:ext cx="1908800" cy="169291"/>
          </a:xfrm>
          <a:prstGeom prst="rect">
            <a:avLst/>
          </a:prstGeom>
          <a:noFill/>
          <a:ln>
            <a:noFill/>
          </a:ln>
        </p:spPr>
        <p:txBody>
          <a:bodyPr spcFirstLastPara="1" wrap="square" lIns="45700" tIns="22867" rIns="45700" bIns="22867" anchor="t" anchorCtr="0">
            <a:spAutoFit/>
          </a:bodyPr>
          <a:lstStyle/>
          <a:p>
            <a:pPr marL="0" marR="0" lvl="0" indent="0" algn="r" rtl="0">
              <a:spcBef>
                <a:spcPts val="0"/>
              </a:spcBef>
              <a:spcAft>
                <a:spcPts val="0"/>
              </a:spcAft>
              <a:buNone/>
            </a:pPr>
            <a:r>
              <a:rPr lang="en" sz="800">
                <a:solidFill>
                  <a:schemeClr val="lt1"/>
                </a:solidFill>
                <a:latin typeface="Century Gothic"/>
                <a:ea typeface="Century Gothic"/>
                <a:cs typeface="Century Gothic"/>
                <a:sym typeface="Century Gothic"/>
              </a:rPr>
              <a:t>2024 Zscaler, Inc. All rights reserved</a:t>
            </a:r>
            <a:endParaRPr sz="800">
              <a:solidFill>
                <a:schemeClr val="lt1"/>
              </a:solidFill>
              <a:latin typeface="Century Gothic"/>
              <a:ea typeface="Century Gothic"/>
              <a:cs typeface="Century Gothic"/>
              <a:sym typeface="Century Gothic"/>
            </a:endParaRPr>
          </a:p>
        </p:txBody>
      </p:sp>
      <p:pic>
        <p:nvPicPr>
          <p:cNvPr id="2002" name="Google Shape;2002;p207"/>
          <p:cNvPicPr preferRelativeResize="0"/>
          <p:nvPr/>
        </p:nvPicPr>
        <p:blipFill rotWithShape="1">
          <a:blip r:embed="rId2">
            <a:alphaModFix/>
          </a:blip>
          <a:srcRect/>
          <a:stretch/>
        </p:blipFill>
        <p:spPr>
          <a:xfrm>
            <a:off x="11371271" y="386556"/>
            <a:ext cx="450000" cy="275000"/>
          </a:xfrm>
          <a:prstGeom prst="rect">
            <a:avLst/>
          </a:prstGeom>
          <a:noFill/>
          <a:ln>
            <a:noFill/>
          </a:ln>
        </p:spPr>
      </p:pic>
      <p:sp>
        <p:nvSpPr>
          <p:cNvPr id="2003" name="Google Shape;2003;p207"/>
          <p:cNvSpPr txBox="1">
            <a:spLocks noGrp="1"/>
          </p:cNvSpPr>
          <p:nvPr>
            <p:ph type="title"/>
          </p:nvPr>
        </p:nvSpPr>
        <p:spPr>
          <a:xfrm>
            <a:off x="370819" y="386556"/>
            <a:ext cx="9274800" cy="354000"/>
          </a:xfrm>
          <a:prstGeom prst="rect">
            <a:avLst/>
          </a:prstGeom>
          <a:noFill/>
          <a:ln>
            <a:noFill/>
          </a:ln>
        </p:spPr>
        <p:txBody>
          <a:bodyPr spcFirstLastPara="1" wrap="square" lIns="0" tIns="17150" rIns="34275" bIns="17150" anchor="ctr" anchorCtr="0">
            <a:noAutofit/>
          </a:bodyPr>
          <a:lstStyle>
            <a:lvl1pPr marR="0" lvl="0" algn="l">
              <a:lnSpc>
                <a:spcPct val="90000"/>
              </a:lnSpc>
              <a:spcBef>
                <a:spcPts val="0"/>
              </a:spcBef>
              <a:spcAft>
                <a:spcPts val="0"/>
              </a:spcAft>
              <a:buClr>
                <a:schemeClr val="lt1"/>
              </a:buClr>
              <a:buSzPts val="1700"/>
              <a:buFont typeface="Century Gothic"/>
              <a:buNone/>
              <a:defRPr sz="2267" b="1" i="0" u="none" strike="noStrike" cap="none">
                <a:solidFill>
                  <a:schemeClr val="lt1"/>
                </a:solidFill>
                <a:latin typeface="Century Gothic"/>
                <a:ea typeface="Century Gothic"/>
                <a:cs typeface="Century Gothic"/>
                <a:sym typeface="Century Gothic"/>
              </a:defRPr>
            </a:lvl1pPr>
            <a:lvl2pPr lvl="1">
              <a:spcBef>
                <a:spcPts val="0"/>
              </a:spcBef>
              <a:spcAft>
                <a:spcPts val="0"/>
              </a:spcAft>
              <a:buSzPts val="500"/>
              <a:buNone/>
              <a:defRPr sz="933"/>
            </a:lvl2pPr>
            <a:lvl3pPr lvl="2">
              <a:spcBef>
                <a:spcPts val="0"/>
              </a:spcBef>
              <a:spcAft>
                <a:spcPts val="0"/>
              </a:spcAft>
              <a:buSzPts val="500"/>
              <a:buNone/>
              <a:defRPr sz="933"/>
            </a:lvl3pPr>
            <a:lvl4pPr lvl="3">
              <a:spcBef>
                <a:spcPts val="0"/>
              </a:spcBef>
              <a:spcAft>
                <a:spcPts val="0"/>
              </a:spcAft>
              <a:buSzPts val="500"/>
              <a:buNone/>
              <a:defRPr sz="933"/>
            </a:lvl4pPr>
            <a:lvl5pPr lvl="4">
              <a:spcBef>
                <a:spcPts val="0"/>
              </a:spcBef>
              <a:spcAft>
                <a:spcPts val="0"/>
              </a:spcAft>
              <a:buSzPts val="500"/>
              <a:buNone/>
              <a:defRPr sz="933"/>
            </a:lvl5pPr>
            <a:lvl6pPr lvl="5">
              <a:spcBef>
                <a:spcPts val="0"/>
              </a:spcBef>
              <a:spcAft>
                <a:spcPts val="0"/>
              </a:spcAft>
              <a:buSzPts val="500"/>
              <a:buNone/>
              <a:defRPr sz="933"/>
            </a:lvl6pPr>
            <a:lvl7pPr lvl="6">
              <a:spcBef>
                <a:spcPts val="0"/>
              </a:spcBef>
              <a:spcAft>
                <a:spcPts val="0"/>
              </a:spcAft>
              <a:buSzPts val="500"/>
              <a:buNone/>
              <a:defRPr sz="933"/>
            </a:lvl7pPr>
            <a:lvl8pPr lvl="7">
              <a:spcBef>
                <a:spcPts val="0"/>
              </a:spcBef>
              <a:spcAft>
                <a:spcPts val="0"/>
              </a:spcAft>
              <a:buSzPts val="500"/>
              <a:buNone/>
              <a:defRPr sz="933"/>
            </a:lvl8pPr>
            <a:lvl9pPr lvl="8">
              <a:spcBef>
                <a:spcPts val="0"/>
              </a:spcBef>
              <a:spcAft>
                <a:spcPts val="0"/>
              </a:spcAft>
              <a:buSzPts val="500"/>
              <a:buNone/>
              <a:defRPr sz="933"/>
            </a:lvl9pPr>
          </a:lstStyle>
          <a:p>
            <a:endParaRPr/>
          </a:p>
        </p:txBody>
      </p:sp>
      <p:sp>
        <p:nvSpPr>
          <p:cNvPr id="2004" name="Google Shape;2004;p207"/>
          <p:cNvSpPr txBox="1">
            <a:spLocks noGrp="1"/>
          </p:cNvSpPr>
          <p:nvPr>
            <p:ph type="body" idx="1"/>
          </p:nvPr>
        </p:nvSpPr>
        <p:spPr>
          <a:xfrm>
            <a:off x="370705" y="907509"/>
            <a:ext cx="9274800" cy="226400"/>
          </a:xfrm>
          <a:prstGeom prst="rect">
            <a:avLst/>
          </a:prstGeom>
          <a:noFill/>
          <a:ln>
            <a:noFill/>
          </a:ln>
        </p:spPr>
        <p:txBody>
          <a:bodyPr spcFirstLastPara="1" wrap="square" lIns="0" tIns="17150" rIns="34275" bIns="17150" anchor="t" anchorCtr="0">
            <a:noAutofit/>
          </a:bodyPr>
          <a:lstStyle>
            <a:lvl1pPr marL="609585" marR="0" lvl="0" indent="-304792" algn="l">
              <a:lnSpc>
                <a:spcPct val="90000"/>
              </a:lnSpc>
              <a:spcBef>
                <a:spcPts val="1067"/>
              </a:spcBef>
              <a:spcAft>
                <a:spcPts val="0"/>
              </a:spcAft>
              <a:buClr>
                <a:schemeClr val="lt1"/>
              </a:buClr>
              <a:buSzPts val="1400"/>
              <a:buFont typeface="Century Gothic"/>
              <a:buNone/>
              <a:defRPr sz="1867" b="0" i="0" u="none" strike="noStrike" cap="none">
                <a:solidFill>
                  <a:schemeClr val="lt1"/>
                </a:solidFill>
                <a:latin typeface="Century Gothic"/>
                <a:ea typeface="Century Gothic"/>
                <a:cs typeface="Century Gothic"/>
                <a:sym typeface="Century Gothic"/>
              </a:defRPr>
            </a:lvl1pPr>
            <a:lvl2pPr marL="1219170" marR="0" lvl="1" indent="-304792" algn="l">
              <a:lnSpc>
                <a:spcPct val="90000"/>
              </a:lnSpc>
              <a:spcBef>
                <a:spcPts val="533"/>
              </a:spcBef>
              <a:spcAft>
                <a:spcPts val="0"/>
              </a:spcAft>
              <a:buClr>
                <a:schemeClr val="lt1"/>
              </a:buClr>
              <a:buSzPts val="1800"/>
              <a:buFont typeface="Century Gothic"/>
              <a:buNone/>
              <a:defRPr sz="2400" b="0" i="0" u="none" strike="noStrike" cap="none">
                <a:solidFill>
                  <a:schemeClr val="lt1"/>
                </a:solidFill>
                <a:latin typeface="Century Gothic"/>
                <a:ea typeface="Century Gothic"/>
                <a:cs typeface="Century Gothic"/>
                <a:sym typeface="Century Gothic"/>
              </a:defRPr>
            </a:lvl2pPr>
            <a:lvl3pPr marL="1828754" marR="0" lvl="2" indent="-431789" algn="l">
              <a:lnSpc>
                <a:spcPct val="90000"/>
              </a:lnSpc>
              <a:spcBef>
                <a:spcPts val="533"/>
              </a:spcBef>
              <a:spcAft>
                <a:spcPts val="0"/>
              </a:spcAft>
              <a:buClr>
                <a:schemeClr val="lt1"/>
              </a:buClr>
              <a:buSzPts val="1500"/>
              <a:buFont typeface="Century Gothic"/>
              <a:buChar char="•"/>
              <a:defRPr sz="2000" b="0" i="0" u="none" strike="noStrike" cap="none">
                <a:solidFill>
                  <a:schemeClr val="lt1"/>
                </a:solidFill>
                <a:latin typeface="Century Gothic"/>
                <a:ea typeface="Century Gothic"/>
                <a:cs typeface="Century Gothic"/>
                <a:sym typeface="Century Gothic"/>
              </a:defRPr>
            </a:lvl3pPr>
            <a:lvl4pPr marL="2438339" marR="0" lvl="3"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4pPr>
            <a:lvl5pPr marL="3047924" marR="0" lvl="4"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
        <p:nvSpPr>
          <p:cNvPr id="2005" name="Google Shape;2005;p207"/>
          <p:cNvSpPr txBox="1">
            <a:spLocks noGrp="1"/>
          </p:cNvSpPr>
          <p:nvPr>
            <p:ph type="body" idx="2"/>
          </p:nvPr>
        </p:nvSpPr>
        <p:spPr>
          <a:xfrm>
            <a:off x="792856" y="2263765"/>
            <a:ext cx="4542400" cy="382800"/>
          </a:xfrm>
          <a:prstGeom prst="rect">
            <a:avLst/>
          </a:prstGeom>
          <a:noFill/>
          <a:ln>
            <a:noFill/>
          </a:ln>
        </p:spPr>
        <p:txBody>
          <a:bodyPr spcFirstLastPara="1" wrap="square" lIns="0" tIns="17150" rIns="34275" bIns="17150" anchor="t" anchorCtr="0">
            <a:noAutofit/>
          </a:bodyPr>
          <a:lstStyle>
            <a:lvl1pPr marL="609585" marR="0" lvl="0" indent="-304792" algn="l">
              <a:lnSpc>
                <a:spcPct val="90000"/>
              </a:lnSpc>
              <a:spcBef>
                <a:spcPts val="1067"/>
              </a:spcBef>
              <a:spcAft>
                <a:spcPts val="0"/>
              </a:spcAft>
              <a:buClr>
                <a:schemeClr val="lt1"/>
              </a:buClr>
              <a:buSzPts val="1300"/>
              <a:buFont typeface="Century Gothic"/>
              <a:buNone/>
              <a:defRPr sz="1733" b="1" i="0" u="none" strike="noStrike" cap="none">
                <a:solidFill>
                  <a:schemeClr val="lt1"/>
                </a:solidFill>
                <a:latin typeface="Century Gothic"/>
                <a:ea typeface="Century Gothic"/>
                <a:cs typeface="Century Gothic"/>
                <a:sym typeface="Century Gothic"/>
              </a:defRPr>
            </a:lvl1pPr>
            <a:lvl2pPr marL="1219170" marR="0" lvl="1" indent="-304792" algn="l">
              <a:lnSpc>
                <a:spcPct val="90000"/>
              </a:lnSpc>
              <a:spcBef>
                <a:spcPts val="533"/>
              </a:spcBef>
              <a:spcAft>
                <a:spcPts val="0"/>
              </a:spcAft>
              <a:buClr>
                <a:schemeClr val="lt1"/>
              </a:buClr>
              <a:buSzPts val="1800"/>
              <a:buFont typeface="Century Gothic"/>
              <a:buNone/>
              <a:defRPr sz="2400" b="0" i="0" u="none" strike="noStrike" cap="none">
                <a:solidFill>
                  <a:schemeClr val="lt1"/>
                </a:solidFill>
                <a:latin typeface="Century Gothic"/>
                <a:ea typeface="Century Gothic"/>
                <a:cs typeface="Century Gothic"/>
                <a:sym typeface="Century Gothic"/>
              </a:defRPr>
            </a:lvl2pPr>
            <a:lvl3pPr marL="1828754" marR="0" lvl="2" indent="-431789" algn="l">
              <a:lnSpc>
                <a:spcPct val="90000"/>
              </a:lnSpc>
              <a:spcBef>
                <a:spcPts val="533"/>
              </a:spcBef>
              <a:spcAft>
                <a:spcPts val="0"/>
              </a:spcAft>
              <a:buClr>
                <a:schemeClr val="lt1"/>
              </a:buClr>
              <a:buSzPts val="1500"/>
              <a:buFont typeface="Century Gothic"/>
              <a:buChar char="•"/>
              <a:defRPr sz="2000" b="0" i="0" u="none" strike="noStrike" cap="none">
                <a:solidFill>
                  <a:schemeClr val="lt1"/>
                </a:solidFill>
                <a:latin typeface="Century Gothic"/>
                <a:ea typeface="Century Gothic"/>
                <a:cs typeface="Century Gothic"/>
                <a:sym typeface="Century Gothic"/>
              </a:defRPr>
            </a:lvl3pPr>
            <a:lvl4pPr marL="2438339" marR="0" lvl="3"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4pPr>
            <a:lvl5pPr marL="3047924" marR="0" lvl="4"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
        <p:nvSpPr>
          <p:cNvPr id="2006" name="Google Shape;2006;p207"/>
          <p:cNvSpPr txBox="1">
            <a:spLocks noGrp="1"/>
          </p:cNvSpPr>
          <p:nvPr>
            <p:ph type="body" idx="3"/>
          </p:nvPr>
        </p:nvSpPr>
        <p:spPr>
          <a:xfrm>
            <a:off x="786371" y="2646163"/>
            <a:ext cx="4548000" cy="2669600"/>
          </a:xfrm>
          <a:prstGeom prst="rect">
            <a:avLst/>
          </a:prstGeom>
          <a:noFill/>
          <a:ln>
            <a:noFill/>
          </a:ln>
        </p:spPr>
        <p:txBody>
          <a:bodyPr spcFirstLastPara="1" wrap="square" lIns="0" tIns="17150" rIns="34275" bIns="17150" anchor="t" anchorCtr="0">
            <a:noAutofit/>
          </a:bodyPr>
          <a:lstStyle>
            <a:lvl1pPr marL="609585" marR="0" lvl="0" indent="-397923" algn="l">
              <a:lnSpc>
                <a:spcPct val="120000"/>
              </a:lnSpc>
              <a:spcBef>
                <a:spcPts val="1067"/>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1pPr>
            <a:lvl2pPr marL="1219170" marR="0" lvl="1" indent="-397923" algn="l">
              <a:lnSpc>
                <a:spcPct val="120000"/>
              </a:lnSpc>
              <a:spcBef>
                <a:spcPts val="533"/>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2pPr>
            <a:lvl3pPr marL="1828754" marR="0" lvl="2" indent="-397923" algn="l">
              <a:lnSpc>
                <a:spcPct val="120000"/>
              </a:lnSpc>
              <a:spcBef>
                <a:spcPts val="533"/>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3pPr>
            <a:lvl4pPr marL="2438339" marR="0" lvl="3" indent="-397923" algn="l">
              <a:lnSpc>
                <a:spcPct val="120000"/>
              </a:lnSpc>
              <a:spcBef>
                <a:spcPts val="533"/>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4pPr>
            <a:lvl5pPr marL="3047924" marR="0" lvl="4" indent="-397923" algn="l">
              <a:lnSpc>
                <a:spcPct val="120000"/>
              </a:lnSpc>
              <a:spcBef>
                <a:spcPts val="533"/>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
        <p:nvSpPr>
          <p:cNvPr id="2007" name="Google Shape;2007;p207"/>
          <p:cNvSpPr txBox="1">
            <a:spLocks noGrp="1"/>
          </p:cNvSpPr>
          <p:nvPr>
            <p:ph type="body" idx="4"/>
          </p:nvPr>
        </p:nvSpPr>
        <p:spPr>
          <a:xfrm>
            <a:off x="6903112" y="2263765"/>
            <a:ext cx="4542400" cy="382800"/>
          </a:xfrm>
          <a:prstGeom prst="rect">
            <a:avLst/>
          </a:prstGeom>
          <a:noFill/>
          <a:ln>
            <a:noFill/>
          </a:ln>
        </p:spPr>
        <p:txBody>
          <a:bodyPr spcFirstLastPara="1" wrap="square" lIns="0" tIns="17150" rIns="34275" bIns="17150" anchor="t" anchorCtr="0">
            <a:noAutofit/>
          </a:bodyPr>
          <a:lstStyle>
            <a:lvl1pPr marL="609585" marR="0" lvl="0" indent="-304792" algn="l">
              <a:lnSpc>
                <a:spcPct val="90000"/>
              </a:lnSpc>
              <a:spcBef>
                <a:spcPts val="1067"/>
              </a:spcBef>
              <a:spcAft>
                <a:spcPts val="0"/>
              </a:spcAft>
              <a:buClr>
                <a:schemeClr val="lt1"/>
              </a:buClr>
              <a:buSzPts val="1300"/>
              <a:buFont typeface="Century Gothic"/>
              <a:buNone/>
              <a:defRPr sz="1733" b="1" i="0" u="none" strike="noStrike" cap="none">
                <a:solidFill>
                  <a:schemeClr val="lt1"/>
                </a:solidFill>
                <a:latin typeface="Century Gothic"/>
                <a:ea typeface="Century Gothic"/>
                <a:cs typeface="Century Gothic"/>
                <a:sym typeface="Century Gothic"/>
              </a:defRPr>
            </a:lvl1pPr>
            <a:lvl2pPr marL="1219170" marR="0" lvl="1" indent="-304792" algn="l">
              <a:lnSpc>
                <a:spcPct val="90000"/>
              </a:lnSpc>
              <a:spcBef>
                <a:spcPts val="533"/>
              </a:spcBef>
              <a:spcAft>
                <a:spcPts val="0"/>
              </a:spcAft>
              <a:buClr>
                <a:schemeClr val="lt1"/>
              </a:buClr>
              <a:buSzPts val="1800"/>
              <a:buFont typeface="Century Gothic"/>
              <a:buNone/>
              <a:defRPr sz="2400" b="0" i="0" u="none" strike="noStrike" cap="none">
                <a:solidFill>
                  <a:schemeClr val="lt1"/>
                </a:solidFill>
                <a:latin typeface="Century Gothic"/>
                <a:ea typeface="Century Gothic"/>
                <a:cs typeface="Century Gothic"/>
                <a:sym typeface="Century Gothic"/>
              </a:defRPr>
            </a:lvl2pPr>
            <a:lvl3pPr marL="1828754" marR="0" lvl="2" indent="-431789" algn="l">
              <a:lnSpc>
                <a:spcPct val="90000"/>
              </a:lnSpc>
              <a:spcBef>
                <a:spcPts val="533"/>
              </a:spcBef>
              <a:spcAft>
                <a:spcPts val="0"/>
              </a:spcAft>
              <a:buClr>
                <a:schemeClr val="lt1"/>
              </a:buClr>
              <a:buSzPts val="1500"/>
              <a:buFont typeface="Century Gothic"/>
              <a:buChar char="•"/>
              <a:defRPr sz="2000" b="0" i="0" u="none" strike="noStrike" cap="none">
                <a:solidFill>
                  <a:schemeClr val="lt1"/>
                </a:solidFill>
                <a:latin typeface="Century Gothic"/>
                <a:ea typeface="Century Gothic"/>
                <a:cs typeface="Century Gothic"/>
                <a:sym typeface="Century Gothic"/>
              </a:defRPr>
            </a:lvl3pPr>
            <a:lvl4pPr marL="2438339" marR="0" lvl="3"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4pPr>
            <a:lvl5pPr marL="3047924" marR="0" lvl="4"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
        <p:nvSpPr>
          <p:cNvPr id="2008" name="Google Shape;2008;p207"/>
          <p:cNvSpPr txBox="1">
            <a:spLocks noGrp="1"/>
          </p:cNvSpPr>
          <p:nvPr>
            <p:ph type="body" idx="5"/>
          </p:nvPr>
        </p:nvSpPr>
        <p:spPr>
          <a:xfrm>
            <a:off x="6896625" y="2646163"/>
            <a:ext cx="4548000" cy="2669600"/>
          </a:xfrm>
          <a:prstGeom prst="rect">
            <a:avLst/>
          </a:prstGeom>
          <a:noFill/>
          <a:ln>
            <a:noFill/>
          </a:ln>
        </p:spPr>
        <p:txBody>
          <a:bodyPr spcFirstLastPara="1" wrap="square" lIns="0" tIns="17150" rIns="34275" bIns="17150" anchor="t" anchorCtr="0">
            <a:noAutofit/>
          </a:bodyPr>
          <a:lstStyle>
            <a:lvl1pPr marL="609585" marR="0" lvl="0" indent="-397923" algn="l">
              <a:lnSpc>
                <a:spcPct val="120000"/>
              </a:lnSpc>
              <a:spcBef>
                <a:spcPts val="1067"/>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1pPr>
            <a:lvl2pPr marL="1219170" marR="0" lvl="1" indent="-397923" algn="l">
              <a:lnSpc>
                <a:spcPct val="120000"/>
              </a:lnSpc>
              <a:spcBef>
                <a:spcPts val="533"/>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2pPr>
            <a:lvl3pPr marL="1828754" marR="0" lvl="2" indent="-397923" algn="l">
              <a:lnSpc>
                <a:spcPct val="120000"/>
              </a:lnSpc>
              <a:spcBef>
                <a:spcPts val="533"/>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3pPr>
            <a:lvl4pPr marL="2438339" marR="0" lvl="3" indent="-397923" algn="l">
              <a:lnSpc>
                <a:spcPct val="120000"/>
              </a:lnSpc>
              <a:spcBef>
                <a:spcPts val="533"/>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4pPr>
            <a:lvl5pPr marL="3047924" marR="0" lvl="4" indent="-397923" algn="l">
              <a:lnSpc>
                <a:spcPct val="120000"/>
              </a:lnSpc>
              <a:spcBef>
                <a:spcPts val="533"/>
              </a:spcBef>
              <a:spcAft>
                <a:spcPts val="0"/>
              </a:spcAft>
              <a:buClr>
                <a:schemeClr val="accent5"/>
              </a:buClr>
              <a:buSzPts val="1100"/>
              <a:buFont typeface="Noto Sans Symbols"/>
              <a:buChar char="▪"/>
              <a:defRPr sz="1467" b="0" i="0" u="none" strike="noStrike" cap="none">
                <a:solidFill>
                  <a:schemeClr val="lt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661058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_White_Icons">
  <p:cSld name="Two columns_White_Icons">
    <p:spTree>
      <p:nvGrpSpPr>
        <p:cNvPr id="1" name="Shape 3604"/>
        <p:cNvGrpSpPr/>
        <p:nvPr/>
      </p:nvGrpSpPr>
      <p:grpSpPr>
        <a:xfrm>
          <a:off x="0" y="0"/>
          <a:ext cx="0" cy="0"/>
          <a:chOff x="0" y="0"/>
          <a:chExt cx="0" cy="0"/>
        </a:xfrm>
      </p:grpSpPr>
      <p:sp>
        <p:nvSpPr>
          <p:cNvPr id="3605" name="Google Shape;3605;p365"/>
          <p:cNvSpPr txBox="1"/>
          <p:nvPr/>
        </p:nvSpPr>
        <p:spPr>
          <a:xfrm>
            <a:off x="9912401" y="6471444"/>
            <a:ext cx="1908800" cy="169291"/>
          </a:xfrm>
          <a:prstGeom prst="rect">
            <a:avLst/>
          </a:prstGeom>
          <a:noFill/>
          <a:ln>
            <a:noFill/>
          </a:ln>
        </p:spPr>
        <p:txBody>
          <a:bodyPr spcFirstLastPara="1" wrap="square" lIns="45700" tIns="22867" rIns="45700" bIns="22867"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800" b="0" i="0" u="none" strike="noStrike" cap="none">
                <a:solidFill>
                  <a:schemeClr val="dk1"/>
                </a:solidFill>
                <a:latin typeface="Century Gothic"/>
                <a:ea typeface="Century Gothic"/>
                <a:cs typeface="Century Gothic"/>
                <a:sym typeface="Century Gothic"/>
              </a:rPr>
              <a:t>2024 Zscaler, Inc. All rights reserved</a:t>
            </a:r>
            <a:endParaRPr sz="800" b="0" i="0" u="none" strike="noStrike" cap="none">
              <a:solidFill>
                <a:schemeClr val="dk1"/>
              </a:solidFill>
              <a:latin typeface="Century Gothic"/>
              <a:ea typeface="Century Gothic"/>
              <a:cs typeface="Century Gothic"/>
              <a:sym typeface="Century Gothic"/>
            </a:endParaRPr>
          </a:p>
        </p:txBody>
      </p:sp>
      <p:pic>
        <p:nvPicPr>
          <p:cNvPr id="3606" name="Google Shape;3606;p365"/>
          <p:cNvPicPr preferRelativeResize="0"/>
          <p:nvPr/>
        </p:nvPicPr>
        <p:blipFill rotWithShape="1">
          <a:blip r:embed="rId2">
            <a:alphaModFix/>
          </a:blip>
          <a:srcRect/>
          <a:stretch/>
        </p:blipFill>
        <p:spPr>
          <a:xfrm>
            <a:off x="11371271" y="386556"/>
            <a:ext cx="450000" cy="275000"/>
          </a:xfrm>
          <a:prstGeom prst="rect">
            <a:avLst/>
          </a:prstGeom>
          <a:noFill/>
          <a:ln>
            <a:noFill/>
          </a:ln>
        </p:spPr>
      </p:pic>
      <p:sp>
        <p:nvSpPr>
          <p:cNvPr id="3607" name="Google Shape;3607;p365"/>
          <p:cNvSpPr txBox="1">
            <a:spLocks noGrp="1"/>
          </p:cNvSpPr>
          <p:nvPr>
            <p:ph type="title"/>
          </p:nvPr>
        </p:nvSpPr>
        <p:spPr>
          <a:xfrm>
            <a:off x="370819" y="386556"/>
            <a:ext cx="9274800" cy="354000"/>
          </a:xfrm>
          <a:prstGeom prst="rect">
            <a:avLst/>
          </a:prstGeom>
          <a:noFill/>
          <a:ln>
            <a:noFill/>
          </a:ln>
        </p:spPr>
        <p:txBody>
          <a:bodyPr spcFirstLastPara="1" wrap="square" lIns="0" tIns="17150" rIns="34275" bIns="17150" anchor="ctr" anchorCtr="0">
            <a:noAutofit/>
          </a:bodyPr>
          <a:lstStyle>
            <a:lvl1pPr marR="0" lvl="0" algn="l">
              <a:lnSpc>
                <a:spcPct val="90000"/>
              </a:lnSpc>
              <a:spcBef>
                <a:spcPts val="0"/>
              </a:spcBef>
              <a:spcAft>
                <a:spcPts val="0"/>
              </a:spcAft>
              <a:buClr>
                <a:schemeClr val="dk1"/>
              </a:buClr>
              <a:buSzPts val="1700"/>
              <a:buFont typeface="Century Gothic"/>
              <a:buNone/>
              <a:defRPr sz="2267" b="1" i="0" u="none" strike="noStrike" cap="none">
                <a:solidFill>
                  <a:schemeClr val="dk1"/>
                </a:solidFill>
                <a:latin typeface="Century Gothic"/>
                <a:ea typeface="Century Gothic"/>
                <a:cs typeface="Century Gothic"/>
                <a:sym typeface="Century Gothic"/>
              </a:defRPr>
            </a:lvl1pPr>
            <a:lvl2pPr marR="0" lvl="1" algn="l">
              <a:lnSpc>
                <a:spcPct val="100000"/>
              </a:lnSpc>
              <a:spcBef>
                <a:spcPts val="0"/>
              </a:spcBef>
              <a:spcAft>
                <a:spcPts val="0"/>
              </a:spcAft>
              <a:buClr>
                <a:srgbClr val="000000"/>
              </a:buClr>
              <a:buSzPts val="500"/>
              <a:buFont typeface="Arial"/>
              <a:buNone/>
              <a:defRPr sz="933"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500"/>
              <a:buFont typeface="Arial"/>
              <a:buNone/>
              <a:defRPr sz="933"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500"/>
              <a:buFont typeface="Arial"/>
              <a:buNone/>
              <a:defRPr sz="933"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500"/>
              <a:buFont typeface="Arial"/>
              <a:buNone/>
              <a:defRPr sz="933"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500"/>
              <a:buFont typeface="Arial"/>
              <a:buNone/>
              <a:defRPr sz="933"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500"/>
              <a:buFont typeface="Arial"/>
              <a:buNone/>
              <a:defRPr sz="933"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500"/>
              <a:buFont typeface="Arial"/>
              <a:buNone/>
              <a:defRPr sz="933"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500"/>
              <a:buFont typeface="Arial"/>
              <a:buNone/>
              <a:defRPr sz="933" b="0" i="0" u="none" strike="noStrike" cap="none">
                <a:solidFill>
                  <a:srgbClr val="000000"/>
                </a:solidFill>
                <a:latin typeface="Arial"/>
                <a:ea typeface="Arial"/>
                <a:cs typeface="Arial"/>
                <a:sym typeface="Arial"/>
              </a:defRPr>
            </a:lvl9pPr>
          </a:lstStyle>
          <a:p>
            <a:endParaRPr/>
          </a:p>
        </p:txBody>
      </p:sp>
      <p:sp>
        <p:nvSpPr>
          <p:cNvPr id="3608" name="Google Shape;3608;p365"/>
          <p:cNvSpPr txBox="1">
            <a:spLocks noGrp="1"/>
          </p:cNvSpPr>
          <p:nvPr>
            <p:ph type="body" idx="1"/>
          </p:nvPr>
        </p:nvSpPr>
        <p:spPr>
          <a:xfrm>
            <a:off x="370705" y="907509"/>
            <a:ext cx="9274800" cy="226400"/>
          </a:xfrm>
          <a:prstGeom prst="rect">
            <a:avLst/>
          </a:prstGeom>
          <a:noFill/>
          <a:ln>
            <a:noFill/>
          </a:ln>
        </p:spPr>
        <p:txBody>
          <a:bodyPr spcFirstLastPara="1" wrap="square" lIns="0" tIns="17150" rIns="34275" bIns="17150" anchor="t" anchorCtr="0">
            <a:noAutofit/>
          </a:bodyPr>
          <a:lstStyle>
            <a:lvl1pPr marL="609585" marR="0" lvl="0" indent="-304792" algn="l">
              <a:lnSpc>
                <a:spcPct val="90000"/>
              </a:lnSpc>
              <a:spcBef>
                <a:spcPts val="1067"/>
              </a:spcBef>
              <a:spcAft>
                <a:spcPts val="0"/>
              </a:spcAft>
              <a:buClr>
                <a:schemeClr val="dk1"/>
              </a:buClr>
              <a:buSzPts val="1400"/>
              <a:buFont typeface="Century Gothic"/>
              <a:buNone/>
              <a:defRPr sz="1867" b="0" i="0" u="none" strike="noStrike" cap="none">
                <a:solidFill>
                  <a:schemeClr val="dk1"/>
                </a:solidFill>
                <a:latin typeface="Century Gothic"/>
                <a:ea typeface="Century Gothic"/>
                <a:cs typeface="Century Gothic"/>
                <a:sym typeface="Century Gothic"/>
              </a:defRPr>
            </a:lvl1pPr>
            <a:lvl2pPr marL="1219170" marR="0" lvl="1" indent="-304792" algn="l">
              <a:lnSpc>
                <a:spcPct val="90000"/>
              </a:lnSpc>
              <a:spcBef>
                <a:spcPts val="533"/>
              </a:spcBef>
              <a:spcAft>
                <a:spcPts val="0"/>
              </a:spcAft>
              <a:buClr>
                <a:schemeClr val="lt1"/>
              </a:buClr>
              <a:buSzPts val="1800"/>
              <a:buFont typeface="Century Gothic"/>
              <a:buNone/>
              <a:defRPr sz="2400" b="0" i="0" u="none" strike="noStrike" cap="none">
                <a:solidFill>
                  <a:schemeClr val="lt1"/>
                </a:solidFill>
                <a:latin typeface="Century Gothic"/>
                <a:ea typeface="Century Gothic"/>
                <a:cs typeface="Century Gothic"/>
                <a:sym typeface="Century Gothic"/>
              </a:defRPr>
            </a:lvl2pPr>
            <a:lvl3pPr marL="1828754" marR="0" lvl="2" indent="-431789" algn="l">
              <a:lnSpc>
                <a:spcPct val="90000"/>
              </a:lnSpc>
              <a:spcBef>
                <a:spcPts val="533"/>
              </a:spcBef>
              <a:spcAft>
                <a:spcPts val="0"/>
              </a:spcAft>
              <a:buClr>
                <a:schemeClr val="lt1"/>
              </a:buClr>
              <a:buSzPts val="1500"/>
              <a:buFont typeface="Century Gothic"/>
              <a:buChar char="•"/>
              <a:defRPr sz="2000" b="0" i="0" u="none" strike="noStrike" cap="none">
                <a:solidFill>
                  <a:schemeClr val="lt1"/>
                </a:solidFill>
                <a:latin typeface="Century Gothic"/>
                <a:ea typeface="Century Gothic"/>
                <a:cs typeface="Century Gothic"/>
                <a:sym typeface="Century Gothic"/>
              </a:defRPr>
            </a:lvl3pPr>
            <a:lvl4pPr marL="2438339" marR="0" lvl="3"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4pPr>
            <a:lvl5pPr marL="3047924" marR="0" lvl="4"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
        <p:nvSpPr>
          <p:cNvPr id="3609" name="Google Shape;3609;p365"/>
          <p:cNvSpPr txBox="1">
            <a:spLocks noGrp="1"/>
          </p:cNvSpPr>
          <p:nvPr>
            <p:ph type="body" idx="2"/>
          </p:nvPr>
        </p:nvSpPr>
        <p:spPr>
          <a:xfrm>
            <a:off x="370705" y="2678457"/>
            <a:ext cx="5365200" cy="382800"/>
          </a:xfrm>
          <a:prstGeom prst="rect">
            <a:avLst/>
          </a:prstGeom>
          <a:noFill/>
          <a:ln>
            <a:noFill/>
          </a:ln>
        </p:spPr>
        <p:txBody>
          <a:bodyPr spcFirstLastPara="1" wrap="square" lIns="0" tIns="17150" rIns="34275" bIns="17150" anchor="t" anchorCtr="0">
            <a:noAutofit/>
          </a:bodyPr>
          <a:lstStyle>
            <a:lvl1pPr marL="609585" marR="0" lvl="0" indent="-304792" algn="l">
              <a:lnSpc>
                <a:spcPct val="90000"/>
              </a:lnSpc>
              <a:spcBef>
                <a:spcPts val="1067"/>
              </a:spcBef>
              <a:spcAft>
                <a:spcPts val="0"/>
              </a:spcAft>
              <a:buClr>
                <a:schemeClr val="dk1"/>
              </a:buClr>
              <a:buSzPts val="1300"/>
              <a:buFont typeface="Century Gothic"/>
              <a:buNone/>
              <a:defRPr sz="1733" b="1" i="0" u="none" strike="noStrike" cap="none">
                <a:solidFill>
                  <a:schemeClr val="dk1"/>
                </a:solidFill>
                <a:latin typeface="Century Gothic"/>
                <a:ea typeface="Century Gothic"/>
                <a:cs typeface="Century Gothic"/>
                <a:sym typeface="Century Gothic"/>
              </a:defRPr>
            </a:lvl1pPr>
            <a:lvl2pPr marL="1219170" marR="0" lvl="1" indent="-304792" algn="l">
              <a:lnSpc>
                <a:spcPct val="90000"/>
              </a:lnSpc>
              <a:spcBef>
                <a:spcPts val="533"/>
              </a:spcBef>
              <a:spcAft>
                <a:spcPts val="0"/>
              </a:spcAft>
              <a:buClr>
                <a:schemeClr val="lt1"/>
              </a:buClr>
              <a:buSzPts val="1800"/>
              <a:buFont typeface="Century Gothic"/>
              <a:buNone/>
              <a:defRPr sz="2400" b="0" i="0" u="none" strike="noStrike" cap="none">
                <a:solidFill>
                  <a:schemeClr val="lt1"/>
                </a:solidFill>
                <a:latin typeface="Century Gothic"/>
                <a:ea typeface="Century Gothic"/>
                <a:cs typeface="Century Gothic"/>
                <a:sym typeface="Century Gothic"/>
              </a:defRPr>
            </a:lvl2pPr>
            <a:lvl3pPr marL="1828754" marR="0" lvl="2" indent="-431789" algn="l">
              <a:lnSpc>
                <a:spcPct val="90000"/>
              </a:lnSpc>
              <a:spcBef>
                <a:spcPts val="533"/>
              </a:spcBef>
              <a:spcAft>
                <a:spcPts val="0"/>
              </a:spcAft>
              <a:buClr>
                <a:schemeClr val="lt1"/>
              </a:buClr>
              <a:buSzPts val="1500"/>
              <a:buFont typeface="Century Gothic"/>
              <a:buChar char="•"/>
              <a:defRPr sz="2000" b="0" i="0" u="none" strike="noStrike" cap="none">
                <a:solidFill>
                  <a:schemeClr val="lt1"/>
                </a:solidFill>
                <a:latin typeface="Century Gothic"/>
                <a:ea typeface="Century Gothic"/>
                <a:cs typeface="Century Gothic"/>
                <a:sym typeface="Century Gothic"/>
              </a:defRPr>
            </a:lvl3pPr>
            <a:lvl4pPr marL="2438339" marR="0" lvl="3"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4pPr>
            <a:lvl5pPr marL="3047924" marR="0" lvl="4"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
        <p:nvSpPr>
          <p:cNvPr id="3610" name="Google Shape;3610;p365"/>
          <p:cNvSpPr txBox="1">
            <a:spLocks noGrp="1"/>
          </p:cNvSpPr>
          <p:nvPr>
            <p:ph type="body" idx="3"/>
          </p:nvPr>
        </p:nvSpPr>
        <p:spPr>
          <a:xfrm>
            <a:off x="370705" y="3339791"/>
            <a:ext cx="5365200" cy="2771200"/>
          </a:xfrm>
          <a:prstGeom prst="rect">
            <a:avLst/>
          </a:prstGeom>
          <a:noFill/>
          <a:ln>
            <a:noFill/>
          </a:ln>
        </p:spPr>
        <p:txBody>
          <a:bodyPr spcFirstLastPara="1" wrap="square" lIns="0" tIns="17150" rIns="34275" bIns="17150" anchor="t" anchorCtr="0">
            <a:noAutofit/>
          </a:bodyPr>
          <a:lstStyle>
            <a:lvl1pPr marL="609585" marR="0" lvl="0" indent="-397923" algn="l">
              <a:lnSpc>
                <a:spcPct val="120000"/>
              </a:lnSpc>
              <a:spcBef>
                <a:spcPts val="1067"/>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1pPr>
            <a:lvl2pPr marL="1219170" marR="0" lvl="1" indent="-397923" algn="l">
              <a:lnSpc>
                <a:spcPct val="120000"/>
              </a:lnSpc>
              <a:spcBef>
                <a:spcPts val="533"/>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2pPr>
            <a:lvl3pPr marL="1828754" marR="0" lvl="2" indent="-397923" algn="l">
              <a:lnSpc>
                <a:spcPct val="120000"/>
              </a:lnSpc>
              <a:spcBef>
                <a:spcPts val="533"/>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3pPr>
            <a:lvl4pPr marL="2438339" marR="0" lvl="3" indent="-397923" algn="l">
              <a:lnSpc>
                <a:spcPct val="120000"/>
              </a:lnSpc>
              <a:spcBef>
                <a:spcPts val="533"/>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4pPr>
            <a:lvl5pPr marL="3047924" marR="0" lvl="4" indent="-397923" algn="l">
              <a:lnSpc>
                <a:spcPct val="120000"/>
              </a:lnSpc>
              <a:spcBef>
                <a:spcPts val="533"/>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
        <p:nvSpPr>
          <p:cNvPr id="3611" name="Google Shape;3611;p365"/>
          <p:cNvSpPr txBox="1">
            <a:spLocks noGrp="1"/>
          </p:cNvSpPr>
          <p:nvPr>
            <p:ph type="body" idx="4"/>
          </p:nvPr>
        </p:nvSpPr>
        <p:spPr>
          <a:xfrm>
            <a:off x="6459671" y="2678457"/>
            <a:ext cx="5365200" cy="382800"/>
          </a:xfrm>
          <a:prstGeom prst="rect">
            <a:avLst/>
          </a:prstGeom>
          <a:noFill/>
          <a:ln>
            <a:noFill/>
          </a:ln>
        </p:spPr>
        <p:txBody>
          <a:bodyPr spcFirstLastPara="1" wrap="square" lIns="0" tIns="17150" rIns="34275" bIns="17150" anchor="t" anchorCtr="0">
            <a:noAutofit/>
          </a:bodyPr>
          <a:lstStyle>
            <a:lvl1pPr marL="609585" marR="0" lvl="0" indent="-304792" algn="l">
              <a:lnSpc>
                <a:spcPct val="90000"/>
              </a:lnSpc>
              <a:spcBef>
                <a:spcPts val="1067"/>
              </a:spcBef>
              <a:spcAft>
                <a:spcPts val="0"/>
              </a:spcAft>
              <a:buClr>
                <a:schemeClr val="dk1"/>
              </a:buClr>
              <a:buSzPts val="1300"/>
              <a:buFont typeface="Century Gothic"/>
              <a:buNone/>
              <a:defRPr sz="1733" b="1" i="0" u="none" strike="noStrike" cap="none">
                <a:solidFill>
                  <a:schemeClr val="dk1"/>
                </a:solidFill>
                <a:latin typeface="Century Gothic"/>
                <a:ea typeface="Century Gothic"/>
                <a:cs typeface="Century Gothic"/>
                <a:sym typeface="Century Gothic"/>
              </a:defRPr>
            </a:lvl1pPr>
            <a:lvl2pPr marL="1219170" marR="0" lvl="1" indent="-304792" algn="l">
              <a:lnSpc>
                <a:spcPct val="90000"/>
              </a:lnSpc>
              <a:spcBef>
                <a:spcPts val="533"/>
              </a:spcBef>
              <a:spcAft>
                <a:spcPts val="0"/>
              </a:spcAft>
              <a:buClr>
                <a:schemeClr val="lt1"/>
              </a:buClr>
              <a:buSzPts val="1800"/>
              <a:buFont typeface="Century Gothic"/>
              <a:buNone/>
              <a:defRPr sz="2400" b="0" i="0" u="none" strike="noStrike" cap="none">
                <a:solidFill>
                  <a:schemeClr val="lt1"/>
                </a:solidFill>
                <a:latin typeface="Century Gothic"/>
                <a:ea typeface="Century Gothic"/>
                <a:cs typeface="Century Gothic"/>
                <a:sym typeface="Century Gothic"/>
              </a:defRPr>
            </a:lvl2pPr>
            <a:lvl3pPr marL="1828754" marR="0" lvl="2" indent="-431789" algn="l">
              <a:lnSpc>
                <a:spcPct val="90000"/>
              </a:lnSpc>
              <a:spcBef>
                <a:spcPts val="533"/>
              </a:spcBef>
              <a:spcAft>
                <a:spcPts val="0"/>
              </a:spcAft>
              <a:buClr>
                <a:schemeClr val="lt1"/>
              </a:buClr>
              <a:buSzPts val="1500"/>
              <a:buFont typeface="Century Gothic"/>
              <a:buChar char="•"/>
              <a:defRPr sz="2000" b="0" i="0" u="none" strike="noStrike" cap="none">
                <a:solidFill>
                  <a:schemeClr val="lt1"/>
                </a:solidFill>
                <a:latin typeface="Century Gothic"/>
                <a:ea typeface="Century Gothic"/>
                <a:cs typeface="Century Gothic"/>
                <a:sym typeface="Century Gothic"/>
              </a:defRPr>
            </a:lvl3pPr>
            <a:lvl4pPr marL="2438339" marR="0" lvl="3"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4pPr>
            <a:lvl5pPr marL="3047924" marR="0" lvl="4" indent="-423323" algn="l">
              <a:lnSpc>
                <a:spcPct val="90000"/>
              </a:lnSpc>
              <a:spcBef>
                <a:spcPts val="533"/>
              </a:spcBef>
              <a:spcAft>
                <a:spcPts val="0"/>
              </a:spcAft>
              <a:buClr>
                <a:schemeClr val="lt1"/>
              </a:buClr>
              <a:buSzPts val="1400"/>
              <a:buFont typeface="Century Gothic"/>
              <a:buChar char="•"/>
              <a:defRPr sz="1867" b="0" i="0" u="none" strike="noStrike" cap="none">
                <a:solidFill>
                  <a:schemeClr val="lt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
        <p:nvSpPr>
          <p:cNvPr id="3612" name="Google Shape;3612;p365"/>
          <p:cNvSpPr txBox="1">
            <a:spLocks noGrp="1"/>
          </p:cNvSpPr>
          <p:nvPr>
            <p:ph type="body" idx="5"/>
          </p:nvPr>
        </p:nvSpPr>
        <p:spPr>
          <a:xfrm>
            <a:off x="6459671" y="3339791"/>
            <a:ext cx="5365200" cy="2771200"/>
          </a:xfrm>
          <a:prstGeom prst="rect">
            <a:avLst/>
          </a:prstGeom>
          <a:noFill/>
          <a:ln>
            <a:noFill/>
          </a:ln>
        </p:spPr>
        <p:txBody>
          <a:bodyPr spcFirstLastPara="1" wrap="square" lIns="0" tIns="17150" rIns="34275" bIns="17150" anchor="t" anchorCtr="0">
            <a:noAutofit/>
          </a:bodyPr>
          <a:lstStyle>
            <a:lvl1pPr marL="609585" marR="0" lvl="0" indent="-397923" algn="l">
              <a:lnSpc>
                <a:spcPct val="120000"/>
              </a:lnSpc>
              <a:spcBef>
                <a:spcPts val="1067"/>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1pPr>
            <a:lvl2pPr marL="1219170" marR="0" lvl="1" indent="-397923" algn="l">
              <a:lnSpc>
                <a:spcPct val="120000"/>
              </a:lnSpc>
              <a:spcBef>
                <a:spcPts val="533"/>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2pPr>
            <a:lvl3pPr marL="1828754" marR="0" lvl="2" indent="-397923" algn="l">
              <a:lnSpc>
                <a:spcPct val="120000"/>
              </a:lnSpc>
              <a:spcBef>
                <a:spcPts val="533"/>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3pPr>
            <a:lvl4pPr marL="2438339" marR="0" lvl="3" indent="-397923" algn="l">
              <a:lnSpc>
                <a:spcPct val="120000"/>
              </a:lnSpc>
              <a:spcBef>
                <a:spcPts val="533"/>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4pPr>
            <a:lvl5pPr marL="3047924" marR="0" lvl="4" indent="-397923" algn="l">
              <a:lnSpc>
                <a:spcPct val="120000"/>
              </a:lnSpc>
              <a:spcBef>
                <a:spcPts val="533"/>
              </a:spcBef>
              <a:spcAft>
                <a:spcPts val="0"/>
              </a:spcAft>
              <a:buClr>
                <a:schemeClr val="accent1"/>
              </a:buClr>
              <a:buSzPts val="1100"/>
              <a:buFont typeface="Noto Sans Symbols"/>
              <a:buChar char="▪"/>
              <a:defRPr sz="1467" b="0" i="0" u="none" strike="noStrike" cap="none">
                <a:solidFill>
                  <a:schemeClr val="dk1"/>
                </a:solidFill>
                <a:latin typeface="Century Gothic"/>
                <a:ea typeface="Century Gothic"/>
                <a:cs typeface="Century Gothic"/>
                <a:sym typeface="Century Gothic"/>
              </a:defRPr>
            </a:lvl5pPr>
            <a:lvl6pPr marL="3657509" marR="0" lvl="5"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6pPr>
            <a:lvl7pPr marL="4267093" marR="0" lvl="6"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7pPr>
            <a:lvl8pPr marL="4876678" marR="0" lvl="7"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8pPr>
            <a:lvl9pPr marL="5486263" marR="0" lvl="8" indent="-423323" algn="l">
              <a:lnSpc>
                <a:spcPct val="90000"/>
              </a:lnSpc>
              <a:spcBef>
                <a:spcPts val="533"/>
              </a:spcBef>
              <a:spcAft>
                <a:spcPts val="0"/>
              </a:spcAft>
              <a:buClr>
                <a:schemeClr val="dk1"/>
              </a:buClr>
              <a:buSzPts val="1400"/>
              <a:buFont typeface="Century Gothic"/>
              <a:buChar char="•"/>
              <a:defRPr sz="1867"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2442394232"/>
      </p:ext>
    </p:extLst>
  </p:cSld>
  <p:clrMapOvr>
    <a:masterClrMapping/>
  </p:clrMapOvr>
  <p:extLst>
    <p:ext uri="{DCECCB84-F9BA-43D5-87BE-67443E8EF086}">
      <p15:sldGuideLst xmlns:p15="http://schemas.microsoft.com/office/powerpoint/2012/main">
        <p15:guide id="1" pos="2710">
          <p15:clr>
            <a:srgbClr val="FBAE40"/>
          </p15:clr>
        </p15:guide>
        <p15:guide id="2" pos="305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193"/>
        <p:cNvGrpSpPr/>
        <p:nvPr/>
      </p:nvGrpSpPr>
      <p:grpSpPr>
        <a:xfrm>
          <a:off x="0" y="0"/>
          <a:ext cx="0" cy="0"/>
          <a:chOff x="0" y="0"/>
          <a:chExt cx="0" cy="0"/>
        </a:xfrm>
      </p:grpSpPr>
      <p:sp>
        <p:nvSpPr>
          <p:cNvPr id="5194" name="Google Shape;5194;p517"/>
          <p:cNvSpPr txBox="1">
            <a:spLocks noGrp="1"/>
          </p:cNvSpPr>
          <p:nvPr>
            <p:ph type="title"/>
          </p:nvPr>
        </p:nvSpPr>
        <p:spPr>
          <a:xfrm>
            <a:off x="315913" y="381000"/>
            <a:ext cx="11554000" cy="654800"/>
          </a:xfrm>
          <a:prstGeom prst="rect">
            <a:avLst/>
          </a:prstGeom>
          <a:noFill/>
          <a:ln>
            <a:noFill/>
          </a:ln>
        </p:spPr>
        <p:txBody>
          <a:bodyPr spcFirstLastPara="1" wrap="square" lIns="102875" tIns="34275" rIns="102875" bIns="34275" anchor="t" anchorCtr="0">
            <a:noAutofit/>
          </a:bodyPr>
          <a:lstStyle>
            <a:lvl1pPr lvl="0" algn="l">
              <a:lnSpc>
                <a:spcPct val="90000"/>
              </a:lnSpc>
              <a:spcBef>
                <a:spcPts val="0"/>
              </a:spcBef>
              <a:spcAft>
                <a:spcPts val="0"/>
              </a:spcAft>
              <a:buClr>
                <a:srgbClr val="41414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195" name="Google Shape;5195;p517"/>
          <p:cNvSpPr txBox="1">
            <a:spLocks noGrp="1"/>
          </p:cNvSpPr>
          <p:nvPr>
            <p:ph type="sldNum" idx="12"/>
          </p:nvPr>
        </p:nvSpPr>
        <p:spPr>
          <a:xfrm>
            <a:off x="11828769" y="6553576"/>
            <a:ext cx="316000" cy="288800"/>
          </a:xfrm>
          <a:prstGeom prst="rect">
            <a:avLst/>
          </a:prstGeom>
          <a:noFill/>
          <a:ln>
            <a:noFill/>
          </a:ln>
        </p:spPr>
        <p:txBody>
          <a:bodyPr spcFirstLastPara="1" wrap="square" lIns="68575" tIns="34275" rIns="0" bIns="34275" anchor="ctr" anchorCtr="0">
            <a:noAutofit/>
          </a:bodyPr>
          <a:lstStyle>
            <a:lvl1pPr marL="0" marR="0" lvl="0" indent="0" algn="l">
              <a:lnSpc>
                <a:spcPct val="100000"/>
              </a:lnSpc>
              <a:spcBef>
                <a:spcPts val="0"/>
              </a:spcBef>
              <a:spcAft>
                <a:spcPts val="0"/>
              </a:spcAft>
              <a:buClr>
                <a:srgbClr val="000000"/>
              </a:buClr>
              <a:buSzPts val="500"/>
              <a:buFont typeface="Arial"/>
              <a:buNone/>
              <a:defRPr sz="667" b="0" i="0" u="none" strike="noStrike" cap="none">
                <a:solidFill>
                  <a:schemeClr val="lt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500"/>
              <a:buFont typeface="Arial"/>
              <a:buNone/>
              <a:defRPr sz="667" b="0" i="0" u="none" strike="noStrike" cap="none">
                <a:solidFill>
                  <a:schemeClr val="lt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500"/>
              <a:buFont typeface="Arial"/>
              <a:buNone/>
              <a:defRPr sz="667" b="0" i="0" u="none" strike="noStrike" cap="none">
                <a:solidFill>
                  <a:schemeClr val="lt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500"/>
              <a:buFont typeface="Arial"/>
              <a:buNone/>
              <a:defRPr sz="667" b="0" i="0" u="none" strike="noStrike" cap="none">
                <a:solidFill>
                  <a:schemeClr val="lt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500"/>
              <a:buFont typeface="Arial"/>
              <a:buNone/>
              <a:defRPr sz="667" b="0" i="0" u="none" strike="noStrike" cap="none">
                <a:solidFill>
                  <a:schemeClr val="lt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500"/>
              <a:buFont typeface="Arial"/>
              <a:buNone/>
              <a:defRPr sz="667" b="0" i="0" u="none" strike="noStrike" cap="none">
                <a:solidFill>
                  <a:schemeClr val="lt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500"/>
              <a:buFont typeface="Arial"/>
              <a:buNone/>
              <a:defRPr sz="667" b="0" i="0" u="none" strike="noStrike" cap="none">
                <a:solidFill>
                  <a:schemeClr val="lt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500"/>
              <a:buFont typeface="Arial"/>
              <a:buNone/>
              <a:defRPr sz="667" b="0" i="0" u="none" strike="noStrike" cap="none">
                <a:solidFill>
                  <a:schemeClr val="lt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500"/>
              <a:buFont typeface="Arial"/>
              <a:buNone/>
              <a:defRPr sz="667" b="0" i="0" u="none" strike="noStrike" cap="none">
                <a:solidFill>
                  <a:schemeClr val="lt1"/>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662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3"/>
          <p:cNvPicPr preferRelativeResize="0"/>
          <p:nvPr/>
        </p:nvPicPr>
        <p:blipFill rotWithShape="1">
          <a:blip r:embed="rId9">
            <a:alphaModFix/>
          </a:blip>
          <a:srcRect/>
          <a:stretch/>
        </p:blipFill>
        <p:spPr>
          <a:xfrm>
            <a:off x="-1" y="6517814"/>
            <a:ext cx="12192001" cy="389466"/>
          </a:xfrm>
          <a:prstGeom prst="rect">
            <a:avLst/>
          </a:prstGeom>
          <a:noFill/>
          <a:ln>
            <a:noFill/>
          </a:ln>
        </p:spPr>
      </p:pic>
      <p:sp>
        <p:nvSpPr>
          <p:cNvPr id="11" name="Google Shape;11;p13"/>
          <p:cNvSpPr txBox="1">
            <a:spLocks noGrp="1"/>
          </p:cNvSpPr>
          <p:nvPr>
            <p:ph type="title"/>
          </p:nvPr>
        </p:nvSpPr>
        <p:spPr>
          <a:xfrm>
            <a:off x="315913" y="381000"/>
            <a:ext cx="11553825" cy="654934"/>
          </a:xfrm>
          <a:prstGeom prst="rect">
            <a:avLst/>
          </a:prstGeom>
          <a:noFill/>
          <a:ln>
            <a:noFill/>
          </a:ln>
        </p:spPr>
        <p:txBody>
          <a:bodyPr spcFirstLastPara="1" wrap="square" lIns="137150" tIns="45700" rIns="137150" bIns="45700" anchor="t" anchorCtr="0">
            <a:noAutofit/>
          </a:bodyPr>
          <a:lstStyle>
            <a:lvl1pPr marR="0" lvl="0" algn="l" rtl="0">
              <a:lnSpc>
                <a:spcPct val="90000"/>
              </a:lnSpc>
              <a:spcBef>
                <a:spcPts val="0"/>
              </a:spcBef>
              <a:spcAft>
                <a:spcPts val="0"/>
              </a:spcAft>
              <a:buClr>
                <a:srgbClr val="414141"/>
              </a:buClr>
              <a:buSzPts val="2800"/>
              <a:buFont typeface="Arial"/>
              <a:buNone/>
              <a:defRPr sz="2800" b="1" i="0" u="none" strike="noStrike" cap="none">
                <a:solidFill>
                  <a:srgbClr val="41414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3"/>
          <p:cNvSpPr txBox="1">
            <a:spLocks noGrp="1"/>
          </p:cNvSpPr>
          <p:nvPr>
            <p:ph type="body" idx="1"/>
          </p:nvPr>
        </p:nvSpPr>
        <p:spPr>
          <a:xfrm>
            <a:off x="315912" y="1111250"/>
            <a:ext cx="11553825" cy="5267325"/>
          </a:xfrm>
          <a:prstGeom prst="rect">
            <a:avLst/>
          </a:prstGeom>
          <a:noFill/>
          <a:ln>
            <a:noFill/>
          </a:ln>
        </p:spPr>
        <p:txBody>
          <a:bodyPr spcFirstLastPara="1" wrap="square" lIns="137150" tIns="91425" rIns="137150" bIns="137150" anchor="t" anchorCtr="0">
            <a:normAutofit/>
          </a:bodyPr>
          <a:lstStyle>
            <a:lvl1pPr marL="457200" marR="0" lvl="0" indent="-371475" algn="l" rtl="0">
              <a:lnSpc>
                <a:spcPct val="100000"/>
              </a:lnSpc>
              <a:spcBef>
                <a:spcPts val="1000"/>
              </a:spcBef>
              <a:spcAft>
                <a:spcPts val="0"/>
              </a:spcAft>
              <a:buClr>
                <a:schemeClr val="accent1"/>
              </a:buClr>
              <a:buSzPts val="225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00000"/>
              </a:lnSpc>
              <a:spcBef>
                <a:spcPts val="600"/>
              </a:spcBef>
              <a:spcAft>
                <a:spcPts val="0"/>
              </a:spcAft>
              <a:buClr>
                <a:schemeClr val="accent1"/>
              </a:buClr>
              <a:buSzPts val="1600"/>
              <a:buFont typeface="NTR"/>
              <a:buChar char="⁃"/>
              <a:defRPr sz="1600" b="0" i="0" u="none" strike="noStrike" cap="none">
                <a:solidFill>
                  <a:schemeClr val="dk1"/>
                </a:solidFill>
                <a:latin typeface="Arial"/>
                <a:ea typeface="Arial"/>
                <a:cs typeface="Arial"/>
                <a:sym typeface="Arial"/>
              </a:defRPr>
            </a:lvl2pPr>
            <a:lvl3pPr marL="1371600" marR="0" lvl="2" indent="-304800" algn="l" rtl="0">
              <a:lnSpc>
                <a:spcPct val="100000"/>
              </a:lnSpc>
              <a:spcBef>
                <a:spcPts val="500"/>
              </a:spcBef>
              <a:spcAft>
                <a:spcPts val="0"/>
              </a:spcAft>
              <a:buClr>
                <a:schemeClr val="accent1"/>
              </a:buClr>
              <a:buSzPts val="1200"/>
              <a:buFont typeface="Arial"/>
              <a:buChar char="•"/>
              <a:defRPr sz="1200" b="0" i="0" u="none" strike="noStrike" cap="none">
                <a:solidFill>
                  <a:schemeClr val="accent1"/>
                </a:solidFill>
                <a:latin typeface="Arial"/>
                <a:ea typeface="Arial"/>
                <a:cs typeface="Arial"/>
                <a:sym typeface="Arial"/>
              </a:defRPr>
            </a:lvl3pPr>
            <a:lvl4pPr marL="1828800" marR="0" lvl="3" indent="-304800" algn="l" rtl="0">
              <a:lnSpc>
                <a:spcPct val="100000"/>
              </a:lnSpc>
              <a:spcBef>
                <a:spcPts val="500"/>
              </a:spcBef>
              <a:spcAft>
                <a:spcPts val="0"/>
              </a:spcAft>
              <a:buClr>
                <a:schemeClr val="dk1"/>
              </a:buClr>
              <a:buSzPts val="1200"/>
              <a:buFont typeface="Noto Sans Symbols"/>
              <a:buChar char="▪"/>
              <a:defRPr sz="1200" b="0" i="0" u="none" strike="noStrike" cap="none">
                <a:solidFill>
                  <a:schemeClr val="dk1"/>
                </a:solidFill>
                <a:latin typeface="Arial"/>
                <a:ea typeface="Arial"/>
                <a:cs typeface="Arial"/>
                <a:sym typeface="Arial"/>
              </a:defRPr>
            </a:lvl4pPr>
            <a:lvl5pPr marL="2286000" marR="0" lvl="4" indent="-304800" algn="l" rtl="0">
              <a:lnSpc>
                <a:spcPct val="10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13"/>
          <p:cNvSpPr txBox="1">
            <a:spLocks noGrp="1"/>
          </p:cNvSpPr>
          <p:nvPr>
            <p:ph type="sldNum" idx="12"/>
          </p:nvPr>
        </p:nvSpPr>
        <p:spPr>
          <a:xfrm>
            <a:off x="11828769" y="6553576"/>
            <a:ext cx="315913" cy="288872"/>
          </a:xfrm>
          <a:prstGeom prst="rect">
            <a:avLst/>
          </a:prstGeom>
          <a:noFill/>
          <a:ln>
            <a:noFill/>
          </a:ln>
        </p:spPr>
        <p:txBody>
          <a:bodyPr spcFirstLastPara="1" wrap="square" lIns="91425" tIns="45700" rIns="0" bIns="45700" anchor="ctr"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4" name="Google Shape;14;p13"/>
          <p:cNvSpPr txBox="1"/>
          <p:nvPr/>
        </p:nvSpPr>
        <p:spPr>
          <a:xfrm>
            <a:off x="10566703" y="6603303"/>
            <a:ext cx="1326645" cy="200055"/>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chemeClr val="lt1"/>
              </a:buClr>
              <a:buSzPts val="700"/>
              <a:buFont typeface="Arial"/>
              <a:buNone/>
            </a:pPr>
            <a:r>
              <a:rPr lang="en-US" sz="700" b="0" i="0" u="none" strike="noStrike" cap="none">
                <a:solidFill>
                  <a:schemeClr val="lt1"/>
                </a:solidFill>
                <a:latin typeface="Arial"/>
                <a:ea typeface="Arial"/>
                <a:cs typeface="Arial"/>
                <a:sym typeface="Arial"/>
              </a:rPr>
              <a:t>Zscaler, Inc. All rights reserved</a:t>
            </a:r>
            <a:endParaRPr sz="1400" b="0" i="0" u="none" strike="noStrike" cap="none">
              <a:solidFill>
                <a:srgbClr val="000000"/>
              </a:solidFill>
              <a:latin typeface="Arial"/>
              <a:ea typeface="Arial"/>
              <a:cs typeface="Arial"/>
              <a:sym typeface="Arial"/>
            </a:endParaRPr>
          </a:p>
        </p:txBody>
      </p:sp>
      <p:sp>
        <p:nvSpPr>
          <p:cNvPr id="15" name="Google Shape;15;p13"/>
          <p:cNvSpPr txBox="1"/>
          <p:nvPr/>
        </p:nvSpPr>
        <p:spPr>
          <a:xfrm>
            <a:off x="10224018" y="6609523"/>
            <a:ext cx="298450" cy="200055"/>
          </a:xfrm>
          <a:prstGeom prst="rect">
            <a:avLst/>
          </a:prstGeom>
          <a:noFill/>
          <a:ln>
            <a:noFill/>
          </a:ln>
        </p:spPr>
        <p:txBody>
          <a:bodyPr spcFirstLastPara="1" wrap="square" lIns="0" tIns="45700" rIns="0" bIns="45700" anchor="t" anchorCtr="0">
            <a:spAutoFit/>
          </a:bodyPr>
          <a:lstStyle/>
          <a:p>
            <a:pPr marL="0" marR="0" lvl="0" indent="0" algn="r" rtl="0">
              <a:lnSpc>
                <a:spcPct val="100000"/>
              </a:lnSpc>
              <a:spcBef>
                <a:spcPts val="0"/>
              </a:spcBef>
              <a:spcAft>
                <a:spcPts val="0"/>
              </a:spcAft>
              <a:buClr>
                <a:schemeClr val="lt1"/>
              </a:buClr>
              <a:buSzPts val="700"/>
              <a:buFont typeface="Arial"/>
              <a:buNone/>
            </a:pPr>
            <a:r>
              <a:rPr lang="en-US" sz="700" b="0" i="0" u="none" strike="noStrike" cap="none">
                <a:solidFill>
                  <a:schemeClr val="lt1"/>
                </a:solidFill>
                <a:latin typeface="Arial"/>
                <a:ea typeface="Arial"/>
                <a:cs typeface="Arial"/>
                <a:sym typeface="Arial"/>
              </a:rPr>
              <a:t>© 2022</a:t>
            </a:r>
            <a:endParaRPr sz="700" b="0" i="0" u="none" strike="noStrike" cap="none">
              <a:solidFill>
                <a:schemeClr val="lt1"/>
              </a:solidFill>
              <a:latin typeface="Arial"/>
              <a:ea typeface="Arial"/>
              <a:cs typeface="Arial"/>
              <a:sym typeface="Arial"/>
            </a:endParaRPr>
          </a:p>
        </p:txBody>
      </p:sp>
      <p:pic>
        <p:nvPicPr>
          <p:cNvPr id="16" name="Google Shape;16;p13"/>
          <p:cNvPicPr preferRelativeResize="0"/>
          <p:nvPr/>
        </p:nvPicPr>
        <p:blipFill rotWithShape="1">
          <a:blip r:embed="rId10">
            <a:alphaModFix/>
          </a:blip>
          <a:srcRect/>
          <a:stretch/>
        </p:blipFill>
        <p:spPr>
          <a:xfrm>
            <a:off x="452559" y="6573045"/>
            <a:ext cx="2736997" cy="22986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59">
          <p15:clr>
            <a:srgbClr val="F26B43"/>
          </p15:clr>
        </p15:guide>
        <p15:guide id="2" pos="4412">
          <p15:clr>
            <a:srgbClr val="F26B43"/>
          </p15:clr>
        </p15:guide>
        <p15:guide id="3" pos="3816">
          <p15:clr>
            <a:srgbClr val="F26B43"/>
          </p15:clr>
        </p15:guide>
        <p15:guide id="4" pos="3264">
          <p15:clr>
            <a:srgbClr val="F26B43"/>
          </p15:clr>
        </p15:guide>
        <p15:guide id="5" pos="3223">
          <p15:clr>
            <a:srgbClr val="F26B43"/>
          </p15:clr>
        </p15:guide>
        <p15:guide id="6" pos="2664">
          <p15:clr>
            <a:srgbClr val="F26B43"/>
          </p15:clr>
        </p15:guide>
        <p15:guide id="7" pos="2633">
          <p15:clr>
            <a:srgbClr val="F26B43"/>
          </p15:clr>
        </p15:guide>
        <p15:guide id="8" pos="2077">
          <p15:clr>
            <a:srgbClr val="F26B43"/>
          </p15:clr>
        </p15:guide>
        <p15:guide id="9" pos="2040">
          <p15:clr>
            <a:srgbClr val="F26B43"/>
          </p15:clr>
        </p15:guide>
        <p15:guide id="10" pos="1487">
          <p15:clr>
            <a:srgbClr val="F26B43"/>
          </p15:clr>
        </p15:guide>
        <p15:guide id="11" pos="1447">
          <p15:clr>
            <a:srgbClr val="F26B43"/>
          </p15:clr>
        </p15:guide>
        <p15:guide id="12" pos="894">
          <p15:clr>
            <a:srgbClr val="F26B43"/>
          </p15:clr>
        </p15:guide>
        <p15:guide id="13" pos="851">
          <p15:clr>
            <a:srgbClr val="F26B43"/>
          </p15:clr>
        </p15:guide>
        <p15:guide id="14" pos="199">
          <p15:clr>
            <a:srgbClr val="F26B43"/>
          </p15:clr>
        </p15:guide>
        <p15:guide id="15" pos="298">
          <p15:clr>
            <a:srgbClr val="F26B43"/>
          </p15:clr>
        </p15:guide>
        <p15:guide id="16" pos="4452">
          <p15:clr>
            <a:srgbClr val="F26B43"/>
          </p15:clr>
        </p15:guide>
        <p15:guide id="17" pos="5002">
          <p15:clr>
            <a:srgbClr val="F26B43"/>
          </p15:clr>
        </p15:guide>
        <p15:guide id="18" pos="5045">
          <p15:clr>
            <a:srgbClr val="F26B43"/>
          </p15:clr>
        </p15:guide>
        <p15:guide id="19" pos="5595">
          <p15:clr>
            <a:srgbClr val="F26B43"/>
          </p15:clr>
        </p15:guide>
        <p15:guide id="20" pos="5635">
          <p15:clr>
            <a:srgbClr val="F26B43"/>
          </p15:clr>
        </p15:guide>
        <p15:guide id="21" pos="6188">
          <p15:clr>
            <a:srgbClr val="F26B43"/>
          </p15:clr>
        </p15:guide>
        <p15:guide id="22" pos="6231">
          <p15:clr>
            <a:srgbClr val="F26B43"/>
          </p15:clr>
        </p15:guide>
        <p15:guide id="23" pos="6781">
          <p15:clr>
            <a:srgbClr val="F26B43"/>
          </p15:clr>
        </p15:guide>
        <p15:guide id="24" pos="6824">
          <p15:clr>
            <a:srgbClr val="F26B43"/>
          </p15:clr>
        </p15:guide>
        <p15:guide id="25" pos="7375">
          <p15:clr>
            <a:srgbClr val="F26B43"/>
          </p15:clr>
        </p15:guide>
        <p15:guide id="26" pos="7477">
          <p15:clr>
            <a:srgbClr val="F26B43"/>
          </p15:clr>
        </p15:guide>
        <p15:guide id="27" orient="horz" pos="240">
          <p15:clr>
            <a:srgbClr val="F26B43"/>
          </p15:clr>
        </p15:guide>
        <p15:guide id="28" orient="horz" pos="912">
          <p15:clr>
            <a:srgbClr val="F26B43"/>
          </p15:clr>
        </p15:guide>
        <p15:guide id="29" orient="horz" pos="1053">
          <p15:clr>
            <a:srgbClr val="F26B43"/>
          </p15:clr>
        </p15:guide>
        <p15:guide id="30" orient="horz" pos="1612">
          <p15:clr>
            <a:srgbClr val="F26B43"/>
          </p15:clr>
        </p15:guide>
        <p15:guide id="31" orient="horz" pos="1651">
          <p15:clr>
            <a:srgbClr val="F26B43"/>
          </p15:clr>
        </p15:guide>
        <p15:guide id="32" orient="horz" pos="2213">
          <p15:clr>
            <a:srgbClr val="F26B43"/>
          </p15:clr>
        </p15:guide>
        <p15:guide id="33" orient="horz" pos="2256">
          <p15:clr>
            <a:srgbClr val="F26B43"/>
          </p15:clr>
        </p15:guide>
        <p15:guide id="34" orient="horz" pos="2812">
          <p15:clr>
            <a:srgbClr val="F26B43"/>
          </p15:clr>
        </p15:guide>
        <p15:guide id="35" orient="horz" pos="2852">
          <p15:clr>
            <a:srgbClr val="F26B43"/>
          </p15:clr>
        </p15:guide>
        <p15:guide id="36" orient="horz" pos="3411">
          <p15:clr>
            <a:srgbClr val="F26B43"/>
          </p15:clr>
        </p15:guide>
        <p15:guide id="37" orient="horz" pos="3450">
          <p15:clr>
            <a:srgbClr val="F26B43"/>
          </p15:clr>
        </p15:guide>
        <p15:guide id="38" orient="horz" pos="4018">
          <p15:clr>
            <a:srgbClr val="F26B43"/>
          </p15:clr>
        </p15:guide>
        <p15:guide id="39" orient="horz" pos="4055">
          <p15:clr>
            <a:srgbClr val="F26B43"/>
          </p15:clr>
        </p15:guide>
        <p15:guide id="40" orient="horz" pos="657">
          <p15:clr>
            <a:srgbClr val="F26B43"/>
          </p15:clr>
        </p15:guide>
        <p15:guide id="41" orient="horz" pos="7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3.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hyperlink" Target="https://help.zscaler.com/zia/understanding-ipsec-vpns#ikev2-supported-parameters"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help.zscaler.com/zia/understanding-ipsec-vpns#ikev2-supported-parameters"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6"/>
        <p:cNvGrpSpPr/>
        <p:nvPr/>
      </p:nvGrpSpPr>
      <p:grpSpPr>
        <a:xfrm>
          <a:off x="0" y="0"/>
          <a:ext cx="0" cy="0"/>
          <a:chOff x="0" y="0"/>
          <a:chExt cx="0" cy="0"/>
        </a:xfrm>
      </p:grpSpPr>
      <p:sp>
        <p:nvSpPr>
          <p:cNvPr id="227" name="Google Shape;227;p1"/>
          <p:cNvSpPr txBox="1">
            <a:spLocks noGrp="1"/>
          </p:cNvSpPr>
          <p:nvPr>
            <p:ph type="ctrTitle"/>
          </p:nvPr>
        </p:nvSpPr>
        <p:spPr>
          <a:xfrm>
            <a:off x="315912" y="1295400"/>
            <a:ext cx="5853659" cy="2133600"/>
          </a:xfrm>
          <a:prstGeom prst="rect">
            <a:avLst/>
          </a:prstGeom>
          <a:noFill/>
          <a:ln>
            <a:noFill/>
          </a:ln>
        </p:spPr>
        <p:txBody>
          <a:bodyPr spcFirstLastPara="1" wrap="square" lIns="137150" tIns="45700" rIns="137150" bIns="45700" anchor="b" anchorCtr="0">
            <a:noAutofit/>
          </a:bodyPr>
          <a:lstStyle/>
          <a:p>
            <a:pPr marL="0" lvl="0" indent="0" algn="l" rtl="0">
              <a:lnSpc>
                <a:spcPct val="90000"/>
              </a:lnSpc>
              <a:spcBef>
                <a:spcPts val="1000"/>
              </a:spcBef>
              <a:spcAft>
                <a:spcPts val="0"/>
              </a:spcAft>
              <a:buClr>
                <a:schemeClr val="lt1"/>
              </a:buClr>
              <a:buSzPts val="3600"/>
              <a:buFont typeface="Arial"/>
              <a:buNone/>
            </a:pPr>
            <a:r>
              <a:rPr lang="en-US" sz="3400" dirty="0"/>
              <a:t>3</a:t>
            </a:r>
            <a:r>
              <a:rPr lang="en-US" sz="3400" baseline="30000" dirty="0"/>
              <a:t>rd</a:t>
            </a:r>
            <a:r>
              <a:rPr lang="en-US" sz="3400" dirty="0"/>
              <a:t> Party Access</a:t>
            </a:r>
            <a:endParaRPr sz="3400" dirty="0"/>
          </a:p>
        </p:txBody>
      </p:sp>
      <p:sp>
        <p:nvSpPr>
          <p:cNvPr id="228" name="Google Shape;228;p1"/>
          <p:cNvSpPr txBox="1">
            <a:spLocks noGrp="1"/>
          </p:cNvSpPr>
          <p:nvPr>
            <p:ph type="subTitle" idx="1"/>
          </p:nvPr>
        </p:nvSpPr>
        <p:spPr>
          <a:xfrm>
            <a:off x="315913" y="4829174"/>
            <a:ext cx="5741987" cy="1812925"/>
          </a:xfrm>
          <a:prstGeom prst="rect">
            <a:avLst/>
          </a:prstGeom>
          <a:noFill/>
          <a:ln>
            <a:noFill/>
          </a:ln>
        </p:spPr>
        <p:txBody>
          <a:bodyPr spcFirstLastPara="1" wrap="square" lIns="137150" tIns="91425" rIns="137150" bIns="137150" anchor="t" anchorCtr="0">
            <a:normAutofit fontScale="92500" lnSpcReduction="20000"/>
          </a:bodyPr>
          <a:lstStyle/>
          <a:p>
            <a:pPr marL="85725" lvl="0" indent="0" algn="l" rtl="0">
              <a:lnSpc>
                <a:spcPct val="115000"/>
              </a:lnSpc>
              <a:spcBef>
                <a:spcPts val="0"/>
              </a:spcBef>
              <a:spcAft>
                <a:spcPts val="0"/>
              </a:spcAft>
              <a:buSzPct val="135135"/>
              <a:buNone/>
            </a:pPr>
            <a:endParaRPr dirty="0"/>
          </a:p>
          <a:p>
            <a:pPr marL="85725" lvl="0" indent="0" algn="l" rtl="0">
              <a:lnSpc>
                <a:spcPct val="115000"/>
              </a:lnSpc>
              <a:spcBef>
                <a:spcPts val="0"/>
              </a:spcBef>
              <a:spcAft>
                <a:spcPts val="0"/>
              </a:spcAft>
              <a:buSzPct val="135135"/>
              <a:buNone/>
            </a:pPr>
            <a:r>
              <a:rPr lang="en-US" dirty="0"/>
              <a:t>Emilio Dunn, Solutions Engineer</a:t>
            </a:r>
            <a:endParaRPr dirty="0"/>
          </a:p>
          <a:p>
            <a:pPr marL="85725" lvl="0" indent="0" algn="l" rtl="0">
              <a:lnSpc>
                <a:spcPct val="115000"/>
              </a:lnSpc>
              <a:spcBef>
                <a:spcPts val="0"/>
              </a:spcBef>
              <a:spcAft>
                <a:spcPts val="0"/>
              </a:spcAft>
              <a:buSzPct val="135135"/>
              <a:buNone/>
            </a:pPr>
            <a:r>
              <a:rPr lang="en-US" dirty="0"/>
              <a:t>Jeff Ostermiller, Principal Architect</a:t>
            </a:r>
            <a:endParaRPr dirty="0"/>
          </a:p>
          <a:p>
            <a:pPr marL="85725" lvl="0" indent="0" algn="l" rtl="0">
              <a:lnSpc>
                <a:spcPct val="115000"/>
              </a:lnSpc>
              <a:spcBef>
                <a:spcPts val="0"/>
              </a:spcBef>
              <a:spcAft>
                <a:spcPts val="0"/>
              </a:spcAft>
              <a:buSzPct val="135135"/>
              <a:buNone/>
            </a:pPr>
            <a:r>
              <a:rPr lang="en-US" dirty="0"/>
              <a:t>James Marshall, Account Executive</a:t>
            </a:r>
            <a:endParaRPr dirty="0"/>
          </a:p>
          <a:p>
            <a:pPr marL="85725" lvl="0" indent="0" algn="l" rtl="0">
              <a:lnSpc>
                <a:spcPct val="115000"/>
              </a:lnSpc>
              <a:spcBef>
                <a:spcPts val="0"/>
              </a:spcBef>
              <a:spcAft>
                <a:spcPts val="0"/>
              </a:spcAft>
              <a:buSzPct val="135135"/>
              <a:buNone/>
            </a:pPr>
            <a:endParaRPr dirty="0"/>
          </a:p>
          <a:p>
            <a:pPr marL="85725" lvl="0" indent="0" algn="l" rtl="0">
              <a:lnSpc>
                <a:spcPct val="115000"/>
              </a:lnSpc>
              <a:spcBef>
                <a:spcPts val="0"/>
              </a:spcBef>
              <a:spcAft>
                <a:spcPts val="0"/>
              </a:spcAft>
              <a:buSzPct val="135135"/>
              <a:buNone/>
            </a:pPr>
            <a:r>
              <a:rPr lang="en-US" dirty="0"/>
              <a:t>Feb 20, 2025</a:t>
            </a:r>
            <a:endParaRPr dirty="0"/>
          </a:p>
        </p:txBody>
      </p:sp>
      <p:pic>
        <p:nvPicPr>
          <p:cNvPr id="229" name="Google Shape;229;p1"/>
          <p:cNvPicPr preferRelativeResize="0"/>
          <p:nvPr/>
        </p:nvPicPr>
        <p:blipFill rotWithShape="1">
          <a:blip r:embed="rId4">
            <a:alphaModFix/>
          </a:blip>
          <a:srcRect l="11316" t="42590" r="11325" b="42872"/>
          <a:stretch/>
        </p:blipFill>
        <p:spPr>
          <a:xfrm>
            <a:off x="9324500" y="381000"/>
            <a:ext cx="2645025" cy="331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11"/>
        <p:cNvGrpSpPr/>
        <p:nvPr/>
      </p:nvGrpSpPr>
      <p:grpSpPr>
        <a:xfrm>
          <a:off x="0" y="0"/>
          <a:ext cx="0" cy="0"/>
          <a:chOff x="0" y="0"/>
          <a:chExt cx="0" cy="0"/>
        </a:xfrm>
      </p:grpSpPr>
      <p:sp>
        <p:nvSpPr>
          <p:cNvPr id="6112" name="Google Shape;6112;p538"/>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Challenges Connecting to Business Partner’s Private Apps</a:t>
            </a:r>
            <a:endParaRPr/>
          </a:p>
          <a:p>
            <a:endParaRPr/>
          </a:p>
        </p:txBody>
      </p:sp>
      <p:sp>
        <p:nvSpPr>
          <p:cNvPr id="6113" name="Google Shape;6113;p538"/>
          <p:cNvSpPr/>
          <p:nvPr/>
        </p:nvSpPr>
        <p:spPr>
          <a:xfrm>
            <a:off x="3393285" y="1243256"/>
            <a:ext cx="1350800" cy="14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114" name="Google Shape;6114;p538"/>
          <p:cNvSpPr/>
          <p:nvPr/>
        </p:nvSpPr>
        <p:spPr>
          <a:xfrm>
            <a:off x="3393183" y="1243256"/>
            <a:ext cx="1350800" cy="28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115" name="Google Shape;6115;p538"/>
          <p:cNvSpPr txBox="1"/>
          <p:nvPr/>
        </p:nvSpPr>
        <p:spPr>
          <a:xfrm>
            <a:off x="3543849" y="1204500"/>
            <a:ext cx="1137600" cy="1548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grpSp>
        <p:nvGrpSpPr>
          <p:cNvPr id="6116" name="Google Shape;6116;p538"/>
          <p:cNvGrpSpPr/>
          <p:nvPr/>
        </p:nvGrpSpPr>
        <p:grpSpPr>
          <a:xfrm>
            <a:off x="765947" y="2524973"/>
            <a:ext cx="1672901" cy="1121684"/>
            <a:chOff x="5216157" y="2898600"/>
            <a:chExt cx="1152136" cy="721866"/>
          </a:xfrm>
        </p:grpSpPr>
        <p:grpSp>
          <p:nvGrpSpPr>
            <p:cNvPr id="6117" name="Google Shape;6117;p538"/>
            <p:cNvGrpSpPr/>
            <p:nvPr/>
          </p:nvGrpSpPr>
          <p:grpSpPr>
            <a:xfrm>
              <a:off x="5216157" y="2898600"/>
              <a:ext cx="1152136" cy="721866"/>
              <a:chOff x="6923681" y="5192222"/>
              <a:chExt cx="981878" cy="615192"/>
            </a:xfrm>
          </p:grpSpPr>
          <p:sp>
            <p:nvSpPr>
              <p:cNvPr id="6118" name="Google Shape;6118;p538"/>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119" name="Google Shape;6119;p538"/>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120" name="Google Shape;6120;p538"/>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121" name="Google Shape;6121;p538"/>
          <p:cNvCxnSpPr>
            <a:stCxn id="6122" idx="0"/>
          </p:cNvCxnSpPr>
          <p:nvPr/>
        </p:nvCxnSpPr>
        <p:spPr>
          <a:xfrm rot="10800000" flipH="1">
            <a:off x="1285379" y="3691067"/>
            <a:ext cx="130400" cy="1740000"/>
          </a:xfrm>
          <a:prstGeom prst="straightConnector1">
            <a:avLst/>
          </a:prstGeom>
          <a:noFill/>
          <a:ln w="19050" cap="flat" cmpd="sng">
            <a:solidFill>
              <a:schemeClr val="lt1"/>
            </a:solidFill>
            <a:prstDash val="dot"/>
            <a:round/>
            <a:headEnd type="none" w="med" len="med"/>
            <a:tailEnd type="triangle" w="med" len="med"/>
          </a:ln>
        </p:spPr>
      </p:cxnSp>
      <p:pic>
        <p:nvPicPr>
          <p:cNvPr id="6122" name="Google Shape;6122;p538"/>
          <p:cNvPicPr preferRelativeResize="0"/>
          <p:nvPr/>
        </p:nvPicPr>
        <p:blipFill rotWithShape="1">
          <a:blip r:embed="rId3">
            <a:alphaModFix/>
          </a:blip>
          <a:srcRect/>
          <a:stretch/>
        </p:blipFill>
        <p:spPr>
          <a:xfrm>
            <a:off x="852730" y="5431067"/>
            <a:ext cx="865300" cy="852767"/>
          </a:xfrm>
          <a:prstGeom prst="rect">
            <a:avLst/>
          </a:prstGeom>
          <a:noFill/>
          <a:ln>
            <a:noFill/>
          </a:ln>
        </p:spPr>
      </p:pic>
      <p:sp>
        <p:nvSpPr>
          <p:cNvPr id="6123" name="Google Shape;6123;p538"/>
          <p:cNvSpPr txBox="1"/>
          <p:nvPr/>
        </p:nvSpPr>
        <p:spPr>
          <a:xfrm>
            <a:off x="449667" y="6283833"/>
            <a:ext cx="27780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Roaming ZPA user</a:t>
            </a:r>
            <a:endParaRPr sz="1333">
              <a:solidFill>
                <a:schemeClr val="lt1"/>
              </a:solidFill>
              <a:latin typeface="Century Gothic"/>
              <a:ea typeface="Century Gothic"/>
              <a:cs typeface="Century Gothic"/>
              <a:sym typeface="Century Gothic"/>
            </a:endParaRPr>
          </a:p>
        </p:txBody>
      </p:sp>
      <p:pic>
        <p:nvPicPr>
          <p:cNvPr id="6124" name="Google Shape;6124;p538"/>
          <p:cNvPicPr preferRelativeResize="0"/>
          <p:nvPr/>
        </p:nvPicPr>
        <p:blipFill rotWithShape="1">
          <a:blip r:embed="rId4">
            <a:alphaModFix/>
          </a:blip>
          <a:srcRect/>
          <a:stretch/>
        </p:blipFill>
        <p:spPr>
          <a:xfrm>
            <a:off x="3500821" y="1936551"/>
            <a:ext cx="356596" cy="287312"/>
          </a:xfrm>
          <a:prstGeom prst="rect">
            <a:avLst/>
          </a:prstGeom>
          <a:noFill/>
          <a:ln>
            <a:noFill/>
          </a:ln>
        </p:spPr>
      </p:pic>
      <p:pic>
        <p:nvPicPr>
          <p:cNvPr id="6125" name="Google Shape;6125;p538"/>
          <p:cNvPicPr preferRelativeResize="0"/>
          <p:nvPr/>
        </p:nvPicPr>
        <p:blipFill rotWithShape="1">
          <a:blip r:embed="rId5">
            <a:alphaModFix/>
          </a:blip>
          <a:srcRect/>
          <a:stretch/>
        </p:blipFill>
        <p:spPr>
          <a:xfrm>
            <a:off x="4309226" y="1879901"/>
            <a:ext cx="414941" cy="400633"/>
          </a:xfrm>
          <a:prstGeom prst="rect">
            <a:avLst/>
          </a:prstGeom>
          <a:noFill/>
          <a:ln>
            <a:noFill/>
          </a:ln>
        </p:spPr>
      </p:pic>
      <p:cxnSp>
        <p:nvCxnSpPr>
          <p:cNvPr id="6126" name="Google Shape;6126;p538"/>
          <p:cNvCxnSpPr>
            <a:stCxn id="6124" idx="3"/>
            <a:endCxn id="6125" idx="1"/>
          </p:cNvCxnSpPr>
          <p:nvPr/>
        </p:nvCxnSpPr>
        <p:spPr>
          <a:xfrm>
            <a:off x="3857416" y="2080207"/>
            <a:ext cx="452000" cy="0"/>
          </a:xfrm>
          <a:prstGeom prst="straightConnector1">
            <a:avLst/>
          </a:prstGeom>
          <a:noFill/>
          <a:ln w="9525" cap="flat" cmpd="sng">
            <a:solidFill>
              <a:schemeClr val="accent1"/>
            </a:solidFill>
            <a:prstDash val="solid"/>
            <a:round/>
            <a:headEnd type="none" w="med" len="med"/>
            <a:tailEnd type="triangle" w="med" len="med"/>
          </a:ln>
        </p:spPr>
      </p:cxnSp>
      <p:cxnSp>
        <p:nvCxnSpPr>
          <p:cNvPr id="6127" name="Google Shape;6127;p538"/>
          <p:cNvCxnSpPr>
            <a:stCxn id="6124" idx="1"/>
          </p:cNvCxnSpPr>
          <p:nvPr/>
        </p:nvCxnSpPr>
        <p:spPr>
          <a:xfrm flipH="1">
            <a:off x="2166820" y="2080207"/>
            <a:ext cx="1334000" cy="688000"/>
          </a:xfrm>
          <a:prstGeom prst="straightConnector1">
            <a:avLst/>
          </a:prstGeom>
          <a:noFill/>
          <a:ln w="19050" cap="flat" cmpd="sng">
            <a:solidFill>
              <a:schemeClr val="lt2"/>
            </a:solidFill>
            <a:prstDash val="dash"/>
            <a:round/>
            <a:headEnd type="none" w="med" len="med"/>
            <a:tailEnd type="triangle" w="med" len="med"/>
          </a:ln>
        </p:spPr>
      </p:cxnSp>
      <p:sp>
        <p:nvSpPr>
          <p:cNvPr id="6128" name="Google Shape;6128;p538"/>
          <p:cNvSpPr/>
          <p:nvPr/>
        </p:nvSpPr>
        <p:spPr>
          <a:xfrm>
            <a:off x="3436177" y="3793791"/>
            <a:ext cx="1350800" cy="14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129" name="Google Shape;6129;p538"/>
          <p:cNvSpPr/>
          <p:nvPr/>
        </p:nvSpPr>
        <p:spPr>
          <a:xfrm>
            <a:off x="3436075" y="3793791"/>
            <a:ext cx="1350800" cy="28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130" name="Google Shape;6130;p538"/>
          <p:cNvSpPr txBox="1"/>
          <p:nvPr/>
        </p:nvSpPr>
        <p:spPr>
          <a:xfrm>
            <a:off x="3586743" y="3755033"/>
            <a:ext cx="1137600" cy="1548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pic>
        <p:nvPicPr>
          <p:cNvPr id="6131" name="Google Shape;6131;p538"/>
          <p:cNvPicPr preferRelativeResize="0"/>
          <p:nvPr/>
        </p:nvPicPr>
        <p:blipFill rotWithShape="1">
          <a:blip r:embed="rId4">
            <a:alphaModFix/>
          </a:blip>
          <a:srcRect/>
          <a:stretch/>
        </p:blipFill>
        <p:spPr>
          <a:xfrm>
            <a:off x="3543714" y="4487084"/>
            <a:ext cx="356596" cy="287312"/>
          </a:xfrm>
          <a:prstGeom prst="rect">
            <a:avLst/>
          </a:prstGeom>
          <a:noFill/>
          <a:ln>
            <a:noFill/>
          </a:ln>
        </p:spPr>
      </p:pic>
      <p:pic>
        <p:nvPicPr>
          <p:cNvPr id="6132" name="Google Shape;6132;p538"/>
          <p:cNvPicPr preferRelativeResize="0"/>
          <p:nvPr/>
        </p:nvPicPr>
        <p:blipFill rotWithShape="1">
          <a:blip r:embed="rId5">
            <a:alphaModFix/>
          </a:blip>
          <a:srcRect/>
          <a:stretch/>
        </p:blipFill>
        <p:spPr>
          <a:xfrm>
            <a:off x="4372116" y="4430434"/>
            <a:ext cx="414941" cy="400633"/>
          </a:xfrm>
          <a:prstGeom prst="rect">
            <a:avLst/>
          </a:prstGeom>
          <a:noFill/>
          <a:ln>
            <a:noFill/>
          </a:ln>
        </p:spPr>
      </p:pic>
      <p:cxnSp>
        <p:nvCxnSpPr>
          <p:cNvPr id="6133" name="Google Shape;6133;p538"/>
          <p:cNvCxnSpPr>
            <a:stCxn id="6131" idx="3"/>
            <a:endCxn id="6132" idx="1"/>
          </p:cNvCxnSpPr>
          <p:nvPr/>
        </p:nvCxnSpPr>
        <p:spPr>
          <a:xfrm>
            <a:off x="3900309" y="4630740"/>
            <a:ext cx="472000" cy="0"/>
          </a:xfrm>
          <a:prstGeom prst="straightConnector1">
            <a:avLst/>
          </a:prstGeom>
          <a:noFill/>
          <a:ln w="9525" cap="flat" cmpd="sng">
            <a:solidFill>
              <a:schemeClr val="accent1"/>
            </a:solidFill>
            <a:prstDash val="solid"/>
            <a:round/>
            <a:headEnd type="none" w="med" len="med"/>
            <a:tailEnd type="triangle" w="med" len="med"/>
          </a:ln>
        </p:spPr>
      </p:cxnSp>
      <p:cxnSp>
        <p:nvCxnSpPr>
          <p:cNvPr id="6134" name="Google Shape;6134;p538"/>
          <p:cNvCxnSpPr>
            <a:stCxn id="6131" idx="1"/>
          </p:cNvCxnSpPr>
          <p:nvPr/>
        </p:nvCxnSpPr>
        <p:spPr>
          <a:xfrm rot="10800000">
            <a:off x="2303713" y="3470740"/>
            <a:ext cx="1240000" cy="1160000"/>
          </a:xfrm>
          <a:prstGeom prst="straightConnector1">
            <a:avLst/>
          </a:prstGeom>
          <a:noFill/>
          <a:ln w="19050" cap="flat" cmpd="sng">
            <a:solidFill>
              <a:schemeClr val="lt2"/>
            </a:solidFill>
            <a:prstDash val="dash"/>
            <a:round/>
            <a:headEnd type="none" w="med" len="med"/>
            <a:tailEnd type="triangle" w="med" len="med"/>
          </a:ln>
        </p:spPr>
      </p:cxnSp>
      <p:sp>
        <p:nvSpPr>
          <p:cNvPr id="6135" name="Google Shape;6135;p538"/>
          <p:cNvSpPr txBox="1"/>
          <p:nvPr/>
        </p:nvSpPr>
        <p:spPr>
          <a:xfrm>
            <a:off x="129267" y="1078833"/>
            <a:ext cx="3175600" cy="738623"/>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Century Gothic"/>
                <a:ea typeface="Century Gothic"/>
                <a:cs typeface="Century Gothic"/>
                <a:sym typeface="Century Gothic"/>
              </a:rPr>
              <a:t>Extending IPsec to Business Partner DC</a:t>
            </a:r>
            <a:endParaRPr sz="1600">
              <a:solidFill>
                <a:schemeClr val="lt1"/>
              </a:solidFill>
              <a:latin typeface="Century Gothic"/>
              <a:ea typeface="Century Gothic"/>
              <a:cs typeface="Century Gothic"/>
              <a:sym typeface="Century Gothic"/>
            </a:endParaRPr>
          </a:p>
        </p:txBody>
      </p:sp>
      <p:sp>
        <p:nvSpPr>
          <p:cNvPr id="6136" name="Google Shape;6136;p538"/>
          <p:cNvSpPr txBox="1"/>
          <p:nvPr/>
        </p:nvSpPr>
        <p:spPr>
          <a:xfrm>
            <a:off x="3436072" y="808467"/>
            <a:ext cx="1950000" cy="434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DC 1</a:t>
            </a:r>
            <a:endParaRPr sz="1067">
              <a:solidFill>
                <a:schemeClr val="lt1"/>
              </a:solidFill>
              <a:latin typeface="Century Gothic"/>
              <a:ea typeface="Century Gothic"/>
              <a:cs typeface="Century Gothic"/>
              <a:sym typeface="Century Gothic"/>
            </a:endParaRPr>
          </a:p>
        </p:txBody>
      </p:sp>
      <p:sp>
        <p:nvSpPr>
          <p:cNvPr id="6137" name="Google Shape;6137;p538"/>
          <p:cNvSpPr txBox="1"/>
          <p:nvPr/>
        </p:nvSpPr>
        <p:spPr>
          <a:xfrm>
            <a:off x="3436072" y="5384333"/>
            <a:ext cx="1950000" cy="434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DC 2</a:t>
            </a:r>
            <a:endParaRPr sz="1067">
              <a:solidFill>
                <a:schemeClr val="lt1"/>
              </a:solidFill>
              <a:latin typeface="Century Gothic"/>
              <a:ea typeface="Century Gothic"/>
              <a:cs typeface="Century Gothic"/>
              <a:sym typeface="Century Gothic"/>
            </a:endParaRPr>
          </a:p>
        </p:txBody>
      </p:sp>
      <p:pic>
        <p:nvPicPr>
          <p:cNvPr id="6138" name="Google Shape;6138;p538"/>
          <p:cNvPicPr preferRelativeResize="0"/>
          <p:nvPr/>
        </p:nvPicPr>
        <p:blipFill rotWithShape="1">
          <a:blip r:embed="rId6">
            <a:alphaModFix/>
          </a:blip>
          <a:srcRect/>
          <a:stretch/>
        </p:blipFill>
        <p:spPr>
          <a:xfrm>
            <a:off x="26172021" y="5594023"/>
            <a:ext cx="1253067" cy="965200"/>
          </a:xfrm>
          <a:prstGeom prst="rect">
            <a:avLst/>
          </a:prstGeom>
          <a:noFill/>
          <a:ln>
            <a:noFill/>
          </a:ln>
        </p:spPr>
      </p:pic>
      <p:pic>
        <p:nvPicPr>
          <p:cNvPr id="6139" name="Google Shape;6139;p538"/>
          <p:cNvPicPr preferRelativeResize="0"/>
          <p:nvPr/>
        </p:nvPicPr>
        <p:blipFill rotWithShape="1">
          <a:blip r:embed="rId6">
            <a:alphaModFix/>
          </a:blip>
          <a:srcRect/>
          <a:stretch/>
        </p:blipFill>
        <p:spPr>
          <a:xfrm>
            <a:off x="6807371" y="2387464"/>
            <a:ext cx="893192" cy="688000"/>
          </a:xfrm>
          <a:prstGeom prst="rect">
            <a:avLst/>
          </a:prstGeom>
          <a:noFill/>
          <a:ln>
            <a:noFill/>
          </a:ln>
        </p:spPr>
      </p:pic>
      <p:pic>
        <p:nvPicPr>
          <p:cNvPr id="6140" name="Google Shape;6140;p538"/>
          <p:cNvPicPr preferRelativeResize="0"/>
          <p:nvPr/>
        </p:nvPicPr>
        <p:blipFill rotWithShape="1">
          <a:blip r:embed="rId6">
            <a:alphaModFix/>
          </a:blip>
          <a:srcRect/>
          <a:stretch/>
        </p:blipFill>
        <p:spPr>
          <a:xfrm>
            <a:off x="6807371" y="3593397"/>
            <a:ext cx="893192" cy="688000"/>
          </a:xfrm>
          <a:prstGeom prst="rect">
            <a:avLst/>
          </a:prstGeom>
          <a:noFill/>
          <a:ln>
            <a:noFill/>
          </a:ln>
        </p:spPr>
      </p:pic>
      <p:pic>
        <p:nvPicPr>
          <p:cNvPr id="6141" name="Google Shape;6141;p538"/>
          <p:cNvPicPr preferRelativeResize="0"/>
          <p:nvPr/>
        </p:nvPicPr>
        <p:blipFill rotWithShape="1">
          <a:blip r:embed="rId6">
            <a:alphaModFix/>
          </a:blip>
          <a:srcRect/>
          <a:stretch/>
        </p:blipFill>
        <p:spPr>
          <a:xfrm>
            <a:off x="6807371" y="4906031"/>
            <a:ext cx="893192" cy="688000"/>
          </a:xfrm>
          <a:prstGeom prst="rect">
            <a:avLst/>
          </a:prstGeom>
          <a:noFill/>
          <a:ln>
            <a:noFill/>
          </a:ln>
        </p:spPr>
      </p:pic>
      <p:pic>
        <p:nvPicPr>
          <p:cNvPr id="6142" name="Google Shape;6142;p538"/>
          <p:cNvPicPr preferRelativeResize="0"/>
          <p:nvPr/>
        </p:nvPicPr>
        <p:blipFill rotWithShape="1">
          <a:blip r:embed="rId6">
            <a:alphaModFix/>
          </a:blip>
          <a:srcRect/>
          <a:stretch/>
        </p:blipFill>
        <p:spPr>
          <a:xfrm>
            <a:off x="6807371" y="1042864"/>
            <a:ext cx="893192" cy="688000"/>
          </a:xfrm>
          <a:prstGeom prst="rect">
            <a:avLst/>
          </a:prstGeom>
          <a:noFill/>
          <a:ln>
            <a:noFill/>
          </a:ln>
        </p:spPr>
      </p:pic>
      <p:cxnSp>
        <p:nvCxnSpPr>
          <p:cNvPr id="6143" name="Google Shape;6143;p538"/>
          <p:cNvCxnSpPr>
            <a:stCxn id="6125" idx="3"/>
            <a:endCxn id="6142" idx="1"/>
          </p:cNvCxnSpPr>
          <p:nvPr/>
        </p:nvCxnSpPr>
        <p:spPr>
          <a:xfrm rot="10800000" flipH="1">
            <a:off x="4724167" y="1387016"/>
            <a:ext cx="2083200" cy="693200"/>
          </a:xfrm>
          <a:prstGeom prst="straightConnector1">
            <a:avLst/>
          </a:prstGeom>
          <a:noFill/>
          <a:ln w="9525" cap="flat" cmpd="sng">
            <a:solidFill>
              <a:srgbClr val="DC6B65"/>
            </a:solidFill>
            <a:prstDash val="dash"/>
            <a:round/>
            <a:headEnd type="none" w="med" len="med"/>
            <a:tailEnd type="triangle" w="med" len="med"/>
          </a:ln>
        </p:spPr>
      </p:cxnSp>
      <p:cxnSp>
        <p:nvCxnSpPr>
          <p:cNvPr id="6144" name="Google Shape;6144;p538"/>
          <p:cNvCxnSpPr>
            <a:stCxn id="6132" idx="3"/>
            <a:endCxn id="6142" idx="1"/>
          </p:cNvCxnSpPr>
          <p:nvPr/>
        </p:nvCxnSpPr>
        <p:spPr>
          <a:xfrm rot="10800000" flipH="1">
            <a:off x="4787057" y="1386751"/>
            <a:ext cx="2020400" cy="3244000"/>
          </a:xfrm>
          <a:prstGeom prst="straightConnector1">
            <a:avLst/>
          </a:prstGeom>
          <a:noFill/>
          <a:ln w="9525" cap="flat" cmpd="sng">
            <a:solidFill>
              <a:srgbClr val="DC6B65"/>
            </a:solidFill>
            <a:prstDash val="dash"/>
            <a:round/>
            <a:headEnd type="none" w="med" len="med"/>
            <a:tailEnd type="triangle" w="med" len="med"/>
          </a:ln>
        </p:spPr>
      </p:cxnSp>
      <p:cxnSp>
        <p:nvCxnSpPr>
          <p:cNvPr id="6145" name="Google Shape;6145;p538"/>
          <p:cNvCxnSpPr>
            <a:stCxn id="6125" idx="3"/>
            <a:endCxn id="6139" idx="1"/>
          </p:cNvCxnSpPr>
          <p:nvPr/>
        </p:nvCxnSpPr>
        <p:spPr>
          <a:xfrm>
            <a:off x="4724167" y="2080216"/>
            <a:ext cx="2083200" cy="651200"/>
          </a:xfrm>
          <a:prstGeom prst="straightConnector1">
            <a:avLst/>
          </a:prstGeom>
          <a:noFill/>
          <a:ln w="9525" cap="flat" cmpd="sng">
            <a:solidFill>
              <a:schemeClr val="lt1"/>
            </a:solidFill>
            <a:prstDash val="dash"/>
            <a:round/>
            <a:headEnd type="none" w="med" len="med"/>
            <a:tailEnd type="triangle" w="med" len="med"/>
          </a:ln>
        </p:spPr>
      </p:cxnSp>
      <p:cxnSp>
        <p:nvCxnSpPr>
          <p:cNvPr id="6146" name="Google Shape;6146;p538"/>
          <p:cNvCxnSpPr>
            <a:stCxn id="6125" idx="3"/>
            <a:endCxn id="6140" idx="1"/>
          </p:cNvCxnSpPr>
          <p:nvPr/>
        </p:nvCxnSpPr>
        <p:spPr>
          <a:xfrm>
            <a:off x="4724167" y="2080216"/>
            <a:ext cx="2083200" cy="1857200"/>
          </a:xfrm>
          <a:prstGeom prst="straightConnector1">
            <a:avLst/>
          </a:prstGeom>
          <a:noFill/>
          <a:ln w="9525" cap="flat" cmpd="sng">
            <a:solidFill>
              <a:schemeClr val="lt1"/>
            </a:solidFill>
            <a:prstDash val="dash"/>
            <a:round/>
            <a:headEnd type="none" w="med" len="med"/>
            <a:tailEnd type="triangle" w="med" len="med"/>
          </a:ln>
        </p:spPr>
      </p:cxnSp>
      <p:cxnSp>
        <p:nvCxnSpPr>
          <p:cNvPr id="6147" name="Google Shape;6147;p538"/>
          <p:cNvCxnSpPr>
            <a:stCxn id="6125" idx="3"/>
            <a:endCxn id="6141" idx="1"/>
          </p:cNvCxnSpPr>
          <p:nvPr/>
        </p:nvCxnSpPr>
        <p:spPr>
          <a:xfrm>
            <a:off x="4724167" y="2080216"/>
            <a:ext cx="2083200" cy="3170000"/>
          </a:xfrm>
          <a:prstGeom prst="straightConnector1">
            <a:avLst/>
          </a:prstGeom>
          <a:noFill/>
          <a:ln w="9525" cap="flat" cmpd="sng">
            <a:solidFill>
              <a:schemeClr val="lt1"/>
            </a:solidFill>
            <a:prstDash val="dash"/>
            <a:round/>
            <a:headEnd type="none" w="med" len="med"/>
            <a:tailEnd type="triangle" w="med" len="med"/>
          </a:ln>
        </p:spPr>
      </p:cxnSp>
      <p:cxnSp>
        <p:nvCxnSpPr>
          <p:cNvPr id="6148" name="Google Shape;6148;p538"/>
          <p:cNvCxnSpPr>
            <a:stCxn id="6132" idx="3"/>
            <a:endCxn id="6139" idx="1"/>
          </p:cNvCxnSpPr>
          <p:nvPr/>
        </p:nvCxnSpPr>
        <p:spPr>
          <a:xfrm rot="10800000" flipH="1">
            <a:off x="4787057" y="2731551"/>
            <a:ext cx="2020400" cy="1899200"/>
          </a:xfrm>
          <a:prstGeom prst="straightConnector1">
            <a:avLst/>
          </a:prstGeom>
          <a:noFill/>
          <a:ln w="9525" cap="flat" cmpd="sng">
            <a:solidFill>
              <a:schemeClr val="lt1"/>
            </a:solidFill>
            <a:prstDash val="dash"/>
            <a:round/>
            <a:headEnd type="none" w="med" len="med"/>
            <a:tailEnd type="triangle" w="med" len="med"/>
          </a:ln>
        </p:spPr>
      </p:cxnSp>
      <p:cxnSp>
        <p:nvCxnSpPr>
          <p:cNvPr id="6149" name="Google Shape;6149;p538"/>
          <p:cNvCxnSpPr>
            <a:stCxn id="6132" idx="3"/>
            <a:endCxn id="6140" idx="1"/>
          </p:cNvCxnSpPr>
          <p:nvPr/>
        </p:nvCxnSpPr>
        <p:spPr>
          <a:xfrm rot="10800000" flipH="1">
            <a:off x="4787057" y="3937551"/>
            <a:ext cx="2020400" cy="693200"/>
          </a:xfrm>
          <a:prstGeom prst="straightConnector1">
            <a:avLst/>
          </a:prstGeom>
          <a:noFill/>
          <a:ln w="9525" cap="flat" cmpd="sng">
            <a:solidFill>
              <a:schemeClr val="lt1"/>
            </a:solidFill>
            <a:prstDash val="dash"/>
            <a:round/>
            <a:headEnd type="none" w="med" len="med"/>
            <a:tailEnd type="triangle" w="med" len="med"/>
          </a:ln>
        </p:spPr>
      </p:cxnSp>
      <p:cxnSp>
        <p:nvCxnSpPr>
          <p:cNvPr id="6150" name="Google Shape;6150;p538"/>
          <p:cNvCxnSpPr>
            <a:stCxn id="6132" idx="3"/>
            <a:endCxn id="6141" idx="1"/>
          </p:cNvCxnSpPr>
          <p:nvPr/>
        </p:nvCxnSpPr>
        <p:spPr>
          <a:xfrm>
            <a:off x="4787057" y="4630751"/>
            <a:ext cx="2020400" cy="619200"/>
          </a:xfrm>
          <a:prstGeom prst="straightConnector1">
            <a:avLst/>
          </a:prstGeom>
          <a:noFill/>
          <a:ln w="9525" cap="flat" cmpd="sng">
            <a:solidFill>
              <a:schemeClr val="lt1"/>
            </a:solidFill>
            <a:prstDash val="dash"/>
            <a:round/>
            <a:headEnd type="none" w="med" len="med"/>
            <a:tailEnd type="triangle" w="med" len="med"/>
          </a:ln>
        </p:spPr>
      </p:cxnSp>
      <p:sp>
        <p:nvSpPr>
          <p:cNvPr id="6151" name="Google Shape;6151;p538"/>
          <p:cNvSpPr txBox="1"/>
          <p:nvPr/>
        </p:nvSpPr>
        <p:spPr>
          <a:xfrm>
            <a:off x="7700567" y="1304633"/>
            <a:ext cx="9960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Acme.corp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Chennai</a:t>
            </a:r>
            <a:endParaRPr sz="1067">
              <a:solidFill>
                <a:schemeClr val="lt1"/>
              </a:solidFill>
              <a:latin typeface="Century Gothic"/>
              <a:ea typeface="Century Gothic"/>
              <a:cs typeface="Century Gothic"/>
              <a:sym typeface="Century Gothic"/>
            </a:endParaRPr>
          </a:p>
        </p:txBody>
      </p:sp>
      <p:sp>
        <p:nvSpPr>
          <p:cNvPr id="6152" name="Google Shape;6152;p538"/>
          <p:cNvSpPr txBox="1"/>
          <p:nvPr/>
        </p:nvSpPr>
        <p:spPr>
          <a:xfrm>
            <a:off x="7700567" y="2618733"/>
            <a:ext cx="9960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Acme.corp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Mumbai</a:t>
            </a:r>
            <a:endParaRPr sz="1067">
              <a:solidFill>
                <a:schemeClr val="lt1"/>
              </a:solidFill>
              <a:latin typeface="Century Gothic"/>
              <a:ea typeface="Century Gothic"/>
              <a:cs typeface="Century Gothic"/>
              <a:sym typeface="Century Gothic"/>
            </a:endParaRPr>
          </a:p>
        </p:txBody>
      </p:sp>
      <p:sp>
        <p:nvSpPr>
          <p:cNvPr id="6153" name="Google Shape;6153;p538"/>
          <p:cNvSpPr txBox="1"/>
          <p:nvPr/>
        </p:nvSpPr>
        <p:spPr>
          <a:xfrm>
            <a:off x="7700567" y="3847151"/>
            <a:ext cx="10888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Globex.corp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Delhi</a:t>
            </a:r>
            <a:endParaRPr sz="1067">
              <a:solidFill>
                <a:schemeClr val="lt1"/>
              </a:solidFill>
              <a:latin typeface="Century Gothic"/>
              <a:ea typeface="Century Gothic"/>
              <a:cs typeface="Century Gothic"/>
              <a:sym typeface="Century Gothic"/>
            </a:endParaRPr>
          </a:p>
        </p:txBody>
      </p:sp>
      <p:sp>
        <p:nvSpPr>
          <p:cNvPr id="6154" name="Google Shape;6154;p538"/>
          <p:cNvSpPr txBox="1"/>
          <p:nvPr/>
        </p:nvSpPr>
        <p:spPr>
          <a:xfrm>
            <a:off x="7700567" y="5173000"/>
            <a:ext cx="11376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Globex.corp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Hyderabad</a:t>
            </a:r>
            <a:endParaRPr sz="1067">
              <a:solidFill>
                <a:schemeClr val="lt1"/>
              </a:solidFill>
              <a:latin typeface="Century Gothic"/>
              <a:ea typeface="Century Gothic"/>
              <a:cs typeface="Century Gothic"/>
              <a:sym typeface="Century Gothic"/>
            </a:endParaRPr>
          </a:p>
        </p:txBody>
      </p:sp>
      <p:sp>
        <p:nvSpPr>
          <p:cNvPr id="6155" name="Google Shape;6155;p538"/>
          <p:cNvSpPr txBox="1"/>
          <p:nvPr/>
        </p:nvSpPr>
        <p:spPr>
          <a:xfrm>
            <a:off x="8838167" y="1451184"/>
            <a:ext cx="348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Challenges - High Availability</a:t>
            </a:r>
            <a:endParaRPr sz="1333">
              <a:solidFill>
                <a:schemeClr val="lt1"/>
              </a:solidFill>
              <a:latin typeface="Century Gothic"/>
              <a:ea typeface="Century Gothic"/>
              <a:cs typeface="Century Gothic"/>
              <a:sym typeface="Century Gothic"/>
            </a:endParaRPr>
          </a:p>
          <a:p>
            <a:endParaRPr sz="800">
              <a:solidFill>
                <a:schemeClr val="lt1"/>
              </a:solidFill>
              <a:latin typeface="Century Gothic"/>
              <a:ea typeface="Century Gothic"/>
              <a:cs typeface="Century Gothic"/>
              <a:sym typeface="Century Gothic"/>
            </a:endParaRPr>
          </a:p>
        </p:txBody>
      </p:sp>
      <p:cxnSp>
        <p:nvCxnSpPr>
          <p:cNvPr id="6156" name="Google Shape;6156;p538"/>
          <p:cNvCxnSpPr/>
          <p:nvPr/>
        </p:nvCxnSpPr>
        <p:spPr>
          <a:xfrm flipH="1">
            <a:off x="8929833" y="1891867"/>
            <a:ext cx="3175600" cy="5200"/>
          </a:xfrm>
          <a:prstGeom prst="straightConnector1">
            <a:avLst/>
          </a:prstGeom>
          <a:noFill/>
          <a:ln w="9525" cap="flat" cmpd="sng">
            <a:solidFill>
              <a:schemeClr val="lt1"/>
            </a:solidFill>
            <a:prstDash val="solid"/>
            <a:round/>
            <a:headEnd type="none" w="med" len="med"/>
            <a:tailEnd type="none" w="med" len="med"/>
          </a:ln>
        </p:spPr>
      </p:cxnSp>
      <p:sp>
        <p:nvSpPr>
          <p:cNvPr id="6157" name="Google Shape;6157;p538"/>
          <p:cNvSpPr txBox="1"/>
          <p:nvPr/>
        </p:nvSpPr>
        <p:spPr>
          <a:xfrm>
            <a:off x="8949067" y="2059800"/>
            <a:ext cx="27780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Link failure</a:t>
            </a:r>
            <a:endParaRPr sz="1200">
              <a:solidFill>
                <a:schemeClr val="lt1"/>
              </a:solidFill>
              <a:latin typeface="Century Gothic"/>
              <a:ea typeface="Century Gothic"/>
              <a:cs typeface="Century Gothic"/>
              <a:sym typeface="Century Gothic"/>
            </a:endParaRPr>
          </a:p>
          <a:p>
            <a:endParaRPr sz="1867"/>
          </a:p>
        </p:txBody>
      </p:sp>
      <p:sp>
        <p:nvSpPr>
          <p:cNvPr id="6158" name="Google Shape;6158;p538"/>
          <p:cNvSpPr txBox="1"/>
          <p:nvPr/>
        </p:nvSpPr>
        <p:spPr>
          <a:xfrm>
            <a:off x="8929833" y="2515533"/>
            <a:ext cx="229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a:t>
            </a:r>
            <a:endParaRPr sz="1200">
              <a:solidFill>
                <a:schemeClr val="lt1"/>
              </a:solidFill>
              <a:latin typeface="Century Gothic"/>
              <a:ea typeface="Century Gothic"/>
              <a:cs typeface="Century Gothic"/>
              <a:sym typeface="Century Gothic"/>
            </a:endParaRPr>
          </a:p>
          <a:p>
            <a:endParaRPr sz="1867"/>
          </a:p>
        </p:txBody>
      </p:sp>
      <p:sp>
        <p:nvSpPr>
          <p:cNvPr id="6159" name="Google Shape;6159;p538"/>
          <p:cNvSpPr txBox="1"/>
          <p:nvPr/>
        </p:nvSpPr>
        <p:spPr>
          <a:xfrm>
            <a:off x="8949067" y="2971284"/>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Equipment Failure</a:t>
            </a:r>
            <a:endParaRPr sz="1200">
              <a:solidFill>
                <a:schemeClr val="lt1"/>
              </a:solidFill>
              <a:latin typeface="Century Gothic"/>
              <a:ea typeface="Century Gothic"/>
              <a:cs typeface="Century Gothic"/>
              <a:sym typeface="Century Gothic"/>
            </a:endParaRPr>
          </a:p>
          <a:p>
            <a:endParaRPr sz="1867"/>
          </a:p>
        </p:txBody>
      </p:sp>
      <p:sp>
        <p:nvSpPr>
          <p:cNvPr id="6160" name="Google Shape;6160;p538"/>
          <p:cNvSpPr txBox="1"/>
          <p:nvPr/>
        </p:nvSpPr>
        <p:spPr>
          <a:xfrm>
            <a:off x="8949067" y="3427051"/>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 - Partner</a:t>
            </a:r>
            <a:endParaRPr sz="1200">
              <a:solidFill>
                <a:schemeClr val="lt1"/>
              </a:solidFill>
              <a:latin typeface="Century Gothic"/>
              <a:ea typeface="Century Gothic"/>
              <a:cs typeface="Century Gothic"/>
              <a:sym typeface="Century Gothic"/>
            </a:endParaRPr>
          </a:p>
          <a:p>
            <a:endParaRPr sz="1867"/>
          </a:p>
        </p:txBody>
      </p:sp>
      <p:sp>
        <p:nvSpPr>
          <p:cNvPr id="6161" name="Google Shape;6161;p538"/>
          <p:cNvSpPr txBox="1"/>
          <p:nvPr/>
        </p:nvSpPr>
        <p:spPr>
          <a:xfrm>
            <a:off x="5211667" y="844167"/>
            <a:ext cx="18772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Tunnel to Acme.corp Chennai fails</a:t>
            </a:r>
            <a:endParaRPr sz="1067">
              <a:solidFill>
                <a:schemeClr val="lt1"/>
              </a:solidFill>
              <a:latin typeface="Century Gothic"/>
              <a:ea typeface="Century Gothic"/>
              <a:cs typeface="Century Gothic"/>
              <a:sym typeface="Century Gothic"/>
            </a:endParaRPr>
          </a:p>
        </p:txBody>
      </p:sp>
      <p:sp>
        <p:nvSpPr>
          <p:cNvPr id="6162" name="Google Shape;6162;p538"/>
          <p:cNvSpPr/>
          <p:nvPr/>
        </p:nvSpPr>
        <p:spPr>
          <a:xfrm>
            <a:off x="4920400" y="929384"/>
            <a:ext cx="472000" cy="354000"/>
          </a:xfrm>
          <a:prstGeom prst="mathMultiply">
            <a:avLst>
              <a:gd name="adj1" fmla="val 23520"/>
            </a:avLst>
          </a:prstGeom>
          <a:solidFill>
            <a:srgbClr val="DC6B6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163" name="Google Shape;6163;p538"/>
          <p:cNvSpPr txBox="1"/>
          <p:nvPr/>
        </p:nvSpPr>
        <p:spPr>
          <a:xfrm>
            <a:off x="3304867" y="3058567"/>
            <a:ext cx="22508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Switch IPSec to Acme.corp Mumbai DC</a:t>
            </a:r>
            <a:endParaRPr sz="1067">
              <a:solidFill>
                <a:schemeClr val="lt1"/>
              </a:solidFill>
              <a:latin typeface="Century Gothic"/>
              <a:ea typeface="Century Gothic"/>
              <a:cs typeface="Century Gothic"/>
              <a:sym typeface="Century Gothic"/>
            </a:endParaRPr>
          </a:p>
        </p:txBody>
      </p:sp>
      <p:sp>
        <p:nvSpPr>
          <p:cNvPr id="6164" name="Google Shape;6164;p538"/>
          <p:cNvSpPr txBox="1"/>
          <p:nvPr/>
        </p:nvSpPr>
        <p:spPr>
          <a:xfrm>
            <a:off x="8776833" y="4487100"/>
            <a:ext cx="3175600" cy="264000"/>
          </a:xfrm>
          <a:prstGeom prst="rect">
            <a:avLst/>
          </a:prstGeom>
          <a:noFill/>
          <a:ln>
            <a:noFill/>
          </a:ln>
        </p:spPr>
        <p:txBody>
          <a:bodyPr spcFirstLastPara="1" wrap="square" lIns="121900" tIns="121900" rIns="121900" bIns="121900" anchor="t" anchorCtr="0">
            <a:noAutofit/>
          </a:bodyPr>
          <a:lstStyle/>
          <a:p>
            <a:r>
              <a:rPr lang="en" sz="1867">
                <a:solidFill>
                  <a:schemeClr val="lt1"/>
                </a:solidFill>
                <a:latin typeface="Century Gothic"/>
                <a:ea typeface="Century Gothic"/>
                <a:cs typeface="Century Gothic"/>
                <a:sym typeface="Century Gothic"/>
              </a:rPr>
              <a:t>Operational Complexity</a:t>
            </a:r>
            <a:endParaRPr sz="1867">
              <a:solidFill>
                <a:schemeClr val="lt1"/>
              </a:solidFill>
              <a:latin typeface="Century Gothic"/>
              <a:ea typeface="Century Gothic"/>
              <a:cs typeface="Century Gothic"/>
              <a:sym typeface="Century Gothic"/>
            </a:endParaRPr>
          </a:p>
        </p:txBody>
      </p:sp>
      <p:sp>
        <p:nvSpPr>
          <p:cNvPr id="6165" name="Google Shape;6165;p538"/>
          <p:cNvSpPr txBox="1"/>
          <p:nvPr/>
        </p:nvSpPr>
        <p:spPr>
          <a:xfrm>
            <a:off x="8776833" y="5103833"/>
            <a:ext cx="3481600" cy="2316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Managing the scale of redundant tunnel to different partner data centers</a:t>
            </a:r>
            <a:endParaRPr sz="1200">
              <a:solidFill>
                <a:schemeClr val="lt1"/>
              </a:solidFill>
              <a:latin typeface="Century Gothic"/>
              <a:ea typeface="Century Gothic"/>
              <a:cs typeface="Century Gothic"/>
              <a:sym typeface="Century Gothic"/>
            </a:endParaRPr>
          </a:p>
          <a:p>
            <a:endParaRPr sz="933">
              <a:solidFill>
                <a:schemeClr val="lt1"/>
              </a:solidFill>
              <a:latin typeface="Century Gothic"/>
              <a:ea typeface="Century Gothic"/>
              <a:cs typeface="Century Gothic"/>
              <a:sym typeface="Century Gothic"/>
            </a:endParaRPr>
          </a:p>
        </p:txBody>
      </p:sp>
      <p:cxnSp>
        <p:nvCxnSpPr>
          <p:cNvPr id="6166" name="Google Shape;6166;p538"/>
          <p:cNvCxnSpPr/>
          <p:nvPr/>
        </p:nvCxnSpPr>
        <p:spPr>
          <a:xfrm flipH="1">
            <a:off x="8834933" y="5003800"/>
            <a:ext cx="3175600" cy="5200"/>
          </a:xfrm>
          <a:prstGeom prst="straightConnector1">
            <a:avLst/>
          </a:prstGeom>
          <a:noFill/>
          <a:ln w="9525" cap="flat" cmpd="sng">
            <a:solidFill>
              <a:schemeClr val="lt1"/>
            </a:solidFill>
            <a:prstDash val="solid"/>
            <a:round/>
            <a:headEnd type="none" w="med" len="med"/>
            <a:tailEnd type="none" w="med" len="med"/>
          </a:ln>
        </p:spPr>
      </p:cxnSp>
      <p:sp>
        <p:nvSpPr>
          <p:cNvPr id="6167" name="Google Shape;6167;p538"/>
          <p:cNvSpPr txBox="1"/>
          <p:nvPr/>
        </p:nvSpPr>
        <p:spPr>
          <a:xfrm>
            <a:off x="5048767" y="5412917"/>
            <a:ext cx="1434000" cy="3776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IPSec Tunnels</a:t>
            </a:r>
            <a:endParaRPr sz="1200">
              <a:solidFill>
                <a:schemeClr val="lt1"/>
              </a:solidFill>
              <a:latin typeface="Century Gothic"/>
              <a:ea typeface="Century Gothic"/>
              <a:cs typeface="Century Gothic"/>
              <a:sym typeface="Century Gothic"/>
            </a:endParaRPr>
          </a:p>
        </p:txBody>
      </p:sp>
      <p:cxnSp>
        <p:nvCxnSpPr>
          <p:cNvPr id="6168" name="Google Shape;6168;p538"/>
          <p:cNvCxnSpPr/>
          <p:nvPr/>
        </p:nvCxnSpPr>
        <p:spPr>
          <a:xfrm>
            <a:off x="4737383" y="2069133"/>
            <a:ext cx="2083200" cy="651200"/>
          </a:xfrm>
          <a:prstGeom prst="straightConnector1">
            <a:avLst/>
          </a:prstGeom>
          <a:noFill/>
          <a:ln w="9525" cap="flat" cmpd="sng">
            <a:solidFill>
              <a:schemeClr val="accent4"/>
            </a:solidFill>
            <a:prstDash val="dash"/>
            <a:round/>
            <a:headEnd type="none" w="med" len="med"/>
            <a:tailEnd type="triangle" w="med" len="med"/>
          </a:ln>
        </p:spPr>
      </p:cxnSp>
      <p:cxnSp>
        <p:nvCxnSpPr>
          <p:cNvPr id="6169" name="Google Shape;6169;p538"/>
          <p:cNvCxnSpPr>
            <a:stCxn id="6132" idx="3"/>
            <a:endCxn id="6139" idx="1"/>
          </p:cNvCxnSpPr>
          <p:nvPr/>
        </p:nvCxnSpPr>
        <p:spPr>
          <a:xfrm rot="10800000" flipH="1">
            <a:off x="4787057" y="2731551"/>
            <a:ext cx="2020400" cy="1899200"/>
          </a:xfrm>
          <a:prstGeom prst="straightConnector1">
            <a:avLst/>
          </a:prstGeom>
          <a:noFill/>
          <a:ln w="9525" cap="flat" cmpd="sng">
            <a:solidFill>
              <a:schemeClr val="accent4"/>
            </a:solidFill>
            <a:prstDash val="dash"/>
            <a:round/>
            <a:headEnd type="none" w="med" len="med"/>
            <a:tailEnd type="triangle" w="med" len="med"/>
          </a:ln>
        </p:spPr>
      </p:cxnSp>
      <p:grpSp>
        <p:nvGrpSpPr>
          <p:cNvPr id="6170" name="Google Shape;6170;p538"/>
          <p:cNvGrpSpPr/>
          <p:nvPr/>
        </p:nvGrpSpPr>
        <p:grpSpPr>
          <a:xfrm>
            <a:off x="7120860" y="1254871"/>
            <a:ext cx="266216" cy="263989"/>
            <a:chOff x="3714222" y="5679933"/>
            <a:chExt cx="303900" cy="311700"/>
          </a:xfrm>
        </p:grpSpPr>
        <p:sp>
          <p:nvSpPr>
            <p:cNvPr id="6171" name="Google Shape;6171;p538"/>
            <p:cNvSpPr/>
            <p:nvPr/>
          </p:nvSpPr>
          <p:spPr>
            <a:xfrm>
              <a:off x="3714222" y="5679933"/>
              <a:ext cx="303900" cy="311700"/>
            </a:xfrm>
            <a:prstGeom prst="ellipse">
              <a:avLst/>
            </a:prstGeom>
            <a:solidFill>
              <a:srgbClr val="DC6B65"/>
            </a:solidFill>
            <a:ln>
              <a:noFill/>
            </a:ln>
            <a:effectLst>
              <a:outerShdw blurRad="57150" dist="1905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FFFFFF"/>
                </a:solidFill>
              </a:endParaRPr>
            </a:p>
          </p:txBody>
        </p:sp>
        <p:pic>
          <p:nvPicPr>
            <p:cNvPr id="6172" name="Google Shape;6172;p538"/>
            <p:cNvPicPr preferRelativeResize="0"/>
            <p:nvPr/>
          </p:nvPicPr>
          <p:blipFill rotWithShape="1">
            <a:blip r:embed="rId7">
              <a:alphaModFix/>
            </a:blip>
            <a:srcRect/>
            <a:stretch/>
          </p:blipFill>
          <p:spPr>
            <a:xfrm>
              <a:off x="3781959" y="5750282"/>
              <a:ext cx="166246" cy="166246"/>
            </a:xfrm>
            <a:prstGeom prst="rect">
              <a:avLst/>
            </a:prstGeom>
            <a:noFill/>
            <a:ln>
              <a:noFill/>
            </a:ln>
            <a:effectLst>
              <a:outerShdw blurRad="57150" dist="19050" dir="5400000" algn="bl" rotWithShape="0">
                <a:srgbClr val="000000">
                  <a:alpha val="50000"/>
                </a:srgbClr>
              </a:outerShdw>
            </a:effectLst>
          </p:spPr>
        </p:pic>
      </p:grpSp>
      <p:sp>
        <p:nvSpPr>
          <p:cNvPr id="6173" name="Google Shape;6173;p538"/>
          <p:cNvSpPr txBox="1"/>
          <p:nvPr/>
        </p:nvSpPr>
        <p:spPr>
          <a:xfrm>
            <a:off x="7648967" y="808451"/>
            <a:ext cx="1240800" cy="302800"/>
          </a:xfrm>
          <a:prstGeom prst="rect">
            <a:avLst/>
          </a:prstGeom>
          <a:noFill/>
          <a:ln>
            <a:noFill/>
          </a:ln>
        </p:spPr>
        <p:txBody>
          <a:bodyPr spcFirstLastPara="1" wrap="square" lIns="121900" tIns="121900" rIns="121900" bIns="121900" anchor="t" anchorCtr="0">
            <a:noAutofit/>
          </a:bodyPr>
          <a:lstStyle/>
          <a:p>
            <a:r>
              <a:rPr lang="en" sz="1333">
                <a:solidFill>
                  <a:srgbClr val="DC6B65"/>
                </a:solidFill>
                <a:latin typeface="Century Gothic"/>
                <a:ea typeface="Century Gothic"/>
                <a:cs typeface="Century Gothic"/>
                <a:sym typeface="Century Gothic"/>
              </a:rPr>
              <a:t>Site Failure</a:t>
            </a:r>
            <a:endParaRPr sz="1333">
              <a:solidFill>
                <a:srgbClr val="DC6B65"/>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87069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16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16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14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14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163"/>
                                        </p:tgtEl>
                                        <p:attrNameLst>
                                          <p:attrName>style.visibility</p:attrName>
                                        </p:attrNameLst>
                                      </p:cBhvr>
                                      <p:to>
                                        <p:strVal val="visible"/>
                                      </p:to>
                                    </p:set>
                                  </p:childTnLst>
                                </p:cTn>
                              </p:par>
                              <p:par>
                                <p:cTn id="17" presetID="23" presetClass="entr" presetSubtype="16" fill="hold" nodeType="withEffect">
                                  <p:stCondLst>
                                    <p:cond delay="0"/>
                                  </p:stCondLst>
                                  <p:childTnLst>
                                    <p:set>
                                      <p:cBhvr>
                                        <p:cTn id="18" dur="1" fill="hold">
                                          <p:stCondLst>
                                            <p:cond delay="0"/>
                                          </p:stCondLst>
                                        </p:cTn>
                                        <p:tgtEl>
                                          <p:spTgt spid="6169"/>
                                        </p:tgtEl>
                                        <p:attrNameLst>
                                          <p:attrName>style.visibility</p:attrName>
                                        </p:attrNameLst>
                                      </p:cBhvr>
                                      <p:to>
                                        <p:strVal val="visible"/>
                                      </p:to>
                                    </p:set>
                                    <p:anim calcmode="lin" valueType="num">
                                      <p:cBhvr additive="base">
                                        <p:cTn id="19" dur="1000"/>
                                        <p:tgtEl>
                                          <p:spTgt spid="6169"/>
                                        </p:tgtEl>
                                        <p:attrNameLst>
                                          <p:attrName>ppt_w</p:attrName>
                                        </p:attrNameLst>
                                      </p:cBhvr>
                                      <p:tavLst>
                                        <p:tav tm="0">
                                          <p:val>
                                            <p:strVal val="0"/>
                                          </p:val>
                                        </p:tav>
                                        <p:tav tm="100000">
                                          <p:val>
                                            <p:strVal val="#ppt_w"/>
                                          </p:val>
                                        </p:tav>
                                      </p:tavLst>
                                    </p:anim>
                                    <p:anim calcmode="lin" valueType="num">
                                      <p:cBhvr additive="base">
                                        <p:cTn id="20" dur="1000"/>
                                        <p:tgtEl>
                                          <p:spTgt spid="616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6168"/>
                                        </p:tgtEl>
                                        <p:attrNameLst>
                                          <p:attrName>style.visibility</p:attrName>
                                        </p:attrNameLst>
                                      </p:cBhvr>
                                      <p:to>
                                        <p:strVal val="visible"/>
                                      </p:to>
                                    </p:set>
                                    <p:anim calcmode="lin" valueType="num">
                                      <p:cBhvr additive="base">
                                        <p:cTn id="23" dur="1000"/>
                                        <p:tgtEl>
                                          <p:spTgt spid="6168"/>
                                        </p:tgtEl>
                                        <p:attrNameLst>
                                          <p:attrName>ppt_w</p:attrName>
                                        </p:attrNameLst>
                                      </p:cBhvr>
                                      <p:tavLst>
                                        <p:tav tm="0">
                                          <p:val>
                                            <p:strVal val="0"/>
                                          </p:val>
                                        </p:tav>
                                        <p:tav tm="100000">
                                          <p:val>
                                            <p:strVal val="#ppt_w"/>
                                          </p:val>
                                        </p:tav>
                                      </p:tavLst>
                                    </p:anim>
                                    <p:anim calcmode="lin" valueType="num">
                                      <p:cBhvr additive="base">
                                        <p:cTn id="24" dur="1000"/>
                                        <p:tgtEl>
                                          <p:spTgt spid="6168"/>
                                        </p:tgtEl>
                                        <p:attrNameLst>
                                          <p:attrName>ppt_h</p:attrName>
                                        </p:attrNameLst>
                                      </p:cBhvr>
                                      <p:tavLst>
                                        <p:tav tm="0">
                                          <p:val>
                                            <p:str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165"/>
                                        </p:tgtEl>
                                        <p:attrNameLst>
                                          <p:attrName>style.visibility</p:attrName>
                                        </p:attrNameLst>
                                      </p:cBhvr>
                                      <p:to>
                                        <p:strVal val="visible"/>
                                      </p:to>
                                    </p:set>
                                    <p:animEffect transition="in" filter="fade">
                                      <p:cBhvr>
                                        <p:cTn id="29" dur="1000"/>
                                        <p:tgtEl>
                                          <p:spTgt spid="6165"/>
                                        </p:tgtEl>
                                      </p:cBhvr>
                                    </p:animEffect>
                                  </p:childTnLst>
                                </p:cTn>
                              </p:par>
                              <p:par>
                                <p:cTn id="30" presetID="23" presetClass="entr" presetSubtype="16" fill="hold" nodeType="withEffect">
                                  <p:stCondLst>
                                    <p:cond delay="0"/>
                                  </p:stCondLst>
                                  <p:childTnLst>
                                    <p:set>
                                      <p:cBhvr>
                                        <p:cTn id="31" dur="1" fill="hold">
                                          <p:stCondLst>
                                            <p:cond delay="0"/>
                                          </p:stCondLst>
                                        </p:cTn>
                                        <p:tgtEl>
                                          <p:spTgt spid="6166"/>
                                        </p:tgtEl>
                                        <p:attrNameLst>
                                          <p:attrName>style.visibility</p:attrName>
                                        </p:attrNameLst>
                                      </p:cBhvr>
                                      <p:to>
                                        <p:strVal val="visible"/>
                                      </p:to>
                                    </p:set>
                                    <p:anim calcmode="lin" valueType="num">
                                      <p:cBhvr additive="base">
                                        <p:cTn id="32" dur="1000"/>
                                        <p:tgtEl>
                                          <p:spTgt spid="6166"/>
                                        </p:tgtEl>
                                        <p:attrNameLst>
                                          <p:attrName>ppt_w</p:attrName>
                                        </p:attrNameLst>
                                      </p:cBhvr>
                                      <p:tavLst>
                                        <p:tav tm="0">
                                          <p:val>
                                            <p:strVal val="0"/>
                                          </p:val>
                                        </p:tav>
                                        <p:tav tm="100000">
                                          <p:val>
                                            <p:strVal val="#ppt_w"/>
                                          </p:val>
                                        </p:tav>
                                      </p:tavLst>
                                    </p:anim>
                                    <p:anim calcmode="lin" valueType="num">
                                      <p:cBhvr additive="base">
                                        <p:cTn id="33" dur="1000"/>
                                        <p:tgtEl>
                                          <p:spTgt spid="6166"/>
                                        </p:tgtEl>
                                        <p:attrNameLst>
                                          <p:attrName>ppt_h</p:attrName>
                                        </p:attrNameLst>
                                      </p:cBhvr>
                                      <p:tavLst>
                                        <p:tav tm="0">
                                          <p:val>
                                            <p:strVal val="0"/>
                                          </p:val>
                                        </p:tav>
                                        <p:tav tm="100000">
                                          <p:val>
                                            <p:strVal val="#ppt_h"/>
                                          </p:val>
                                        </p:tav>
                                      </p:tavLst>
                                    </p:anim>
                                  </p:childTnLst>
                                </p:cTn>
                              </p:par>
                              <p:par>
                                <p:cTn id="34" presetID="10" presetClass="entr" presetSubtype="0" fill="hold" nodeType="withEffect">
                                  <p:stCondLst>
                                    <p:cond delay="0"/>
                                  </p:stCondLst>
                                  <p:childTnLst>
                                    <p:set>
                                      <p:cBhvr>
                                        <p:cTn id="35" dur="1" fill="hold">
                                          <p:stCondLst>
                                            <p:cond delay="0"/>
                                          </p:stCondLst>
                                        </p:cTn>
                                        <p:tgtEl>
                                          <p:spTgt spid="6164"/>
                                        </p:tgtEl>
                                        <p:attrNameLst>
                                          <p:attrName>style.visibility</p:attrName>
                                        </p:attrNameLst>
                                      </p:cBhvr>
                                      <p:to>
                                        <p:strVal val="visible"/>
                                      </p:to>
                                    </p:set>
                                    <p:animEffect transition="in" filter="fade">
                                      <p:cBhvr>
                                        <p:cTn id="36" dur="1000"/>
                                        <p:tgtEl>
                                          <p:spTgt spid="6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283"/>
        <p:cNvGrpSpPr/>
        <p:nvPr/>
      </p:nvGrpSpPr>
      <p:grpSpPr>
        <a:xfrm>
          <a:off x="0" y="0"/>
          <a:ext cx="0" cy="0"/>
          <a:chOff x="0" y="0"/>
          <a:chExt cx="0" cy="0"/>
        </a:xfrm>
      </p:grpSpPr>
      <p:sp>
        <p:nvSpPr>
          <p:cNvPr id="6284" name="Google Shape;6284;p541"/>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Challenges Connecting to Business Partner’s Private Apps</a:t>
            </a:r>
            <a:endParaRPr/>
          </a:p>
          <a:p>
            <a:endParaRPr/>
          </a:p>
        </p:txBody>
      </p:sp>
      <p:sp>
        <p:nvSpPr>
          <p:cNvPr id="6285" name="Google Shape;6285;p541"/>
          <p:cNvSpPr/>
          <p:nvPr/>
        </p:nvSpPr>
        <p:spPr>
          <a:xfrm>
            <a:off x="3393285" y="1243256"/>
            <a:ext cx="1350800" cy="14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286" name="Google Shape;6286;p541"/>
          <p:cNvSpPr/>
          <p:nvPr/>
        </p:nvSpPr>
        <p:spPr>
          <a:xfrm>
            <a:off x="3393183" y="1243256"/>
            <a:ext cx="1350800" cy="28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287" name="Google Shape;6287;p541"/>
          <p:cNvSpPr txBox="1"/>
          <p:nvPr/>
        </p:nvSpPr>
        <p:spPr>
          <a:xfrm>
            <a:off x="3543849" y="1204500"/>
            <a:ext cx="1137600" cy="1548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grpSp>
        <p:nvGrpSpPr>
          <p:cNvPr id="6288" name="Google Shape;6288;p541"/>
          <p:cNvGrpSpPr/>
          <p:nvPr/>
        </p:nvGrpSpPr>
        <p:grpSpPr>
          <a:xfrm>
            <a:off x="765947" y="2524973"/>
            <a:ext cx="1672901" cy="1121684"/>
            <a:chOff x="5216157" y="2898600"/>
            <a:chExt cx="1152136" cy="721866"/>
          </a:xfrm>
        </p:grpSpPr>
        <p:grpSp>
          <p:nvGrpSpPr>
            <p:cNvPr id="6289" name="Google Shape;6289;p541"/>
            <p:cNvGrpSpPr/>
            <p:nvPr/>
          </p:nvGrpSpPr>
          <p:grpSpPr>
            <a:xfrm>
              <a:off x="5216157" y="2898600"/>
              <a:ext cx="1152136" cy="721866"/>
              <a:chOff x="6923681" y="5192222"/>
              <a:chExt cx="981878" cy="615192"/>
            </a:xfrm>
          </p:grpSpPr>
          <p:sp>
            <p:nvSpPr>
              <p:cNvPr id="6290" name="Google Shape;6290;p541"/>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291" name="Google Shape;6291;p541"/>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292" name="Google Shape;6292;p541"/>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293" name="Google Shape;6293;p541"/>
          <p:cNvCxnSpPr>
            <a:stCxn id="6294" idx="0"/>
          </p:cNvCxnSpPr>
          <p:nvPr/>
        </p:nvCxnSpPr>
        <p:spPr>
          <a:xfrm rot="10800000" flipH="1">
            <a:off x="1285379" y="3691067"/>
            <a:ext cx="130400" cy="1740000"/>
          </a:xfrm>
          <a:prstGeom prst="straightConnector1">
            <a:avLst/>
          </a:prstGeom>
          <a:noFill/>
          <a:ln w="19050" cap="flat" cmpd="sng">
            <a:solidFill>
              <a:schemeClr val="lt1"/>
            </a:solidFill>
            <a:prstDash val="dash"/>
            <a:round/>
            <a:headEnd type="none" w="med" len="med"/>
            <a:tailEnd type="triangle" w="med" len="med"/>
          </a:ln>
        </p:spPr>
      </p:cxnSp>
      <p:pic>
        <p:nvPicPr>
          <p:cNvPr id="6294" name="Google Shape;6294;p541"/>
          <p:cNvPicPr preferRelativeResize="0"/>
          <p:nvPr/>
        </p:nvPicPr>
        <p:blipFill rotWithShape="1">
          <a:blip r:embed="rId3">
            <a:alphaModFix/>
          </a:blip>
          <a:srcRect/>
          <a:stretch/>
        </p:blipFill>
        <p:spPr>
          <a:xfrm>
            <a:off x="852730" y="5431067"/>
            <a:ext cx="865300" cy="852767"/>
          </a:xfrm>
          <a:prstGeom prst="rect">
            <a:avLst/>
          </a:prstGeom>
          <a:noFill/>
          <a:ln>
            <a:noFill/>
          </a:ln>
        </p:spPr>
      </p:pic>
      <p:sp>
        <p:nvSpPr>
          <p:cNvPr id="6295" name="Google Shape;6295;p541"/>
          <p:cNvSpPr txBox="1"/>
          <p:nvPr/>
        </p:nvSpPr>
        <p:spPr>
          <a:xfrm>
            <a:off x="449667" y="6283833"/>
            <a:ext cx="27780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Roaming ZPA user</a:t>
            </a:r>
            <a:endParaRPr sz="1333">
              <a:solidFill>
                <a:schemeClr val="lt1"/>
              </a:solidFill>
              <a:latin typeface="Century Gothic"/>
              <a:ea typeface="Century Gothic"/>
              <a:cs typeface="Century Gothic"/>
              <a:sym typeface="Century Gothic"/>
            </a:endParaRPr>
          </a:p>
        </p:txBody>
      </p:sp>
      <p:pic>
        <p:nvPicPr>
          <p:cNvPr id="6296" name="Google Shape;6296;p541"/>
          <p:cNvPicPr preferRelativeResize="0"/>
          <p:nvPr/>
        </p:nvPicPr>
        <p:blipFill rotWithShape="1">
          <a:blip r:embed="rId4">
            <a:alphaModFix/>
          </a:blip>
          <a:srcRect/>
          <a:stretch/>
        </p:blipFill>
        <p:spPr>
          <a:xfrm>
            <a:off x="3500821" y="1936551"/>
            <a:ext cx="356596" cy="287312"/>
          </a:xfrm>
          <a:prstGeom prst="rect">
            <a:avLst/>
          </a:prstGeom>
          <a:noFill/>
          <a:ln>
            <a:noFill/>
          </a:ln>
        </p:spPr>
      </p:pic>
      <p:pic>
        <p:nvPicPr>
          <p:cNvPr id="6297" name="Google Shape;6297;p541"/>
          <p:cNvPicPr preferRelativeResize="0"/>
          <p:nvPr/>
        </p:nvPicPr>
        <p:blipFill rotWithShape="1">
          <a:blip r:embed="rId5">
            <a:alphaModFix/>
          </a:blip>
          <a:srcRect/>
          <a:stretch/>
        </p:blipFill>
        <p:spPr>
          <a:xfrm>
            <a:off x="4309226" y="1879901"/>
            <a:ext cx="414941" cy="400633"/>
          </a:xfrm>
          <a:prstGeom prst="rect">
            <a:avLst/>
          </a:prstGeom>
          <a:noFill/>
          <a:ln>
            <a:noFill/>
          </a:ln>
        </p:spPr>
      </p:pic>
      <p:cxnSp>
        <p:nvCxnSpPr>
          <p:cNvPr id="6298" name="Google Shape;6298;p541"/>
          <p:cNvCxnSpPr>
            <a:stCxn id="6296" idx="3"/>
            <a:endCxn id="6297" idx="1"/>
          </p:cNvCxnSpPr>
          <p:nvPr/>
        </p:nvCxnSpPr>
        <p:spPr>
          <a:xfrm>
            <a:off x="3857416" y="2080207"/>
            <a:ext cx="452000" cy="0"/>
          </a:xfrm>
          <a:prstGeom prst="straightConnector1">
            <a:avLst/>
          </a:prstGeom>
          <a:noFill/>
          <a:ln w="9525" cap="flat" cmpd="sng">
            <a:solidFill>
              <a:schemeClr val="accent1"/>
            </a:solidFill>
            <a:prstDash val="solid"/>
            <a:round/>
            <a:headEnd type="none" w="med" len="med"/>
            <a:tailEnd type="triangle" w="med" len="med"/>
          </a:ln>
        </p:spPr>
      </p:cxnSp>
      <p:cxnSp>
        <p:nvCxnSpPr>
          <p:cNvPr id="6299" name="Google Shape;6299;p541"/>
          <p:cNvCxnSpPr>
            <a:stCxn id="6296" idx="1"/>
          </p:cNvCxnSpPr>
          <p:nvPr/>
        </p:nvCxnSpPr>
        <p:spPr>
          <a:xfrm flipH="1">
            <a:off x="2166820" y="2080207"/>
            <a:ext cx="1334000" cy="688000"/>
          </a:xfrm>
          <a:prstGeom prst="straightConnector1">
            <a:avLst/>
          </a:prstGeom>
          <a:noFill/>
          <a:ln w="19050" cap="flat" cmpd="sng">
            <a:solidFill>
              <a:schemeClr val="lt2"/>
            </a:solidFill>
            <a:prstDash val="dash"/>
            <a:round/>
            <a:headEnd type="none" w="med" len="med"/>
            <a:tailEnd type="triangle" w="med" len="med"/>
          </a:ln>
        </p:spPr>
      </p:cxnSp>
      <p:sp>
        <p:nvSpPr>
          <p:cNvPr id="6300" name="Google Shape;6300;p541"/>
          <p:cNvSpPr/>
          <p:nvPr/>
        </p:nvSpPr>
        <p:spPr>
          <a:xfrm>
            <a:off x="3436177" y="3793791"/>
            <a:ext cx="1350800" cy="14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01" name="Google Shape;6301;p541"/>
          <p:cNvSpPr/>
          <p:nvPr/>
        </p:nvSpPr>
        <p:spPr>
          <a:xfrm>
            <a:off x="3436075" y="3793791"/>
            <a:ext cx="1350800" cy="28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02" name="Google Shape;6302;p541"/>
          <p:cNvSpPr txBox="1"/>
          <p:nvPr/>
        </p:nvSpPr>
        <p:spPr>
          <a:xfrm>
            <a:off x="3586743" y="3755033"/>
            <a:ext cx="1137600" cy="1548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pic>
        <p:nvPicPr>
          <p:cNvPr id="6303" name="Google Shape;6303;p541"/>
          <p:cNvPicPr preferRelativeResize="0"/>
          <p:nvPr/>
        </p:nvPicPr>
        <p:blipFill rotWithShape="1">
          <a:blip r:embed="rId4">
            <a:alphaModFix/>
          </a:blip>
          <a:srcRect/>
          <a:stretch/>
        </p:blipFill>
        <p:spPr>
          <a:xfrm>
            <a:off x="3543714" y="4487084"/>
            <a:ext cx="356596" cy="287312"/>
          </a:xfrm>
          <a:prstGeom prst="rect">
            <a:avLst/>
          </a:prstGeom>
          <a:noFill/>
          <a:ln>
            <a:noFill/>
          </a:ln>
        </p:spPr>
      </p:pic>
      <p:pic>
        <p:nvPicPr>
          <p:cNvPr id="6304" name="Google Shape;6304;p541"/>
          <p:cNvPicPr preferRelativeResize="0"/>
          <p:nvPr/>
        </p:nvPicPr>
        <p:blipFill rotWithShape="1">
          <a:blip r:embed="rId5">
            <a:alphaModFix/>
          </a:blip>
          <a:srcRect/>
          <a:stretch/>
        </p:blipFill>
        <p:spPr>
          <a:xfrm>
            <a:off x="4372116" y="4430434"/>
            <a:ext cx="414941" cy="400633"/>
          </a:xfrm>
          <a:prstGeom prst="rect">
            <a:avLst/>
          </a:prstGeom>
          <a:noFill/>
          <a:ln>
            <a:noFill/>
          </a:ln>
        </p:spPr>
      </p:pic>
      <p:cxnSp>
        <p:nvCxnSpPr>
          <p:cNvPr id="6305" name="Google Shape;6305;p541"/>
          <p:cNvCxnSpPr>
            <a:stCxn id="6303" idx="3"/>
            <a:endCxn id="6304" idx="1"/>
          </p:cNvCxnSpPr>
          <p:nvPr/>
        </p:nvCxnSpPr>
        <p:spPr>
          <a:xfrm>
            <a:off x="3900309" y="4630740"/>
            <a:ext cx="472000" cy="0"/>
          </a:xfrm>
          <a:prstGeom prst="straightConnector1">
            <a:avLst/>
          </a:prstGeom>
          <a:noFill/>
          <a:ln w="9525" cap="flat" cmpd="sng">
            <a:solidFill>
              <a:schemeClr val="accent1"/>
            </a:solidFill>
            <a:prstDash val="solid"/>
            <a:round/>
            <a:headEnd type="none" w="med" len="med"/>
            <a:tailEnd type="triangle" w="med" len="med"/>
          </a:ln>
        </p:spPr>
      </p:cxnSp>
      <p:cxnSp>
        <p:nvCxnSpPr>
          <p:cNvPr id="6306" name="Google Shape;6306;p541"/>
          <p:cNvCxnSpPr>
            <a:stCxn id="6303" idx="1"/>
          </p:cNvCxnSpPr>
          <p:nvPr/>
        </p:nvCxnSpPr>
        <p:spPr>
          <a:xfrm rot="10800000">
            <a:off x="2303713" y="3470740"/>
            <a:ext cx="1240000" cy="1160000"/>
          </a:xfrm>
          <a:prstGeom prst="straightConnector1">
            <a:avLst/>
          </a:prstGeom>
          <a:noFill/>
          <a:ln w="19050" cap="flat" cmpd="sng">
            <a:solidFill>
              <a:schemeClr val="lt2"/>
            </a:solidFill>
            <a:prstDash val="dash"/>
            <a:round/>
            <a:headEnd type="none" w="med" len="med"/>
            <a:tailEnd type="triangle" w="med" len="med"/>
          </a:ln>
        </p:spPr>
      </p:cxnSp>
      <p:sp>
        <p:nvSpPr>
          <p:cNvPr id="6307" name="Google Shape;6307;p541"/>
          <p:cNvSpPr txBox="1"/>
          <p:nvPr/>
        </p:nvSpPr>
        <p:spPr>
          <a:xfrm>
            <a:off x="129267" y="1078833"/>
            <a:ext cx="3175600" cy="738623"/>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Century Gothic"/>
                <a:ea typeface="Century Gothic"/>
                <a:cs typeface="Century Gothic"/>
                <a:sym typeface="Century Gothic"/>
              </a:rPr>
              <a:t>Extending IPsec to Business Partner DC</a:t>
            </a:r>
            <a:endParaRPr sz="1600">
              <a:solidFill>
                <a:schemeClr val="lt1"/>
              </a:solidFill>
              <a:latin typeface="Century Gothic"/>
              <a:ea typeface="Century Gothic"/>
              <a:cs typeface="Century Gothic"/>
              <a:sym typeface="Century Gothic"/>
            </a:endParaRPr>
          </a:p>
        </p:txBody>
      </p:sp>
      <p:sp>
        <p:nvSpPr>
          <p:cNvPr id="6308" name="Google Shape;6308;p541"/>
          <p:cNvSpPr txBox="1"/>
          <p:nvPr/>
        </p:nvSpPr>
        <p:spPr>
          <a:xfrm>
            <a:off x="3436072" y="808467"/>
            <a:ext cx="1950000" cy="434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DC 1</a:t>
            </a:r>
            <a:endParaRPr sz="1067">
              <a:solidFill>
                <a:schemeClr val="lt1"/>
              </a:solidFill>
              <a:latin typeface="Century Gothic"/>
              <a:ea typeface="Century Gothic"/>
              <a:cs typeface="Century Gothic"/>
              <a:sym typeface="Century Gothic"/>
            </a:endParaRPr>
          </a:p>
        </p:txBody>
      </p:sp>
      <p:sp>
        <p:nvSpPr>
          <p:cNvPr id="6309" name="Google Shape;6309;p541"/>
          <p:cNvSpPr txBox="1"/>
          <p:nvPr/>
        </p:nvSpPr>
        <p:spPr>
          <a:xfrm>
            <a:off x="3436072" y="5384333"/>
            <a:ext cx="1950000" cy="434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DC 2</a:t>
            </a:r>
            <a:endParaRPr sz="1067">
              <a:solidFill>
                <a:schemeClr val="lt1"/>
              </a:solidFill>
              <a:latin typeface="Century Gothic"/>
              <a:ea typeface="Century Gothic"/>
              <a:cs typeface="Century Gothic"/>
              <a:sym typeface="Century Gothic"/>
            </a:endParaRPr>
          </a:p>
        </p:txBody>
      </p:sp>
      <p:pic>
        <p:nvPicPr>
          <p:cNvPr id="6310" name="Google Shape;6310;p541"/>
          <p:cNvPicPr preferRelativeResize="0"/>
          <p:nvPr/>
        </p:nvPicPr>
        <p:blipFill rotWithShape="1">
          <a:blip r:embed="rId6">
            <a:alphaModFix/>
          </a:blip>
          <a:srcRect/>
          <a:stretch/>
        </p:blipFill>
        <p:spPr>
          <a:xfrm>
            <a:off x="26172021" y="5594023"/>
            <a:ext cx="1253067" cy="965200"/>
          </a:xfrm>
          <a:prstGeom prst="rect">
            <a:avLst/>
          </a:prstGeom>
          <a:noFill/>
          <a:ln>
            <a:noFill/>
          </a:ln>
        </p:spPr>
      </p:pic>
      <p:pic>
        <p:nvPicPr>
          <p:cNvPr id="6311" name="Google Shape;6311;p541"/>
          <p:cNvPicPr preferRelativeResize="0"/>
          <p:nvPr/>
        </p:nvPicPr>
        <p:blipFill rotWithShape="1">
          <a:blip r:embed="rId6">
            <a:alphaModFix/>
          </a:blip>
          <a:srcRect/>
          <a:stretch/>
        </p:blipFill>
        <p:spPr>
          <a:xfrm>
            <a:off x="6915737" y="3141031"/>
            <a:ext cx="893192" cy="688000"/>
          </a:xfrm>
          <a:prstGeom prst="rect">
            <a:avLst/>
          </a:prstGeom>
          <a:noFill/>
          <a:ln>
            <a:noFill/>
          </a:ln>
        </p:spPr>
      </p:pic>
      <p:pic>
        <p:nvPicPr>
          <p:cNvPr id="6312" name="Google Shape;6312;p541"/>
          <p:cNvPicPr preferRelativeResize="0"/>
          <p:nvPr/>
        </p:nvPicPr>
        <p:blipFill rotWithShape="1">
          <a:blip r:embed="rId6">
            <a:alphaModFix/>
          </a:blip>
          <a:srcRect/>
          <a:stretch/>
        </p:blipFill>
        <p:spPr>
          <a:xfrm>
            <a:off x="6915737" y="1796431"/>
            <a:ext cx="893192" cy="688000"/>
          </a:xfrm>
          <a:prstGeom prst="rect">
            <a:avLst/>
          </a:prstGeom>
          <a:noFill/>
          <a:ln>
            <a:noFill/>
          </a:ln>
        </p:spPr>
      </p:pic>
      <p:cxnSp>
        <p:nvCxnSpPr>
          <p:cNvPr id="6313" name="Google Shape;6313;p541"/>
          <p:cNvCxnSpPr>
            <a:stCxn id="6297" idx="3"/>
            <a:endCxn id="6312" idx="1"/>
          </p:cNvCxnSpPr>
          <p:nvPr/>
        </p:nvCxnSpPr>
        <p:spPr>
          <a:xfrm>
            <a:off x="4724167" y="2080216"/>
            <a:ext cx="2191600" cy="60400"/>
          </a:xfrm>
          <a:prstGeom prst="straightConnector1">
            <a:avLst/>
          </a:prstGeom>
          <a:noFill/>
          <a:ln w="9525" cap="flat" cmpd="sng">
            <a:solidFill>
              <a:srgbClr val="DC6B65"/>
            </a:solidFill>
            <a:prstDash val="dash"/>
            <a:round/>
            <a:headEnd type="none" w="med" len="med"/>
            <a:tailEnd type="triangle" w="med" len="med"/>
          </a:ln>
        </p:spPr>
      </p:cxnSp>
      <p:cxnSp>
        <p:nvCxnSpPr>
          <p:cNvPr id="6314" name="Google Shape;6314;p541"/>
          <p:cNvCxnSpPr>
            <a:stCxn id="6304" idx="3"/>
            <a:endCxn id="6312" idx="1"/>
          </p:cNvCxnSpPr>
          <p:nvPr/>
        </p:nvCxnSpPr>
        <p:spPr>
          <a:xfrm rot="10800000" flipH="1">
            <a:off x="4787057" y="2140351"/>
            <a:ext cx="2128800" cy="2490400"/>
          </a:xfrm>
          <a:prstGeom prst="straightConnector1">
            <a:avLst/>
          </a:prstGeom>
          <a:noFill/>
          <a:ln w="9525" cap="flat" cmpd="sng">
            <a:solidFill>
              <a:srgbClr val="DC6B65"/>
            </a:solidFill>
            <a:prstDash val="dash"/>
            <a:round/>
            <a:headEnd type="none" w="med" len="med"/>
            <a:tailEnd type="triangle" w="med" len="med"/>
          </a:ln>
        </p:spPr>
      </p:cxnSp>
      <p:cxnSp>
        <p:nvCxnSpPr>
          <p:cNvPr id="6315" name="Google Shape;6315;p541"/>
          <p:cNvCxnSpPr>
            <a:stCxn id="6297" idx="3"/>
            <a:endCxn id="6311" idx="1"/>
          </p:cNvCxnSpPr>
          <p:nvPr/>
        </p:nvCxnSpPr>
        <p:spPr>
          <a:xfrm>
            <a:off x="4724167" y="2080216"/>
            <a:ext cx="2191600" cy="1404800"/>
          </a:xfrm>
          <a:prstGeom prst="straightConnector1">
            <a:avLst/>
          </a:prstGeom>
          <a:noFill/>
          <a:ln w="9525" cap="flat" cmpd="sng">
            <a:solidFill>
              <a:schemeClr val="accent4"/>
            </a:solidFill>
            <a:prstDash val="dash"/>
            <a:round/>
            <a:headEnd type="none" w="med" len="med"/>
            <a:tailEnd type="triangle" w="med" len="med"/>
          </a:ln>
        </p:spPr>
      </p:cxnSp>
      <p:cxnSp>
        <p:nvCxnSpPr>
          <p:cNvPr id="6316" name="Google Shape;6316;p541"/>
          <p:cNvCxnSpPr>
            <a:endCxn id="6311" idx="1"/>
          </p:cNvCxnSpPr>
          <p:nvPr/>
        </p:nvCxnSpPr>
        <p:spPr>
          <a:xfrm rot="10800000" flipH="1">
            <a:off x="4790137" y="3485031"/>
            <a:ext cx="2125600" cy="1140800"/>
          </a:xfrm>
          <a:prstGeom prst="straightConnector1">
            <a:avLst/>
          </a:prstGeom>
          <a:noFill/>
          <a:ln w="9525" cap="flat" cmpd="sng">
            <a:solidFill>
              <a:schemeClr val="accent4"/>
            </a:solidFill>
            <a:prstDash val="dash"/>
            <a:round/>
            <a:headEnd type="none" w="med" len="med"/>
            <a:tailEnd type="triangle" w="med" len="med"/>
          </a:ln>
        </p:spPr>
      </p:cxnSp>
      <p:sp>
        <p:nvSpPr>
          <p:cNvPr id="6317" name="Google Shape;6317;p541"/>
          <p:cNvSpPr txBox="1"/>
          <p:nvPr/>
        </p:nvSpPr>
        <p:spPr>
          <a:xfrm>
            <a:off x="7782517" y="2026351"/>
            <a:ext cx="9960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Acme.corp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Chennai</a:t>
            </a:r>
            <a:endParaRPr sz="1067">
              <a:solidFill>
                <a:schemeClr val="lt1"/>
              </a:solidFill>
              <a:latin typeface="Century Gothic"/>
              <a:ea typeface="Century Gothic"/>
              <a:cs typeface="Century Gothic"/>
              <a:sym typeface="Century Gothic"/>
            </a:endParaRPr>
          </a:p>
        </p:txBody>
      </p:sp>
      <p:sp>
        <p:nvSpPr>
          <p:cNvPr id="6318" name="Google Shape;6318;p541"/>
          <p:cNvSpPr txBox="1"/>
          <p:nvPr/>
        </p:nvSpPr>
        <p:spPr>
          <a:xfrm>
            <a:off x="7808933" y="3372300"/>
            <a:ext cx="9960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Acme.corp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Mumbai</a:t>
            </a:r>
            <a:endParaRPr sz="1067">
              <a:solidFill>
                <a:schemeClr val="lt1"/>
              </a:solidFill>
              <a:latin typeface="Century Gothic"/>
              <a:ea typeface="Century Gothic"/>
              <a:cs typeface="Century Gothic"/>
              <a:sym typeface="Century Gothic"/>
            </a:endParaRPr>
          </a:p>
        </p:txBody>
      </p:sp>
      <p:sp>
        <p:nvSpPr>
          <p:cNvPr id="6319" name="Google Shape;6319;p541"/>
          <p:cNvSpPr txBox="1"/>
          <p:nvPr/>
        </p:nvSpPr>
        <p:spPr>
          <a:xfrm>
            <a:off x="9166400" y="1589233"/>
            <a:ext cx="348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Challenges - High Availability</a:t>
            </a:r>
            <a:endParaRPr sz="1333">
              <a:solidFill>
                <a:schemeClr val="lt1"/>
              </a:solidFill>
              <a:latin typeface="Century Gothic"/>
              <a:ea typeface="Century Gothic"/>
              <a:cs typeface="Century Gothic"/>
              <a:sym typeface="Century Gothic"/>
            </a:endParaRPr>
          </a:p>
          <a:p>
            <a:endParaRPr sz="800">
              <a:solidFill>
                <a:schemeClr val="lt1"/>
              </a:solidFill>
              <a:latin typeface="Century Gothic"/>
              <a:ea typeface="Century Gothic"/>
              <a:cs typeface="Century Gothic"/>
              <a:sym typeface="Century Gothic"/>
            </a:endParaRPr>
          </a:p>
        </p:txBody>
      </p:sp>
      <p:cxnSp>
        <p:nvCxnSpPr>
          <p:cNvPr id="6320" name="Google Shape;6320;p541"/>
          <p:cNvCxnSpPr/>
          <p:nvPr/>
        </p:nvCxnSpPr>
        <p:spPr>
          <a:xfrm flipH="1">
            <a:off x="9258067" y="2029917"/>
            <a:ext cx="3175600" cy="5200"/>
          </a:xfrm>
          <a:prstGeom prst="straightConnector1">
            <a:avLst/>
          </a:prstGeom>
          <a:noFill/>
          <a:ln w="9525" cap="flat" cmpd="sng">
            <a:solidFill>
              <a:schemeClr val="lt1"/>
            </a:solidFill>
            <a:prstDash val="solid"/>
            <a:round/>
            <a:headEnd type="none" w="med" len="med"/>
            <a:tailEnd type="none" w="med" len="med"/>
          </a:ln>
        </p:spPr>
      </p:cxnSp>
      <p:sp>
        <p:nvSpPr>
          <p:cNvPr id="6321" name="Google Shape;6321;p541"/>
          <p:cNvSpPr txBox="1"/>
          <p:nvPr/>
        </p:nvSpPr>
        <p:spPr>
          <a:xfrm>
            <a:off x="9277300" y="2197851"/>
            <a:ext cx="27780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Link failure</a:t>
            </a:r>
            <a:endParaRPr sz="1200">
              <a:solidFill>
                <a:schemeClr val="lt1"/>
              </a:solidFill>
              <a:latin typeface="Century Gothic"/>
              <a:ea typeface="Century Gothic"/>
              <a:cs typeface="Century Gothic"/>
              <a:sym typeface="Century Gothic"/>
            </a:endParaRPr>
          </a:p>
          <a:p>
            <a:endParaRPr sz="1867"/>
          </a:p>
        </p:txBody>
      </p:sp>
      <p:sp>
        <p:nvSpPr>
          <p:cNvPr id="6322" name="Google Shape;6322;p541"/>
          <p:cNvSpPr txBox="1"/>
          <p:nvPr/>
        </p:nvSpPr>
        <p:spPr>
          <a:xfrm>
            <a:off x="9258067" y="2653584"/>
            <a:ext cx="229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a:t>
            </a:r>
            <a:endParaRPr sz="1200">
              <a:solidFill>
                <a:schemeClr val="lt1"/>
              </a:solidFill>
              <a:latin typeface="Century Gothic"/>
              <a:ea typeface="Century Gothic"/>
              <a:cs typeface="Century Gothic"/>
              <a:sym typeface="Century Gothic"/>
            </a:endParaRPr>
          </a:p>
          <a:p>
            <a:endParaRPr sz="1867"/>
          </a:p>
        </p:txBody>
      </p:sp>
      <p:sp>
        <p:nvSpPr>
          <p:cNvPr id="6323" name="Google Shape;6323;p541"/>
          <p:cNvSpPr txBox="1"/>
          <p:nvPr/>
        </p:nvSpPr>
        <p:spPr>
          <a:xfrm>
            <a:off x="9277300" y="3109333"/>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Equipment Failure</a:t>
            </a:r>
            <a:endParaRPr sz="1200">
              <a:solidFill>
                <a:schemeClr val="lt1"/>
              </a:solidFill>
              <a:latin typeface="Century Gothic"/>
              <a:ea typeface="Century Gothic"/>
              <a:cs typeface="Century Gothic"/>
              <a:sym typeface="Century Gothic"/>
            </a:endParaRPr>
          </a:p>
          <a:p>
            <a:endParaRPr sz="1867"/>
          </a:p>
        </p:txBody>
      </p:sp>
      <p:sp>
        <p:nvSpPr>
          <p:cNvPr id="6324" name="Google Shape;6324;p541"/>
          <p:cNvSpPr txBox="1"/>
          <p:nvPr/>
        </p:nvSpPr>
        <p:spPr>
          <a:xfrm>
            <a:off x="9277300" y="3565100"/>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 - Partner</a:t>
            </a:r>
            <a:endParaRPr sz="1200">
              <a:solidFill>
                <a:schemeClr val="lt1"/>
              </a:solidFill>
              <a:latin typeface="Century Gothic"/>
              <a:ea typeface="Century Gothic"/>
              <a:cs typeface="Century Gothic"/>
              <a:sym typeface="Century Gothic"/>
            </a:endParaRPr>
          </a:p>
          <a:p>
            <a:endParaRPr sz="1867"/>
          </a:p>
        </p:txBody>
      </p:sp>
      <p:sp>
        <p:nvSpPr>
          <p:cNvPr id="6325" name="Google Shape;6325;p541"/>
          <p:cNvSpPr txBox="1"/>
          <p:nvPr/>
        </p:nvSpPr>
        <p:spPr>
          <a:xfrm>
            <a:off x="7028033" y="4718233"/>
            <a:ext cx="3376400" cy="264000"/>
          </a:xfrm>
          <a:prstGeom prst="rect">
            <a:avLst/>
          </a:prstGeom>
          <a:noFill/>
          <a:ln>
            <a:noFill/>
          </a:ln>
        </p:spPr>
        <p:txBody>
          <a:bodyPr spcFirstLastPara="1" wrap="square" lIns="121900" tIns="121900" rIns="121900" bIns="121900" anchor="t" anchorCtr="0">
            <a:noAutofit/>
          </a:bodyPr>
          <a:lstStyle/>
          <a:p>
            <a:r>
              <a:rPr lang="en" sz="1867">
                <a:solidFill>
                  <a:schemeClr val="lt1"/>
                </a:solidFill>
                <a:latin typeface="Century Gothic"/>
                <a:ea typeface="Century Gothic"/>
                <a:cs typeface="Century Gothic"/>
                <a:sym typeface="Century Gothic"/>
              </a:rPr>
              <a:t>Operational Complexity</a:t>
            </a:r>
            <a:endParaRPr sz="1867">
              <a:solidFill>
                <a:schemeClr val="lt1"/>
              </a:solidFill>
              <a:latin typeface="Century Gothic"/>
              <a:ea typeface="Century Gothic"/>
              <a:cs typeface="Century Gothic"/>
              <a:sym typeface="Century Gothic"/>
            </a:endParaRPr>
          </a:p>
        </p:txBody>
      </p:sp>
      <p:sp>
        <p:nvSpPr>
          <p:cNvPr id="6326" name="Google Shape;6326;p541"/>
          <p:cNvSpPr txBox="1"/>
          <p:nvPr/>
        </p:nvSpPr>
        <p:spPr>
          <a:xfrm>
            <a:off x="7028033" y="5358667"/>
            <a:ext cx="3481600" cy="2316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Manual failover needed</a:t>
            </a:r>
            <a:endParaRPr sz="1200">
              <a:solidFill>
                <a:schemeClr val="lt1"/>
              </a:solidFill>
              <a:latin typeface="Century Gothic"/>
              <a:ea typeface="Century Gothic"/>
              <a:cs typeface="Century Gothic"/>
              <a:sym typeface="Century Gothic"/>
            </a:endParaRPr>
          </a:p>
          <a:p>
            <a:endParaRPr sz="933">
              <a:solidFill>
                <a:schemeClr val="lt1"/>
              </a:solidFill>
              <a:latin typeface="Century Gothic"/>
              <a:ea typeface="Century Gothic"/>
              <a:cs typeface="Century Gothic"/>
              <a:sym typeface="Century Gothic"/>
            </a:endParaRPr>
          </a:p>
        </p:txBody>
      </p:sp>
      <p:cxnSp>
        <p:nvCxnSpPr>
          <p:cNvPr id="6327" name="Google Shape;6327;p541"/>
          <p:cNvCxnSpPr/>
          <p:nvPr/>
        </p:nvCxnSpPr>
        <p:spPr>
          <a:xfrm flipH="1">
            <a:off x="7086133" y="5258633"/>
            <a:ext cx="3175600" cy="5200"/>
          </a:xfrm>
          <a:prstGeom prst="straightConnector1">
            <a:avLst/>
          </a:prstGeom>
          <a:noFill/>
          <a:ln w="9525" cap="flat" cmpd="sng">
            <a:solidFill>
              <a:schemeClr val="lt1"/>
            </a:solidFill>
            <a:prstDash val="solid"/>
            <a:round/>
            <a:headEnd type="none" w="med" len="med"/>
            <a:tailEnd type="none" w="med" len="med"/>
          </a:ln>
        </p:spPr>
      </p:cxnSp>
      <p:sp>
        <p:nvSpPr>
          <p:cNvPr id="6328" name="Google Shape;6328;p541"/>
          <p:cNvSpPr txBox="1"/>
          <p:nvPr/>
        </p:nvSpPr>
        <p:spPr>
          <a:xfrm>
            <a:off x="9285867" y="4020884"/>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Application Failure</a:t>
            </a:r>
            <a:endParaRPr sz="1200">
              <a:solidFill>
                <a:schemeClr val="lt1"/>
              </a:solidFill>
              <a:latin typeface="Century Gothic"/>
              <a:ea typeface="Century Gothic"/>
              <a:cs typeface="Century Gothic"/>
              <a:sym typeface="Century Gothic"/>
            </a:endParaRPr>
          </a:p>
          <a:p>
            <a:endParaRPr sz="1867"/>
          </a:p>
        </p:txBody>
      </p:sp>
      <p:sp>
        <p:nvSpPr>
          <p:cNvPr id="6329" name="Google Shape;6329;p541"/>
          <p:cNvSpPr/>
          <p:nvPr/>
        </p:nvSpPr>
        <p:spPr>
          <a:xfrm>
            <a:off x="7990193" y="1809000"/>
            <a:ext cx="176000" cy="154800"/>
          </a:xfrm>
          <a:prstGeom prst="can">
            <a:avLst>
              <a:gd name="adj" fmla="val 70763"/>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30" name="Google Shape;6330;p541"/>
          <p:cNvSpPr/>
          <p:nvPr/>
        </p:nvSpPr>
        <p:spPr>
          <a:xfrm>
            <a:off x="7990193" y="1945300"/>
            <a:ext cx="176000" cy="154800"/>
          </a:xfrm>
          <a:prstGeom prst="can">
            <a:avLst>
              <a:gd name="adj" fmla="val 70763"/>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31" name="Google Shape;6331;p541"/>
          <p:cNvSpPr/>
          <p:nvPr/>
        </p:nvSpPr>
        <p:spPr>
          <a:xfrm>
            <a:off x="7990193" y="3032217"/>
            <a:ext cx="176000" cy="154800"/>
          </a:xfrm>
          <a:prstGeom prst="can">
            <a:avLst>
              <a:gd name="adj" fmla="val 70763"/>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32" name="Google Shape;6332;p541"/>
          <p:cNvSpPr/>
          <p:nvPr/>
        </p:nvSpPr>
        <p:spPr>
          <a:xfrm>
            <a:off x="7990193" y="3168517"/>
            <a:ext cx="176000" cy="154800"/>
          </a:xfrm>
          <a:prstGeom prst="can">
            <a:avLst>
              <a:gd name="adj" fmla="val 70763"/>
            </a:avLst>
          </a:prstGeom>
          <a:solidFill>
            <a:srgbClr val="6AA84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33" name="Google Shape;6333;p541"/>
          <p:cNvSpPr txBox="1"/>
          <p:nvPr/>
        </p:nvSpPr>
        <p:spPr>
          <a:xfrm>
            <a:off x="7680333" y="1451267"/>
            <a:ext cx="1253200" cy="1548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sap.acme.corp</a:t>
            </a:r>
            <a:endParaRPr sz="933">
              <a:solidFill>
                <a:schemeClr val="lt1"/>
              </a:solidFill>
              <a:latin typeface="Century Gothic"/>
              <a:ea typeface="Century Gothic"/>
              <a:cs typeface="Century Gothic"/>
              <a:sym typeface="Century Gothic"/>
            </a:endParaRPr>
          </a:p>
        </p:txBody>
      </p:sp>
      <p:sp>
        <p:nvSpPr>
          <p:cNvPr id="6334" name="Google Shape;6334;p541"/>
          <p:cNvSpPr txBox="1"/>
          <p:nvPr/>
        </p:nvSpPr>
        <p:spPr>
          <a:xfrm>
            <a:off x="7808933" y="2733833"/>
            <a:ext cx="1253200" cy="1548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sap.acme.corp</a:t>
            </a:r>
            <a:endParaRPr sz="933">
              <a:solidFill>
                <a:schemeClr val="lt1"/>
              </a:solidFill>
              <a:latin typeface="Century Gothic"/>
              <a:ea typeface="Century Gothic"/>
              <a:cs typeface="Century Gothic"/>
              <a:sym typeface="Century Gothic"/>
            </a:endParaRPr>
          </a:p>
        </p:txBody>
      </p:sp>
      <p:sp>
        <p:nvSpPr>
          <p:cNvPr id="6335" name="Google Shape;6335;p541"/>
          <p:cNvSpPr txBox="1"/>
          <p:nvPr/>
        </p:nvSpPr>
        <p:spPr>
          <a:xfrm>
            <a:off x="7460533" y="1142800"/>
            <a:ext cx="2191600" cy="264000"/>
          </a:xfrm>
          <a:prstGeom prst="rect">
            <a:avLst/>
          </a:prstGeom>
          <a:noFill/>
          <a:ln>
            <a:noFill/>
          </a:ln>
        </p:spPr>
        <p:txBody>
          <a:bodyPr spcFirstLastPara="1" wrap="square" lIns="121900" tIns="121900" rIns="121900" bIns="121900" anchor="t" anchorCtr="0">
            <a:noAutofit/>
          </a:bodyPr>
          <a:lstStyle/>
          <a:p>
            <a:r>
              <a:rPr lang="en" sz="1333" b="1">
                <a:solidFill>
                  <a:srgbClr val="DC6B65"/>
                </a:solidFill>
                <a:latin typeface="Century Gothic"/>
                <a:ea typeface="Century Gothic"/>
                <a:cs typeface="Century Gothic"/>
                <a:sym typeface="Century Gothic"/>
              </a:rPr>
              <a:t>Application failure</a:t>
            </a:r>
            <a:endParaRPr sz="1333" b="1">
              <a:solidFill>
                <a:srgbClr val="DC6B65"/>
              </a:solidFill>
              <a:latin typeface="Century Gothic"/>
              <a:ea typeface="Century Gothic"/>
              <a:cs typeface="Century Gothic"/>
              <a:sym typeface="Century Gothic"/>
            </a:endParaRPr>
          </a:p>
        </p:txBody>
      </p:sp>
      <p:sp>
        <p:nvSpPr>
          <p:cNvPr id="6336" name="Google Shape;6336;p541"/>
          <p:cNvSpPr txBox="1"/>
          <p:nvPr/>
        </p:nvSpPr>
        <p:spPr>
          <a:xfrm>
            <a:off x="3028467" y="2875967"/>
            <a:ext cx="3136000" cy="3224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SLA monitor cannot discover application failure, manual failover to secondary DC</a:t>
            </a:r>
            <a:endParaRPr sz="1067">
              <a:solidFill>
                <a:schemeClr val="lt1"/>
              </a:solidFill>
              <a:latin typeface="Century Gothic"/>
              <a:ea typeface="Century Gothic"/>
              <a:cs typeface="Century Gothic"/>
              <a:sym typeface="Century Gothic"/>
            </a:endParaRPr>
          </a:p>
        </p:txBody>
      </p:sp>
      <p:sp>
        <p:nvSpPr>
          <p:cNvPr id="6337" name="Google Shape;6337;p541"/>
          <p:cNvSpPr txBox="1"/>
          <p:nvPr/>
        </p:nvSpPr>
        <p:spPr>
          <a:xfrm>
            <a:off x="7028033" y="5685100"/>
            <a:ext cx="3481600" cy="2316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Service Disruption</a:t>
            </a:r>
            <a:endParaRPr sz="1200">
              <a:solidFill>
                <a:schemeClr val="lt1"/>
              </a:solidFill>
              <a:latin typeface="Century Gothic"/>
              <a:ea typeface="Century Gothic"/>
              <a:cs typeface="Century Gothic"/>
              <a:sym typeface="Century Gothic"/>
            </a:endParaRPr>
          </a:p>
          <a:p>
            <a:endParaRPr sz="933">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54337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316"/>
                                        </p:tgtEl>
                                        <p:attrNameLst>
                                          <p:attrName>style.visibility</p:attrName>
                                        </p:attrNameLst>
                                      </p:cBhvr>
                                      <p:to>
                                        <p:strVal val="visible"/>
                                      </p:to>
                                    </p:set>
                                    <p:anim calcmode="lin" valueType="num">
                                      <p:cBhvr additive="base">
                                        <p:cTn id="7" dur="1000"/>
                                        <p:tgtEl>
                                          <p:spTgt spid="6316"/>
                                        </p:tgtEl>
                                        <p:attrNameLst>
                                          <p:attrName>ppt_w</p:attrName>
                                        </p:attrNameLst>
                                      </p:cBhvr>
                                      <p:tavLst>
                                        <p:tav tm="0">
                                          <p:val>
                                            <p:strVal val="0"/>
                                          </p:val>
                                        </p:tav>
                                        <p:tav tm="100000">
                                          <p:val>
                                            <p:strVal val="#ppt_w"/>
                                          </p:val>
                                        </p:tav>
                                      </p:tavLst>
                                    </p:anim>
                                    <p:anim calcmode="lin" valueType="num">
                                      <p:cBhvr additive="base">
                                        <p:cTn id="8" dur="1000"/>
                                        <p:tgtEl>
                                          <p:spTgt spid="631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315"/>
                                        </p:tgtEl>
                                        <p:attrNameLst>
                                          <p:attrName>style.visibility</p:attrName>
                                        </p:attrNameLst>
                                      </p:cBhvr>
                                      <p:to>
                                        <p:strVal val="visible"/>
                                      </p:to>
                                    </p:set>
                                    <p:anim calcmode="lin" valueType="num">
                                      <p:cBhvr additive="base">
                                        <p:cTn id="11" dur="1000"/>
                                        <p:tgtEl>
                                          <p:spTgt spid="6315"/>
                                        </p:tgtEl>
                                        <p:attrNameLst>
                                          <p:attrName>ppt_w</p:attrName>
                                        </p:attrNameLst>
                                      </p:cBhvr>
                                      <p:tavLst>
                                        <p:tav tm="0">
                                          <p:val>
                                            <p:strVal val="0"/>
                                          </p:val>
                                        </p:tav>
                                        <p:tav tm="100000">
                                          <p:val>
                                            <p:strVal val="#ppt_w"/>
                                          </p:val>
                                        </p:tav>
                                      </p:tavLst>
                                    </p:anim>
                                    <p:anim calcmode="lin" valueType="num">
                                      <p:cBhvr additive="base">
                                        <p:cTn id="12" dur="1000"/>
                                        <p:tgtEl>
                                          <p:spTgt spid="6315"/>
                                        </p:tgtEl>
                                        <p:attrNameLst>
                                          <p:attrName>ppt_h</p:attrName>
                                        </p:attrNameLst>
                                      </p:cBhvr>
                                      <p:tavLst>
                                        <p:tav tm="0">
                                          <p:val>
                                            <p:strVal val="0"/>
                                          </p:val>
                                        </p:tav>
                                        <p:tav tm="100000">
                                          <p:val>
                                            <p:strVal val="#ppt_h"/>
                                          </p:val>
                                        </p:tav>
                                      </p:tavLst>
                                    </p:anim>
                                  </p:childTnLst>
                                </p:cTn>
                              </p:par>
                              <p:par>
                                <p:cTn id="13" presetID="1" presetClass="entr" presetSubtype="0" fill="hold" nodeType="withEffect">
                                  <p:stCondLst>
                                    <p:cond delay="0"/>
                                  </p:stCondLst>
                                  <p:childTnLst>
                                    <p:set>
                                      <p:cBhvr>
                                        <p:cTn id="14" dur="1" fill="hold">
                                          <p:stCondLst>
                                            <p:cond delay="0"/>
                                          </p:stCondLst>
                                        </p:cTn>
                                        <p:tgtEl>
                                          <p:spTgt spid="63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325"/>
                                        </p:tgtEl>
                                        <p:attrNameLst>
                                          <p:attrName>style.visibility</p:attrName>
                                        </p:attrNameLst>
                                      </p:cBhvr>
                                      <p:to>
                                        <p:strVal val="visible"/>
                                      </p:to>
                                    </p:set>
                                    <p:animEffect transition="in" filter="fade">
                                      <p:cBhvr>
                                        <p:cTn id="19" dur="1000"/>
                                        <p:tgtEl>
                                          <p:spTgt spid="6325"/>
                                        </p:tgtEl>
                                      </p:cBhvr>
                                    </p:animEffect>
                                  </p:childTnLst>
                                </p:cTn>
                              </p:par>
                              <p:par>
                                <p:cTn id="20" presetID="10" presetClass="entr" presetSubtype="0" fill="hold" nodeType="withEffect">
                                  <p:stCondLst>
                                    <p:cond delay="0"/>
                                  </p:stCondLst>
                                  <p:childTnLst>
                                    <p:set>
                                      <p:cBhvr>
                                        <p:cTn id="21" dur="1" fill="hold">
                                          <p:stCondLst>
                                            <p:cond delay="0"/>
                                          </p:stCondLst>
                                        </p:cTn>
                                        <p:tgtEl>
                                          <p:spTgt spid="6326"/>
                                        </p:tgtEl>
                                        <p:attrNameLst>
                                          <p:attrName>style.visibility</p:attrName>
                                        </p:attrNameLst>
                                      </p:cBhvr>
                                      <p:to>
                                        <p:strVal val="visible"/>
                                      </p:to>
                                    </p:set>
                                    <p:animEffect transition="in" filter="fade">
                                      <p:cBhvr>
                                        <p:cTn id="22" dur="1000"/>
                                        <p:tgtEl>
                                          <p:spTgt spid="6326"/>
                                        </p:tgtEl>
                                      </p:cBhvr>
                                    </p:animEffect>
                                  </p:childTnLst>
                                </p:cTn>
                              </p:par>
                              <p:par>
                                <p:cTn id="23" presetID="23" presetClass="entr" presetSubtype="16" fill="hold" nodeType="withEffect">
                                  <p:stCondLst>
                                    <p:cond delay="0"/>
                                  </p:stCondLst>
                                  <p:childTnLst>
                                    <p:set>
                                      <p:cBhvr>
                                        <p:cTn id="24" dur="1" fill="hold">
                                          <p:stCondLst>
                                            <p:cond delay="0"/>
                                          </p:stCondLst>
                                        </p:cTn>
                                        <p:tgtEl>
                                          <p:spTgt spid="6327"/>
                                        </p:tgtEl>
                                        <p:attrNameLst>
                                          <p:attrName>style.visibility</p:attrName>
                                        </p:attrNameLst>
                                      </p:cBhvr>
                                      <p:to>
                                        <p:strVal val="visible"/>
                                      </p:to>
                                    </p:set>
                                    <p:anim calcmode="lin" valueType="num">
                                      <p:cBhvr additive="base">
                                        <p:cTn id="25" dur="1000"/>
                                        <p:tgtEl>
                                          <p:spTgt spid="6327"/>
                                        </p:tgtEl>
                                        <p:attrNameLst>
                                          <p:attrName>ppt_w</p:attrName>
                                        </p:attrNameLst>
                                      </p:cBhvr>
                                      <p:tavLst>
                                        <p:tav tm="0">
                                          <p:val>
                                            <p:strVal val="0"/>
                                          </p:val>
                                        </p:tav>
                                        <p:tav tm="100000">
                                          <p:val>
                                            <p:strVal val="#ppt_w"/>
                                          </p:val>
                                        </p:tav>
                                      </p:tavLst>
                                    </p:anim>
                                    <p:anim calcmode="lin" valueType="num">
                                      <p:cBhvr additive="base">
                                        <p:cTn id="26" dur="1000"/>
                                        <p:tgtEl>
                                          <p:spTgt spid="6327"/>
                                        </p:tgtEl>
                                        <p:attrNameLst>
                                          <p:attrName>ppt_h</p:attrName>
                                        </p:attrNameLst>
                                      </p:cBhvr>
                                      <p:tavLst>
                                        <p:tav tm="0">
                                          <p:val>
                                            <p:strVal val="0"/>
                                          </p:val>
                                        </p:tav>
                                        <p:tav tm="100000">
                                          <p:val>
                                            <p:strVal val="#ppt_h"/>
                                          </p:val>
                                        </p:tav>
                                      </p:tavLst>
                                    </p:anim>
                                  </p:childTnLst>
                                </p:cTn>
                              </p:par>
                              <p:par>
                                <p:cTn id="27" presetID="10" presetClass="entr" presetSubtype="0" fill="hold" nodeType="withEffect">
                                  <p:stCondLst>
                                    <p:cond delay="0"/>
                                  </p:stCondLst>
                                  <p:childTnLst>
                                    <p:set>
                                      <p:cBhvr>
                                        <p:cTn id="28" dur="1" fill="hold">
                                          <p:stCondLst>
                                            <p:cond delay="0"/>
                                          </p:stCondLst>
                                        </p:cTn>
                                        <p:tgtEl>
                                          <p:spTgt spid="6337"/>
                                        </p:tgtEl>
                                        <p:attrNameLst>
                                          <p:attrName>style.visibility</p:attrName>
                                        </p:attrNameLst>
                                      </p:cBhvr>
                                      <p:to>
                                        <p:strVal val="visible"/>
                                      </p:to>
                                    </p:set>
                                    <p:animEffect transition="in" filter="fade">
                                      <p:cBhvr>
                                        <p:cTn id="29" dur="1000"/>
                                        <p:tgtEl>
                                          <p:spTgt spid="6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41"/>
        <p:cNvGrpSpPr/>
        <p:nvPr/>
      </p:nvGrpSpPr>
      <p:grpSpPr>
        <a:xfrm>
          <a:off x="0" y="0"/>
          <a:ext cx="0" cy="0"/>
          <a:chOff x="0" y="0"/>
          <a:chExt cx="0" cy="0"/>
        </a:xfrm>
      </p:grpSpPr>
      <p:sp>
        <p:nvSpPr>
          <p:cNvPr id="6342" name="Google Shape;6342;p542"/>
          <p:cNvSpPr/>
          <p:nvPr/>
        </p:nvSpPr>
        <p:spPr>
          <a:xfrm>
            <a:off x="3147495" y="1349096"/>
            <a:ext cx="1256400" cy="135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43" name="Google Shape;6343;p542"/>
          <p:cNvSpPr/>
          <p:nvPr/>
        </p:nvSpPr>
        <p:spPr>
          <a:xfrm>
            <a:off x="3147400" y="1349096"/>
            <a:ext cx="1256400" cy="264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44" name="Google Shape;6344;p542"/>
          <p:cNvSpPr txBox="1"/>
          <p:nvPr/>
        </p:nvSpPr>
        <p:spPr>
          <a:xfrm>
            <a:off x="3287545" y="1313484"/>
            <a:ext cx="1058000" cy="1424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grpSp>
        <p:nvGrpSpPr>
          <p:cNvPr id="6345" name="Google Shape;6345;p542"/>
          <p:cNvGrpSpPr/>
          <p:nvPr/>
        </p:nvGrpSpPr>
        <p:grpSpPr>
          <a:xfrm>
            <a:off x="766277" y="2524973"/>
            <a:ext cx="1790265" cy="1121684"/>
            <a:chOff x="5216157" y="2898600"/>
            <a:chExt cx="1152136" cy="721866"/>
          </a:xfrm>
        </p:grpSpPr>
        <p:grpSp>
          <p:nvGrpSpPr>
            <p:cNvPr id="6346" name="Google Shape;6346;p542"/>
            <p:cNvGrpSpPr/>
            <p:nvPr/>
          </p:nvGrpSpPr>
          <p:grpSpPr>
            <a:xfrm>
              <a:off x="5216157" y="2898600"/>
              <a:ext cx="1152136" cy="721866"/>
              <a:chOff x="6923681" y="5192222"/>
              <a:chExt cx="981878" cy="615192"/>
            </a:xfrm>
          </p:grpSpPr>
          <p:sp>
            <p:nvSpPr>
              <p:cNvPr id="6347" name="Google Shape;6347;p542"/>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348" name="Google Shape;6348;p542"/>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349" name="Google Shape;6349;p542"/>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350" name="Google Shape;6350;p542"/>
          <p:cNvCxnSpPr>
            <a:stCxn id="6351" idx="0"/>
          </p:cNvCxnSpPr>
          <p:nvPr/>
        </p:nvCxnSpPr>
        <p:spPr>
          <a:xfrm rot="10800000" flipH="1">
            <a:off x="1321784" y="3691467"/>
            <a:ext cx="356000" cy="1739600"/>
          </a:xfrm>
          <a:prstGeom prst="straightConnector1">
            <a:avLst/>
          </a:prstGeom>
          <a:noFill/>
          <a:ln w="19050" cap="flat" cmpd="sng">
            <a:solidFill>
              <a:schemeClr val="lt1"/>
            </a:solidFill>
            <a:prstDash val="dot"/>
            <a:round/>
            <a:headEnd type="none" w="med" len="med"/>
            <a:tailEnd type="triangle" w="med" len="med"/>
          </a:ln>
        </p:spPr>
      </p:cxnSp>
      <p:pic>
        <p:nvPicPr>
          <p:cNvPr id="6351" name="Google Shape;6351;p542"/>
          <p:cNvPicPr preferRelativeResize="0"/>
          <p:nvPr/>
        </p:nvPicPr>
        <p:blipFill rotWithShape="1">
          <a:blip r:embed="rId3">
            <a:alphaModFix/>
          </a:blip>
          <a:srcRect/>
          <a:stretch/>
        </p:blipFill>
        <p:spPr>
          <a:xfrm>
            <a:off x="858801" y="5431067"/>
            <a:ext cx="925967" cy="852767"/>
          </a:xfrm>
          <a:prstGeom prst="rect">
            <a:avLst/>
          </a:prstGeom>
          <a:noFill/>
          <a:ln>
            <a:noFill/>
          </a:ln>
        </p:spPr>
      </p:pic>
      <p:sp>
        <p:nvSpPr>
          <p:cNvPr id="6352" name="Google Shape;6352;p542"/>
          <p:cNvSpPr txBox="1"/>
          <p:nvPr/>
        </p:nvSpPr>
        <p:spPr>
          <a:xfrm>
            <a:off x="491600" y="6305567"/>
            <a:ext cx="27780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Roaming ZPA user</a:t>
            </a:r>
            <a:endParaRPr sz="1333">
              <a:solidFill>
                <a:schemeClr val="lt1"/>
              </a:solidFill>
              <a:latin typeface="Century Gothic"/>
              <a:ea typeface="Century Gothic"/>
              <a:cs typeface="Century Gothic"/>
              <a:sym typeface="Century Gothic"/>
            </a:endParaRPr>
          </a:p>
        </p:txBody>
      </p:sp>
      <p:sp>
        <p:nvSpPr>
          <p:cNvPr id="6353" name="Google Shape;6353;p542"/>
          <p:cNvSpPr/>
          <p:nvPr/>
        </p:nvSpPr>
        <p:spPr>
          <a:xfrm>
            <a:off x="6983835" y="2777245"/>
            <a:ext cx="1346400" cy="124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54" name="Google Shape;6354;p542"/>
          <p:cNvSpPr/>
          <p:nvPr/>
        </p:nvSpPr>
        <p:spPr>
          <a:xfrm>
            <a:off x="6983839" y="2730533"/>
            <a:ext cx="1346400" cy="242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55" name="Google Shape;6355;p542"/>
          <p:cNvSpPr txBox="1"/>
          <p:nvPr/>
        </p:nvSpPr>
        <p:spPr>
          <a:xfrm>
            <a:off x="7090285" y="2667067"/>
            <a:ext cx="1134400" cy="130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Data Center</a:t>
            </a:r>
            <a:endParaRPr sz="1067">
              <a:solidFill>
                <a:schemeClr val="lt1"/>
              </a:solidFill>
              <a:latin typeface="Century Gothic"/>
              <a:ea typeface="Century Gothic"/>
              <a:cs typeface="Century Gothic"/>
              <a:sym typeface="Century Gothic"/>
            </a:endParaRPr>
          </a:p>
        </p:txBody>
      </p:sp>
      <p:sp>
        <p:nvSpPr>
          <p:cNvPr id="6356" name="Google Shape;6356;p542"/>
          <p:cNvSpPr/>
          <p:nvPr/>
        </p:nvSpPr>
        <p:spPr>
          <a:xfrm>
            <a:off x="3147445" y="3722929"/>
            <a:ext cx="1256400" cy="135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57" name="Google Shape;6357;p542"/>
          <p:cNvSpPr/>
          <p:nvPr/>
        </p:nvSpPr>
        <p:spPr>
          <a:xfrm>
            <a:off x="3147351" y="3722929"/>
            <a:ext cx="1256400" cy="264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58" name="Google Shape;6358;p542"/>
          <p:cNvSpPr txBox="1"/>
          <p:nvPr/>
        </p:nvSpPr>
        <p:spPr>
          <a:xfrm>
            <a:off x="3287496" y="3687317"/>
            <a:ext cx="1058000" cy="1424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cxnSp>
        <p:nvCxnSpPr>
          <p:cNvPr id="6359" name="Google Shape;6359;p542"/>
          <p:cNvCxnSpPr/>
          <p:nvPr/>
        </p:nvCxnSpPr>
        <p:spPr>
          <a:xfrm flipH="1">
            <a:off x="2166817" y="2080200"/>
            <a:ext cx="950000" cy="692000"/>
          </a:xfrm>
          <a:prstGeom prst="straightConnector1">
            <a:avLst/>
          </a:prstGeom>
          <a:noFill/>
          <a:ln w="19050" cap="flat" cmpd="sng">
            <a:solidFill>
              <a:schemeClr val="lt2"/>
            </a:solidFill>
            <a:prstDash val="dash"/>
            <a:round/>
            <a:headEnd type="none" w="med" len="med"/>
            <a:tailEnd type="triangle" w="med" len="med"/>
          </a:ln>
        </p:spPr>
      </p:cxnSp>
      <p:cxnSp>
        <p:nvCxnSpPr>
          <p:cNvPr id="6360" name="Google Shape;6360;p542"/>
          <p:cNvCxnSpPr/>
          <p:nvPr/>
        </p:nvCxnSpPr>
        <p:spPr>
          <a:xfrm rot="10800000">
            <a:off x="2264163" y="3478600"/>
            <a:ext cx="883200" cy="1166800"/>
          </a:xfrm>
          <a:prstGeom prst="straightConnector1">
            <a:avLst/>
          </a:prstGeom>
          <a:noFill/>
          <a:ln w="19050" cap="flat" cmpd="sng">
            <a:solidFill>
              <a:schemeClr val="lt2"/>
            </a:solidFill>
            <a:prstDash val="dash"/>
            <a:round/>
            <a:headEnd type="none" w="med" len="med"/>
            <a:tailEnd type="triangle" w="med" len="med"/>
          </a:ln>
        </p:spPr>
      </p:cxnSp>
      <p:pic>
        <p:nvPicPr>
          <p:cNvPr id="6361" name="Google Shape;6361;p542"/>
          <p:cNvPicPr preferRelativeResize="0"/>
          <p:nvPr/>
        </p:nvPicPr>
        <p:blipFill rotWithShape="1">
          <a:blip r:embed="rId4">
            <a:alphaModFix/>
          </a:blip>
          <a:srcRect/>
          <a:stretch/>
        </p:blipFill>
        <p:spPr>
          <a:xfrm>
            <a:off x="3164021" y="1936551"/>
            <a:ext cx="356596" cy="287312"/>
          </a:xfrm>
          <a:prstGeom prst="rect">
            <a:avLst/>
          </a:prstGeom>
          <a:noFill/>
          <a:ln>
            <a:noFill/>
          </a:ln>
        </p:spPr>
      </p:pic>
      <p:pic>
        <p:nvPicPr>
          <p:cNvPr id="6362" name="Google Shape;6362;p542"/>
          <p:cNvPicPr preferRelativeResize="0"/>
          <p:nvPr/>
        </p:nvPicPr>
        <p:blipFill rotWithShape="1">
          <a:blip r:embed="rId5">
            <a:alphaModFix/>
          </a:blip>
          <a:srcRect/>
          <a:stretch/>
        </p:blipFill>
        <p:spPr>
          <a:xfrm>
            <a:off x="4084067" y="1724417"/>
            <a:ext cx="266267" cy="264000"/>
          </a:xfrm>
          <a:prstGeom prst="rect">
            <a:avLst/>
          </a:prstGeom>
          <a:noFill/>
          <a:ln>
            <a:noFill/>
          </a:ln>
          <a:effectLst>
            <a:outerShdw blurRad="57150" dist="19050" dir="5400000" algn="bl" rotWithShape="0">
              <a:srgbClr val="000000">
                <a:alpha val="50000"/>
              </a:srgbClr>
            </a:outerShdw>
          </a:effectLst>
        </p:spPr>
      </p:pic>
      <p:pic>
        <p:nvPicPr>
          <p:cNvPr id="6363" name="Google Shape;6363;p542"/>
          <p:cNvPicPr preferRelativeResize="0"/>
          <p:nvPr/>
        </p:nvPicPr>
        <p:blipFill rotWithShape="1">
          <a:blip r:embed="rId4">
            <a:alphaModFix/>
          </a:blip>
          <a:srcRect/>
          <a:stretch/>
        </p:blipFill>
        <p:spPr>
          <a:xfrm>
            <a:off x="3164021" y="4360268"/>
            <a:ext cx="356596" cy="287312"/>
          </a:xfrm>
          <a:prstGeom prst="rect">
            <a:avLst/>
          </a:prstGeom>
          <a:noFill/>
          <a:ln>
            <a:noFill/>
          </a:ln>
        </p:spPr>
      </p:pic>
      <p:cxnSp>
        <p:nvCxnSpPr>
          <p:cNvPr id="6364" name="Google Shape;6364;p542"/>
          <p:cNvCxnSpPr>
            <a:stCxn id="6363" idx="3"/>
          </p:cNvCxnSpPr>
          <p:nvPr/>
        </p:nvCxnSpPr>
        <p:spPr>
          <a:xfrm>
            <a:off x="3520616" y="4503924"/>
            <a:ext cx="452000" cy="0"/>
          </a:xfrm>
          <a:prstGeom prst="straightConnector1">
            <a:avLst/>
          </a:prstGeom>
          <a:noFill/>
          <a:ln w="9525" cap="flat" cmpd="sng">
            <a:solidFill>
              <a:schemeClr val="accent1"/>
            </a:solidFill>
            <a:prstDash val="solid"/>
            <a:round/>
            <a:headEnd type="none" w="med" len="med"/>
            <a:tailEnd type="triangle" w="med" len="med"/>
          </a:ln>
        </p:spPr>
      </p:cxnSp>
      <p:pic>
        <p:nvPicPr>
          <p:cNvPr id="6365" name="Google Shape;6365;p542"/>
          <p:cNvPicPr preferRelativeResize="0"/>
          <p:nvPr/>
        </p:nvPicPr>
        <p:blipFill rotWithShape="1">
          <a:blip r:embed="rId5">
            <a:alphaModFix/>
          </a:blip>
          <a:srcRect/>
          <a:stretch/>
        </p:blipFill>
        <p:spPr>
          <a:xfrm>
            <a:off x="6983832" y="3398400"/>
            <a:ext cx="266267" cy="280000"/>
          </a:xfrm>
          <a:prstGeom prst="rect">
            <a:avLst/>
          </a:prstGeom>
          <a:noFill/>
          <a:ln>
            <a:noFill/>
          </a:ln>
        </p:spPr>
      </p:pic>
      <p:pic>
        <p:nvPicPr>
          <p:cNvPr id="6366" name="Google Shape;6366;p542"/>
          <p:cNvPicPr preferRelativeResize="0"/>
          <p:nvPr/>
        </p:nvPicPr>
        <p:blipFill rotWithShape="1">
          <a:blip r:embed="rId6">
            <a:alphaModFix/>
          </a:blip>
          <a:srcRect/>
          <a:stretch/>
        </p:blipFill>
        <p:spPr>
          <a:xfrm>
            <a:off x="7790638" y="3291040"/>
            <a:ext cx="444767" cy="494745"/>
          </a:xfrm>
          <a:prstGeom prst="rect">
            <a:avLst/>
          </a:prstGeom>
          <a:noFill/>
          <a:ln>
            <a:noFill/>
          </a:ln>
        </p:spPr>
      </p:pic>
      <p:cxnSp>
        <p:nvCxnSpPr>
          <p:cNvPr id="6367" name="Google Shape;6367;p542"/>
          <p:cNvCxnSpPr>
            <a:stCxn id="6365" idx="3"/>
            <a:endCxn id="6366" idx="1"/>
          </p:cNvCxnSpPr>
          <p:nvPr/>
        </p:nvCxnSpPr>
        <p:spPr>
          <a:xfrm>
            <a:off x="7250099" y="3538400"/>
            <a:ext cx="540400" cy="0"/>
          </a:xfrm>
          <a:prstGeom prst="straightConnector1">
            <a:avLst/>
          </a:prstGeom>
          <a:noFill/>
          <a:ln w="9525" cap="flat" cmpd="sng">
            <a:solidFill>
              <a:schemeClr val="accent1"/>
            </a:solidFill>
            <a:prstDash val="solid"/>
            <a:round/>
            <a:headEnd type="none" w="med" len="med"/>
            <a:tailEnd type="triangle" w="med" len="med"/>
          </a:ln>
        </p:spPr>
      </p:cxnSp>
      <p:pic>
        <p:nvPicPr>
          <p:cNvPr id="6368" name="Google Shape;6368;p542"/>
          <p:cNvPicPr preferRelativeResize="0"/>
          <p:nvPr/>
        </p:nvPicPr>
        <p:blipFill rotWithShape="1">
          <a:blip r:embed="rId5">
            <a:alphaModFix/>
          </a:blip>
          <a:srcRect/>
          <a:stretch/>
        </p:blipFill>
        <p:spPr>
          <a:xfrm>
            <a:off x="4084067" y="2099733"/>
            <a:ext cx="266267" cy="264000"/>
          </a:xfrm>
          <a:prstGeom prst="rect">
            <a:avLst/>
          </a:prstGeom>
          <a:noFill/>
          <a:ln>
            <a:noFill/>
          </a:ln>
          <a:effectLst>
            <a:outerShdw blurRad="57150" dist="19050" dir="5400000" algn="bl" rotWithShape="0">
              <a:srgbClr val="000000">
                <a:alpha val="50000"/>
              </a:srgbClr>
            </a:outerShdw>
          </a:effectLst>
        </p:spPr>
      </p:pic>
      <p:cxnSp>
        <p:nvCxnSpPr>
          <p:cNvPr id="6369" name="Google Shape;6369;p542"/>
          <p:cNvCxnSpPr>
            <a:stCxn id="6368" idx="0"/>
            <a:endCxn id="6368" idx="0"/>
          </p:cNvCxnSpPr>
          <p:nvPr/>
        </p:nvCxnSpPr>
        <p:spPr>
          <a:xfrm>
            <a:off x="4217200" y="2099733"/>
            <a:ext cx="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6370" name="Google Shape;6370;p542"/>
          <p:cNvCxnSpPr>
            <a:stCxn id="6368" idx="0"/>
            <a:endCxn id="6362" idx="2"/>
          </p:cNvCxnSpPr>
          <p:nvPr/>
        </p:nvCxnSpPr>
        <p:spPr>
          <a:xfrm rot="10800000">
            <a:off x="4217200" y="1988533"/>
            <a:ext cx="0" cy="1112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6371" name="Google Shape;6371;p542"/>
          <p:cNvPicPr preferRelativeResize="0"/>
          <p:nvPr/>
        </p:nvPicPr>
        <p:blipFill rotWithShape="1">
          <a:blip r:embed="rId5">
            <a:alphaModFix/>
          </a:blip>
          <a:srcRect/>
          <a:stretch/>
        </p:blipFill>
        <p:spPr>
          <a:xfrm>
            <a:off x="4084067" y="4184251"/>
            <a:ext cx="266267" cy="264000"/>
          </a:xfrm>
          <a:prstGeom prst="rect">
            <a:avLst/>
          </a:prstGeom>
          <a:noFill/>
          <a:ln>
            <a:noFill/>
          </a:ln>
        </p:spPr>
      </p:pic>
      <p:pic>
        <p:nvPicPr>
          <p:cNvPr id="6372" name="Google Shape;6372;p542"/>
          <p:cNvPicPr preferRelativeResize="0"/>
          <p:nvPr/>
        </p:nvPicPr>
        <p:blipFill rotWithShape="1">
          <a:blip r:embed="rId5">
            <a:alphaModFix/>
          </a:blip>
          <a:srcRect/>
          <a:stretch/>
        </p:blipFill>
        <p:spPr>
          <a:xfrm>
            <a:off x="4084067" y="4559567"/>
            <a:ext cx="266267" cy="264000"/>
          </a:xfrm>
          <a:prstGeom prst="rect">
            <a:avLst/>
          </a:prstGeom>
          <a:noFill/>
          <a:ln>
            <a:noFill/>
          </a:ln>
        </p:spPr>
      </p:pic>
      <p:cxnSp>
        <p:nvCxnSpPr>
          <p:cNvPr id="6373" name="Google Shape;6373;p542"/>
          <p:cNvCxnSpPr>
            <a:stCxn id="6372" idx="0"/>
            <a:endCxn id="6371" idx="2"/>
          </p:cNvCxnSpPr>
          <p:nvPr/>
        </p:nvCxnSpPr>
        <p:spPr>
          <a:xfrm rot="10800000">
            <a:off x="4217200" y="4448367"/>
            <a:ext cx="0" cy="111200"/>
          </a:xfrm>
          <a:prstGeom prst="straightConnector1">
            <a:avLst/>
          </a:prstGeom>
          <a:noFill/>
          <a:ln w="9525" cap="flat" cmpd="sng">
            <a:solidFill>
              <a:schemeClr val="dk2"/>
            </a:solidFill>
            <a:prstDash val="solid"/>
            <a:round/>
            <a:headEnd type="none" w="med" len="med"/>
            <a:tailEnd type="none" w="med" len="med"/>
          </a:ln>
        </p:spPr>
      </p:cxnSp>
      <p:sp>
        <p:nvSpPr>
          <p:cNvPr id="6374" name="Google Shape;6374;p542"/>
          <p:cNvSpPr txBox="1"/>
          <p:nvPr/>
        </p:nvSpPr>
        <p:spPr>
          <a:xfrm>
            <a:off x="33600" y="985633"/>
            <a:ext cx="3083200" cy="738623"/>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Century Gothic"/>
                <a:ea typeface="Century Gothic"/>
                <a:cs typeface="Century Gothic"/>
                <a:sym typeface="Century Gothic"/>
              </a:rPr>
              <a:t>Extending IPsec to Business Partner DC</a:t>
            </a:r>
            <a:endParaRPr sz="1600">
              <a:solidFill>
                <a:schemeClr val="lt1"/>
              </a:solidFill>
              <a:latin typeface="Century Gothic"/>
              <a:ea typeface="Century Gothic"/>
              <a:cs typeface="Century Gothic"/>
              <a:sym typeface="Century Gothic"/>
            </a:endParaRPr>
          </a:p>
        </p:txBody>
      </p:sp>
      <p:cxnSp>
        <p:nvCxnSpPr>
          <p:cNvPr id="6375" name="Google Shape;6375;p542"/>
          <p:cNvCxnSpPr/>
          <p:nvPr/>
        </p:nvCxnSpPr>
        <p:spPr>
          <a:xfrm>
            <a:off x="3507600" y="2085557"/>
            <a:ext cx="452000" cy="0"/>
          </a:xfrm>
          <a:prstGeom prst="straightConnector1">
            <a:avLst/>
          </a:prstGeom>
          <a:noFill/>
          <a:ln w="9525" cap="flat" cmpd="sng">
            <a:solidFill>
              <a:schemeClr val="accent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6376" name="Google Shape;6376;p542"/>
          <p:cNvSpPr txBox="1"/>
          <p:nvPr/>
        </p:nvSpPr>
        <p:spPr>
          <a:xfrm>
            <a:off x="6931400" y="2271500"/>
            <a:ext cx="17904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Century Gothic"/>
                <a:ea typeface="Century Gothic"/>
                <a:cs typeface="Century Gothic"/>
                <a:sym typeface="Century Gothic"/>
              </a:rPr>
              <a:t>Banking Partner</a:t>
            </a:r>
            <a:endParaRPr sz="1200">
              <a:solidFill>
                <a:schemeClr val="lt1"/>
              </a:solidFill>
              <a:latin typeface="Century Gothic"/>
              <a:ea typeface="Century Gothic"/>
              <a:cs typeface="Century Gothic"/>
              <a:sym typeface="Century Gothic"/>
            </a:endParaRPr>
          </a:p>
        </p:txBody>
      </p:sp>
      <p:sp>
        <p:nvSpPr>
          <p:cNvPr id="6377" name="Google Shape;6377;p542"/>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Challenges Connecting to Business Partner’s Private Apps</a:t>
            </a:r>
            <a:endParaRPr/>
          </a:p>
          <a:p>
            <a:endParaRPr/>
          </a:p>
        </p:txBody>
      </p:sp>
      <p:sp>
        <p:nvSpPr>
          <p:cNvPr id="6378" name="Google Shape;6378;p542"/>
          <p:cNvSpPr txBox="1"/>
          <p:nvPr/>
        </p:nvSpPr>
        <p:spPr>
          <a:xfrm>
            <a:off x="9166400" y="1589233"/>
            <a:ext cx="348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Challenges - High Availability</a:t>
            </a:r>
            <a:endParaRPr sz="1333">
              <a:solidFill>
                <a:schemeClr val="lt1"/>
              </a:solidFill>
              <a:latin typeface="Century Gothic"/>
              <a:ea typeface="Century Gothic"/>
              <a:cs typeface="Century Gothic"/>
              <a:sym typeface="Century Gothic"/>
            </a:endParaRPr>
          </a:p>
          <a:p>
            <a:endParaRPr sz="800">
              <a:solidFill>
                <a:schemeClr val="lt1"/>
              </a:solidFill>
              <a:latin typeface="Century Gothic"/>
              <a:ea typeface="Century Gothic"/>
              <a:cs typeface="Century Gothic"/>
              <a:sym typeface="Century Gothic"/>
            </a:endParaRPr>
          </a:p>
        </p:txBody>
      </p:sp>
      <p:cxnSp>
        <p:nvCxnSpPr>
          <p:cNvPr id="6379" name="Google Shape;6379;p542"/>
          <p:cNvCxnSpPr/>
          <p:nvPr/>
        </p:nvCxnSpPr>
        <p:spPr>
          <a:xfrm flipH="1">
            <a:off x="9258067" y="2029917"/>
            <a:ext cx="3175600" cy="5200"/>
          </a:xfrm>
          <a:prstGeom prst="straightConnector1">
            <a:avLst/>
          </a:prstGeom>
          <a:noFill/>
          <a:ln w="9525" cap="flat" cmpd="sng">
            <a:solidFill>
              <a:schemeClr val="lt1"/>
            </a:solidFill>
            <a:prstDash val="solid"/>
            <a:round/>
            <a:headEnd type="none" w="med" len="med"/>
            <a:tailEnd type="none" w="med" len="med"/>
          </a:ln>
        </p:spPr>
      </p:cxnSp>
      <p:sp>
        <p:nvSpPr>
          <p:cNvPr id="6380" name="Google Shape;6380;p542"/>
          <p:cNvSpPr txBox="1"/>
          <p:nvPr/>
        </p:nvSpPr>
        <p:spPr>
          <a:xfrm>
            <a:off x="9277300" y="2197851"/>
            <a:ext cx="27780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Link failure</a:t>
            </a:r>
            <a:endParaRPr sz="1200">
              <a:solidFill>
                <a:schemeClr val="lt1"/>
              </a:solidFill>
              <a:latin typeface="Century Gothic"/>
              <a:ea typeface="Century Gothic"/>
              <a:cs typeface="Century Gothic"/>
              <a:sym typeface="Century Gothic"/>
            </a:endParaRPr>
          </a:p>
          <a:p>
            <a:endParaRPr sz="1867"/>
          </a:p>
        </p:txBody>
      </p:sp>
      <p:sp>
        <p:nvSpPr>
          <p:cNvPr id="6381" name="Google Shape;6381;p542"/>
          <p:cNvSpPr txBox="1"/>
          <p:nvPr/>
        </p:nvSpPr>
        <p:spPr>
          <a:xfrm>
            <a:off x="9258067" y="2653584"/>
            <a:ext cx="229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a:t>
            </a:r>
            <a:endParaRPr sz="1200">
              <a:solidFill>
                <a:schemeClr val="lt1"/>
              </a:solidFill>
              <a:latin typeface="Century Gothic"/>
              <a:ea typeface="Century Gothic"/>
              <a:cs typeface="Century Gothic"/>
              <a:sym typeface="Century Gothic"/>
            </a:endParaRPr>
          </a:p>
          <a:p>
            <a:endParaRPr sz="1867"/>
          </a:p>
        </p:txBody>
      </p:sp>
      <p:sp>
        <p:nvSpPr>
          <p:cNvPr id="6382" name="Google Shape;6382;p542"/>
          <p:cNvSpPr txBox="1"/>
          <p:nvPr/>
        </p:nvSpPr>
        <p:spPr>
          <a:xfrm>
            <a:off x="9277300" y="3109333"/>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Equipment Failure</a:t>
            </a:r>
            <a:endParaRPr sz="1200">
              <a:solidFill>
                <a:schemeClr val="lt1"/>
              </a:solidFill>
              <a:latin typeface="Century Gothic"/>
              <a:ea typeface="Century Gothic"/>
              <a:cs typeface="Century Gothic"/>
              <a:sym typeface="Century Gothic"/>
            </a:endParaRPr>
          </a:p>
          <a:p>
            <a:endParaRPr sz="1867"/>
          </a:p>
        </p:txBody>
      </p:sp>
      <p:sp>
        <p:nvSpPr>
          <p:cNvPr id="6383" name="Google Shape;6383;p542"/>
          <p:cNvSpPr txBox="1"/>
          <p:nvPr/>
        </p:nvSpPr>
        <p:spPr>
          <a:xfrm>
            <a:off x="9277300" y="3565100"/>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 - Partner</a:t>
            </a:r>
            <a:endParaRPr sz="1200">
              <a:solidFill>
                <a:schemeClr val="lt1"/>
              </a:solidFill>
              <a:latin typeface="Century Gothic"/>
              <a:ea typeface="Century Gothic"/>
              <a:cs typeface="Century Gothic"/>
              <a:sym typeface="Century Gothic"/>
            </a:endParaRPr>
          </a:p>
          <a:p>
            <a:endParaRPr sz="1867"/>
          </a:p>
        </p:txBody>
      </p:sp>
      <p:sp>
        <p:nvSpPr>
          <p:cNvPr id="6384" name="Google Shape;6384;p542"/>
          <p:cNvSpPr txBox="1"/>
          <p:nvPr/>
        </p:nvSpPr>
        <p:spPr>
          <a:xfrm>
            <a:off x="9285867" y="4020884"/>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Application Failure</a:t>
            </a:r>
            <a:endParaRPr sz="1200">
              <a:solidFill>
                <a:schemeClr val="lt1"/>
              </a:solidFill>
              <a:latin typeface="Century Gothic"/>
              <a:ea typeface="Century Gothic"/>
              <a:cs typeface="Century Gothic"/>
              <a:sym typeface="Century Gothic"/>
            </a:endParaRPr>
          </a:p>
          <a:p>
            <a:endParaRPr sz="1867"/>
          </a:p>
        </p:txBody>
      </p:sp>
      <p:sp>
        <p:nvSpPr>
          <p:cNvPr id="6385" name="Google Shape;6385;p542"/>
          <p:cNvSpPr txBox="1"/>
          <p:nvPr/>
        </p:nvSpPr>
        <p:spPr>
          <a:xfrm>
            <a:off x="9277300" y="4476700"/>
            <a:ext cx="291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Compliance requirements</a:t>
            </a:r>
            <a:endParaRPr sz="1200">
              <a:solidFill>
                <a:schemeClr val="lt1"/>
              </a:solidFill>
              <a:latin typeface="Century Gothic"/>
              <a:ea typeface="Century Gothic"/>
              <a:cs typeface="Century Gothic"/>
              <a:sym typeface="Century Gothic"/>
            </a:endParaRPr>
          </a:p>
          <a:p>
            <a:endParaRPr sz="1867"/>
          </a:p>
        </p:txBody>
      </p:sp>
      <p:cxnSp>
        <p:nvCxnSpPr>
          <p:cNvPr id="6386" name="Google Shape;6386;p542"/>
          <p:cNvCxnSpPr>
            <a:stCxn id="6362" idx="3"/>
            <a:endCxn id="6365" idx="1"/>
          </p:cNvCxnSpPr>
          <p:nvPr/>
        </p:nvCxnSpPr>
        <p:spPr>
          <a:xfrm>
            <a:off x="4350333" y="1856417"/>
            <a:ext cx="2633600" cy="1682000"/>
          </a:xfrm>
          <a:prstGeom prst="straightConnector1">
            <a:avLst/>
          </a:prstGeom>
          <a:noFill/>
          <a:ln w="19050" cap="flat" cmpd="sng">
            <a:solidFill>
              <a:schemeClr val="lt1"/>
            </a:solidFill>
            <a:prstDash val="dash"/>
            <a:round/>
            <a:headEnd type="none" w="med" len="med"/>
            <a:tailEnd type="triangle" w="med" len="med"/>
          </a:ln>
        </p:spPr>
      </p:cxnSp>
      <p:cxnSp>
        <p:nvCxnSpPr>
          <p:cNvPr id="6387" name="Google Shape;6387;p542"/>
          <p:cNvCxnSpPr>
            <a:endCxn id="6365" idx="1"/>
          </p:cNvCxnSpPr>
          <p:nvPr/>
        </p:nvCxnSpPr>
        <p:spPr>
          <a:xfrm rot="10800000" flipH="1">
            <a:off x="4350232" y="3538400"/>
            <a:ext cx="2633600" cy="778000"/>
          </a:xfrm>
          <a:prstGeom prst="straightConnector1">
            <a:avLst/>
          </a:prstGeom>
          <a:noFill/>
          <a:ln w="19050" cap="flat" cmpd="sng">
            <a:solidFill>
              <a:schemeClr val="lt1"/>
            </a:solidFill>
            <a:prstDash val="dash"/>
            <a:round/>
            <a:headEnd type="none" w="med" len="med"/>
            <a:tailEnd type="triangle" w="med" len="med"/>
          </a:ln>
        </p:spPr>
      </p:cxnSp>
      <p:sp>
        <p:nvSpPr>
          <p:cNvPr id="6388" name="Google Shape;6388;p542"/>
          <p:cNvSpPr txBox="1"/>
          <p:nvPr/>
        </p:nvSpPr>
        <p:spPr>
          <a:xfrm>
            <a:off x="6208000" y="1297333"/>
            <a:ext cx="2958400" cy="6292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Security Audit recommends to latest  cipher suite </a:t>
            </a:r>
            <a:endParaRPr sz="1333">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6955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85"/>
                                        </p:tgtEl>
                                        <p:attrNameLst>
                                          <p:attrName>style.visibility</p:attrName>
                                        </p:attrNameLst>
                                      </p:cBhvr>
                                      <p:to>
                                        <p:strVal val="visible"/>
                                      </p:to>
                                    </p:set>
                                    <p:animEffect transition="in" filter="fade">
                                      <p:cBhvr>
                                        <p:cTn id="7" dur="1000"/>
                                        <p:tgtEl>
                                          <p:spTgt spid="63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88"/>
                                        </p:tgtEl>
                                        <p:attrNameLst>
                                          <p:attrName>style.visibility</p:attrName>
                                        </p:attrNameLst>
                                      </p:cBhvr>
                                      <p:to>
                                        <p:strVal val="visible"/>
                                      </p:to>
                                    </p:set>
                                    <p:animEffect transition="in" filter="fade">
                                      <p:cBhvr>
                                        <p:cTn id="12" dur="1000"/>
                                        <p:tgtEl>
                                          <p:spTgt spid="6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92"/>
        <p:cNvGrpSpPr/>
        <p:nvPr/>
      </p:nvGrpSpPr>
      <p:grpSpPr>
        <a:xfrm>
          <a:off x="0" y="0"/>
          <a:ext cx="0" cy="0"/>
          <a:chOff x="0" y="0"/>
          <a:chExt cx="0" cy="0"/>
        </a:xfrm>
      </p:grpSpPr>
      <p:sp>
        <p:nvSpPr>
          <p:cNvPr id="6393" name="Google Shape;6393;p543"/>
          <p:cNvSpPr/>
          <p:nvPr/>
        </p:nvSpPr>
        <p:spPr>
          <a:xfrm>
            <a:off x="3147495" y="1349096"/>
            <a:ext cx="1256400" cy="135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94" name="Google Shape;6394;p543"/>
          <p:cNvSpPr/>
          <p:nvPr/>
        </p:nvSpPr>
        <p:spPr>
          <a:xfrm>
            <a:off x="3147400" y="1349096"/>
            <a:ext cx="1256400" cy="264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395" name="Google Shape;6395;p543"/>
          <p:cNvSpPr txBox="1"/>
          <p:nvPr/>
        </p:nvSpPr>
        <p:spPr>
          <a:xfrm>
            <a:off x="3287545" y="1313484"/>
            <a:ext cx="1058000" cy="1424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grpSp>
        <p:nvGrpSpPr>
          <p:cNvPr id="6396" name="Google Shape;6396;p543"/>
          <p:cNvGrpSpPr/>
          <p:nvPr/>
        </p:nvGrpSpPr>
        <p:grpSpPr>
          <a:xfrm>
            <a:off x="766277" y="2524973"/>
            <a:ext cx="1790265" cy="1121684"/>
            <a:chOff x="5216157" y="2898600"/>
            <a:chExt cx="1152136" cy="721866"/>
          </a:xfrm>
        </p:grpSpPr>
        <p:grpSp>
          <p:nvGrpSpPr>
            <p:cNvPr id="6397" name="Google Shape;6397;p543"/>
            <p:cNvGrpSpPr/>
            <p:nvPr/>
          </p:nvGrpSpPr>
          <p:grpSpPr>
            <a:xfrm>
              <a:off x="5216157" y="2898600"/>
              <a:ext cx="1152136" cy="721866"/>
              <a:chOff x="6923681" y="5192222"/>
              <a:chExt cx="981878" cy="615192"/>
            </a:xfrm>
          </p:grpSpPr>
          <p:sp>
            <p:nvSpPr>
              <p:cNvPr id="6398" name="Google Shape;6398;p543"/>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399" name="Google Shape;6399;p543"/>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400" name="Google Shape;6400;p543"/>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401" name="Google Shape;6401;p543"/>
          <p:cNvCxnSpPr>
            <a:stCxn id="6402" idx="0"/>
          </p:cNvCxnSpPr>
          <p:nvPr/>
        </p:nvCxnSpPr>
        <p:spPr>
          <a:xfrm rot="10800000" flipH="1">
            <a:off x="1321784" y="3691467"/>
            <a:ext cx="356000" cy="1739600"/>
          </a:xfrm>
          <a:prstGeom prst="straightConnector1">
            <a:avLst/>
          </a:prstGeom>
          <a:noFill/>
          <a:ln w="19050" cap="flat" cmpd="sng">
            <a:solidFill>
              <a:schemeClr val="lt1"/>
            </a:solidFill>
            <a:prstDash val="dot"/>
            <a:round/>
            <a:headEnd type="none" w="med" len="med"/>
            <a:tailEnd type="triangle" w="med" len="med"/>
          </a:ln>
        </p:spPr>
      </p:cxnSp>
      <p:pic>
        <p:nvPicPr>
          <p:cNvPr id="6402" name="Google Shape;6402;p543"/>
          <p:cNvPicPr preferRelativeResize="0"/>
          <p:nvPr/>
        </p:nvPicPr>
        <p:blipFill rotWithShape="1">
          <a:blip r:embed="rId3">
            <a:alphaModFix/>
          </a:blip>
          <a:srcRect/>
          <a:stretch/>
        </p:blipFill>
        <p:spPr>
          <a:xfrm>
            <a:off x="858801" y="5431067"/>
            <a:ext cx="925967" cy="852767"/>
          </a:xfrm>
          <a:prstGeom prst="rect">
            <a:avLst/>
          </a:prstGeom>
          <a:noFill/>
          <a:ln>
            <a:noFill/>
          </a:ln>
        </p:spPr>
      </p:pic>
      <p:sp>
        <p:nvSpPr>
          <p:cNvPr id="6403" name="Google Shape;6403;p543"/>
          <p:cNvSpPr txBox="1"/>
          <p:nvPr/>
        </p:nvSpPr>
        <p:spPr>
          <a:xfrm>
            <a:off x="491600" y="6305567"/>
            <a:ext cx="27780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Roaming ZPA user</a:t>
            </a:r>
            <a:endParaRPr sz="1333">
              <a:solidFill>
                <a:schemeClr val="lt1"/>
              </a:solidFill>
              <a:latin typeface="Century Gothic"/>
              <a:ea typeface="Century Gothic"/>
              <a:cs typeface="Century Gothic"/>
              <a:sym typeface="Century Gothic"/>
            </a:endParaRPr>
          </a:p>
        </p:txBody>
      </p:sp>
      <p:sp>
        <p:nvSpPr>
          <p:cNvPr id="6404" name="Google Shape;6404;p543"/>
          <p:cNvSpPr/>
          <p:nvPr/>
        </p:nvSpPr>
        <p:spPr>
          <a:xfrm>
            <a:off x="6983835" y="2777245"/>
            <a:ext cx="1346400" cy="124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405" name="Google Shape;6405;p543"/>
          <p:cNvSpPr/>
          <p:nvPr/>
        </p:nvSpPr>
        <p:spPr>
          <a:xfrm>
            <a:off x="6983839" y="2730533"/>
            <a:ext cx="1346400" cy="242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406" name="Google Shape;6406;p543"/>
          <p:cNvSpPr txBox="1"/>
          <p:nvPr/>
        </p:nvSpPr>
        <p:spPr>
          <a:xfrm>
            <a:off x="7090285" y="2667067"/>
            <a:ext cx="1134400" cy="130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Data Center</a:t>
            </a:r>
            <a:endParaRPr sz="1067">
              <a:solidFill>
                <a:schemeClr val="lt1"/>
              </a:solidFill>
              <a:latin typeface="Century Gothic"/>
              <a:ea typeface="Century Gothic"/>
              <a:cs typeface="Century Gothic"/>
              <a:sym typeface="Century Gothic"/>
            </a:endParaRPr>
          </a:p>
        </p:txBody>
      </p:sp>
      <p:sp>
        <p:nvSpPr>
          <p:cNvPr id="6407" name="Google Shape;6407;p543"/>
          <p:cNvSpPr/>
          <p:nvPr/>
        </p:nvSpPr>
        <p:spPr>
          <a:xfrm>
            <a:off x="3147445" y="3722929"/>
            <a:ext cx="1256400" cy="135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408" name="Google Shape;6408;p543"/>
          <p:cNvSpPr/>
          <p:nvPr/>
        </p:nvSpPr>
        <p:spPr>
          <a:xfrm>
            <a:off x="3147351" y="3722929"/>
            <a:ext cx="1256400" cy="264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409" name="Google Shape;6409;p543"/>
          <p:cNvSpPr txBox="1"/>
          <p:nvPr/>
        </p:nvSpPr>
        <p:spPr>
          <a:xfrm>
            <a:off x="3287496" y="3687317"/>
            <a:ext cx="1058000" cy="1424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cxnSp>
        <p:nvCxnSpPr>
          <p:cNvPr id="6410" name="Google Shape;6410;p543"/>
          <p:cNvCxnSpPr/>
          <p:nvPr/>
        </p:nvCxnSpPr>
        <p:spPr>
          <a:xfrm flipH="1">
            <a:off x="2166817" y="2080200"/>
            <a:ext cx="950000" cy="692000"/>
          </a:xfrm>
          <a:prstGeom prst="straightConnector1">
            <a:avLst/>
          </a:prstGeom>
          <a:noFill/>
          <a:ln w="19050" cap="flat" cmpd="sng">
            <a:solidFill>
              <a:schemeClr val="lt2"/>
            </a:solidFill>
            <a:prstDash val="dash"/>
            <a:round/>
            <a:headEnd type="none" w="med" len="med"/>
            <a:tailEnd type="triangle" w="med" len="med"/>
          </a:ln>
        </p:spPr>
      </p:cxnSp>
      <p:cxnSp>
        <p:nvCxnSpPr>
          <p:cNvPr id="6411" name="Google Shape;6411;p543"/>
          <p:cNvCxnSpPr/>
          <p:nvPr/>
        </p:nvCxnSpPr>
        <p:spPr>
          <a:xfrm rot="10800000">
            <a:off x="2264163" y="3478600"/>
            <a:ext cx="883200" cy="1166800"/>
          </a:xfrm>
          <a:prstGeom prst="straightConnector1">
            <a:avLst/>
          </a:prstGeom>
          <a:noFill/>
          <a:ln w="19050" cap="flat" cmpd="sng">
            <a:solidFill>
              <a:schemeClr val="lt2"/>
            </a:solidFill>
            <a:prstDash val="dash"/>
            <a:round/>
            <a:headEnd type="none" w="med" len="med"/>
            <a:tailEnd type="triangle" w="med" len="med"/>
          </a:ln>
        </p:spPr>
      </p:cxnSp>
      <p:pic>
        <p:nvPicPr>
          <p:cNvPr id="6412" name="Google Shape;6412;p543"/>
          <p:cNvPicPr preferRelativeResize="0"/>
          <p:nvPr/>
        </p:nvPicPr>
        <p:blipFill rotWithShape="1">
          <a:blip r:embed="rId4">
            <a:alphaModFix/>
          </a:blip>
          <a:srcRect/>
          <a:stretch/>
        </p:blipFill>
        <p:spPr>
          <a:xfrm>
            <a:off x="3164021" y="1936551"/>
            <a:ext cx="356596" cy="287312"/>
          </a:xfrm>
          <a:prstGeom prst="rect">
            <a:avLst/>
          </a:prstGeom>
          <a:noFill/>
          <a:ln>
            <a:noFill/>
          </a:ln>
        </p:spPr>
      </p:pic>
      <p:pic>
        <p:nvPicPr>
          <p:cNvPr id="6413" name="Google Shape;6413;p543"/>
          <p:cNvPicPr preferRelativeResize="0"/>
          <p:nvPr/>
        </p:nvPicPr>
        <p:blipFill rotWithShape="1">
          <a:blip r:embed="rId5">
            <a:alphaModFix/>
          </a:blip>
          <a:srcRect/>
          <a:stretch/>
        </p:blipFill>
        <p:spPr>
          <a:xfrm>
            <a:off x="4084067" y="1724417"/>
            <a:ext cx="266267" cy="264000"/>
          </a:xfrm>
          <a:prstGeom prst="rect">
            <a:avLst/>
          </a:prstGeom>
          <a:noFill/>
          <a:ln>
            <a:noFill/>
          </a:ln>
          <a:effectLst>
            <a:outerShdw blurRad="57150" dist="19050" dir="5400000" algn="bl" rotWithShape="0">
              <a:srgbClr val="000000">
                <a:alpha val="50000"/>
              </a:srgbClr>
            </a:outerShdw>
          </a:effectLst>
        </p:spPr>
      </p:pic>
      <p:pic>
        <p:nvPicPr>
          <p:cNvPr id="6414" name="Google Shape;6414;p543"/>
          <p:cNvPicPr preferRelativeResize="0"/>
          <p:nvPr/>
        </p:nvPicPr>
        <p:blipFill rotWithShape="1">
          <a:blip r:embed="rId4">
            <a:alphaModFix/>
          </a:blip>
          <a:srcRect/>
          <a:stretch/>
        </p:blipFill>
        <p:spPr>
          <a:xfrm>
            <a:off x="3164021" y="4360268"/>
            <a:ext cx="356596" cy="287312"/>
          </a:xfrm>
          <a:prstGeom prst="rect">
            <a:avLst/>
          </a:prstGeom>
          <a:noFill/>
          <a:ln>
            <a:noFill/>
          </a:ln>
        </p:spPr>
      </p:pic>
      <p:cxnSp>
        <p:nvCxnSpPr>
          <p:cNvPr id="6415" name="Google Shape;6415;p543"/>
          <p:cNvCxnSpPr>
            <a:stCxn id="6414" idx="3"/>
          </p:cNvCxnSpPr>
          <p:nvPr/>
        </p:nvCxnSpPr>
        <p:spPr>
          <a:xfrm>
            <a:off x="3520616" y="4503924"/>
            <a:ext cx="452000" cy="0"/>
          </a:xfrm>
          <a:prstGeom prst="straightConnector1">
            <a:avLst/>
          </a:prstGeom>
          <a:noFill/>
          <a:ln w="9525" cap="flat" cmpd="sng">
            <a:solidFill>
              <a:schemeClr val="accent1"/>
            </a:solidFill>
            <a:prstDash val="solid"/>
            <a:round/>
            <a:headEnd type="none" w="med" len="med"/>
            <a:tailEnd type="triangle" w="med" len="med"/>
          </a:ln>
        </p:spPr>
      </p:cxnSp>
      <p:pic>
        <p:nvPicPr>
          <p:cNvPr id="6416" name="Google Shape;6416;p543"/>
          <p:cNvPicPr preferRelativeResize="0"/>
          <p:nvPr/>
        </p:nvPicPr>
        <p:blipFill rotWithShape="1">
          <a:blip r:embed="rId5">
            <a:alphaModFix/>
          </a:blip>
          <a:srcRect/>
          <a:stretch/>
        </p:blipFill>
        <p:spPr>
          <a:xfrm>
            <a:off x="6983832" y="3398400"/>
            <a:ext cx="266267" cy="280000"/>
          </a:xfrm>
          <a:prstGeom prst="rect">
            <a:avLst/>
          </a:prstGeom>
          <a:noFill/>
          <a:ln>
            <a:noFill/>
          </a:ln>
        </p:spPr>
      </p:pic>
      <p:pic>
        <p:nvPicPr>
          <p:cNvPr id="6417" name="Google Shape;6417;p543"/>
          <p:cNvPicPr preferRelativeResize="0"/>
          <p:nvPr/>
        </p:nvPicPr>
        <p:blipFill rotWithShape="1">
          <a:blip r:embed="rId6">
            <a:alphaModFix/>
          </a:blip>
          <a:srcRect/>
          <a:stretch/>
        </p:blipFill>
        <p:spPr>
          <a:xfrm>
            <a:off x="7790638" y="3291040"/>
            <a:ext cx="444767" cy="494745"/>
          </a:xfrm>
          <a:prstGeom prst="rect">
            <a:avLst/>
          </a:prstGeom>
          <a:noFill/>
          <a:ln>
            <a:noFill/>
          </a:ln>
        </p:spPr>
      </p:pic>
      <p:cxnSp>
        <p:nvCxnSpPr>
          <p:cNvPr id="6418" name="Google Shape;6418;p543"/>
          <p:cNvCxnSpPr>
            <a:stCxn id="6416" idx="3"/>
            <a:endCxn id="6417" idx="1"/>
          </p:cNvCxnSpPr>
          <p:nvPr/>
        </p:nvCxnSpPr>
        <p:spPr>
          <a:xfrm>
            <a:off x="7250099" y="3538400"/>
            <a:ext cx="540400" cy="0"/>
          </a:xfrm>
          <a:prstGeom prst="straightConnector1">
            <a:avLst/>
          </a:prstGeom>
          <a:noFill/>
          <a:ln w="9525" cap="flat" cmpd="sng">
            <a:solidFill>
              <a:schemeClr val="accent1"/>
            </a:solidFill>
            <a:prstDash val="solid"/>
            <a:round/>
            <a:headEnd type="none" w="med" len="med"/>
            <a:tailEnd type="triangle" w="med" len="med"/>
          </a:ln>
        </p:spPr>
      </p:cxnSp>
      <p:pic>
        <p:nvPicPr>
          <p:cNvPr id="6419" name="Google Shape;6419;p543"/>
          <p:cNvPicPr preferRelativeResize="0"/>
          <p:nvPr/>
        </p:nvPicPr>
        <p:blipFill rotWithShape="1">
          <a:blip r:embed="rId5">
            <a:alphaModFix/>
          </a:blip>
          <a:srcRect/>
          <a:stretch/>
        </p:blipFill>
        <p:spPr>
          <a:xfrm>
            <a:off x="4084067" y="2099733"/>
            <a:ext cx="266267" cy="264000"/>
          </a:xfrm>
          <a:prstGeom prst="rect">
            <a:avLst/>
          </a:prstGeom>
          <a:noFill/>
          <a:ln>
            <a:noFill/>
          </a:ln>
          <a:effectLst>
            <a:outerShdw blurRad="57150" dist="19050" dir="5400000" algn="bl" rotWithShape="0">
              <a:srgbClr val="000000">
                <a:alpha val="50000"/>
              </a:srgbClr>
            </a:outerShdw>
          </a:effectLst>
        </p:spPr>
      </p:pic>
      <p:cxnSp>
        <p:nvCxnSpPr>
          <p:cNvPr id="6420" name="Google Shape;6420;p543"/>
          <p:cNvCxnSpPr>
            <a:stCxn id="6419" idx="0"/>
            <a:endCxn id="6419" idx="0"/>
          </p:cNvCxnSpPr>
          <p:nvPr/>
        </p:nvCxnSpPr>
        <p:spPr>
          <a:xfrm>
            <a:off x="4217200" y="2099733"/>
            <a:ext cx="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6421" name="Google Shape;6421;p543"/>
          <p:cNvCxnSpPr>
            <a:stCxn id="6419" idx="0"/>
            <a:endCxn id="6413" idx="2"/>
          </p:cNvCxnSpPr>
          <p:nvPr/>
        </p:nvCxnSpPr>
        <p:spPr>
          <a:xfrm rot="10800000">
            <a:off x="4217200" y="1988533"/>
            <a:ext cx="0" cy="1112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6422" name="Google Shape;6422;p543"/>
          <p:cNvPicPr preferRelativeResize="0"/>
          <p:nvPr/>
        </p:nvPicPr>
        <p:blipFill rotWithShape="1">
          <a:blip r:embed="rId5">
            <a:alphaModFix/>
          </a:blip>
          <a:srcRect/>
          <a:stretch/>
        </p:blipFill>
        <p:spPr>
          <a:xfrm>
            <a:off x="4084067" y="4184251"/>
            <a:ext cx="266267" cy="264000"/>
          </a:xfrm>
          <a:prstGeom prst="rect">
            <a:avLst/>
          </a:prstGeom>
          <a:noFill/>
          <a:ln>
            <a:noFill/>
          </a:ln>
        </p:spPr>
      </p:pic>
      <p:pic>
        <p:nvPicPr>
          <p:cNvPr id="6423" name="Google Shape;6423;p543"/>
          <p:cNvPicPr preferRelativeResize="0"/>
          <p:nvPr/>
        </p:nvPicPr>
        <p:blipFill rotWithShape="1">
          <a:blip r:embed="rId5">
            <a:alphaModFix/>
          </a:blip>
          <a:srcRect/>
          <a:stretch/>
        </p:blipFill>
        <p:spPr>
          <a:xfrm>
            <a:off x="4084067" y="4559567"/>
            <a:ext cx="266267" cy="264000"/>
          </a:xfrm>
          <a:prstGeom prst="rect">
            <a:avLst/>
          </a:prstGeom>
          <a:noFill/>
          <a:ln>
            <a:noFill/>
          </a:ln>
        </p:spPr>
      </p:pic>
      <p:cxnSp>
        <p:nvCxnSpPr>
          <p:cNvPr id="6424" name="Google Shape;6424;p543"/>
          <p:cNvCxnSpPr>
            <a:stCxn id="6423" idx="0"/>
            <a:endCxn id="6422" idx="2"/>
          </p:cNvCxnSpPr>
          <p:nvPr/>
        </p:nvCxnSpPr>
        <p:spPr>
          <a:xfrm rot="10800000">
            <a:off x="4217200" y="4448367"/>
            <a:ext cx="0" cy="111200"/>
          </a:xfrm>
          <a:prstGeom prst="straightConnector1">
            <a:avLst/>
          </a:prstGeom>
          <a:noFill/>
          <a:ln w="9525" cap="flat" cmpd="sng">
            <a:solidFill>
              <a:schemeClr val="dk2"/>
            </a:solidFill>
            <a:prstDash val="solid"/>
            <a:round/>
            <a:headEnd type="none" w="med" len="med"/>
            <a:tailEnd type="none" w="med" len="med"/>
          </a:ln>
        </p:spPr>
      </p:cxnSp>
      <p:sp>
        <p:nvSpPr>
          <p:cNvPr id="6425" name="Google Shape;6425;p543"/>
          <p:cNvSpPr txBox="1"/>
          <p:nvPr/>
        </p:nvSpPr>
        <p:spPr>
          <a:xfrm>
            <a:off x="33600" y="985633"/>
            <a:ext cx="3083200" cy="738623"/>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Century Gothic"/>
                <a:ea typeface="Century Gothic"/>
                <a:cs typeface="Century Gothic"/>
                <a:sym typeface="Century Gothic"/>
              </a:rPr>
              <a:t>Extending IPsec to Business Partner DC</a:t>
            </a:r>
            <a:endParaRPr sz="1600">
              <a:solidFill>
                <a:schemeClr val="lt1"/>
              </a:solidFill>
              <a:latin typeface="Century Gothic"/>
              <a:ea typeface="Century Gothic"/>
              <a:cs typeface="Century Gothic"/>
              <a:sym typeface="Century Gothic"/>
            </a:endParaRPr>
          </a:p>
        </p:txBody>
      </p:sp>
      <p:cxnSp>
        <p:nvCxnSpPr>
          <p:cNvPr id="6426" name="Google Shape;6426;p543"/>
          <p:cNvCxnSpPr/>
          <p:nvPr/>
        </p:nvCxnSpPr>
        <p:spPr>
          <a:xfrm>
            <a:off x="3507600" y="2085557"/>
            <a:ext cx="452000" cy="0"/>
          </a:xfrm>
          <a:prstGeom prst="straightConnector1">
            <a:avLst/>
          </a:prstGeom>
          <a:noFill/>
          <a:ln w="9525" cap="flat" cmpd="sng">
            <a:solidFill>
              <a:schemeClr val="accent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6427" name="Google Shape;6427;p543"/>
          <p:cNvSpPr txBox="1"/>
          <p:nvPr/>
        </p:nvSpPr>
        <p:spPr>
          <a:xfrm>
            <a:off x="6931400" y="2271500"/>
            <a:ext cx="17904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Century Gothic"/>
                <a:ea typeface="Century Gothic"/>
                <a:cs typeface="Century Gothic"/>
                <a:sym typeface="Century Gothic"/>
              </a:rPr>
              <a:t>Banking Partner</a:t>
            </a:r>
            <a:endParaRPr sz="1200">
              <a:solidFill>
                <a:schemeClr val="lt1"/>
              </a:solidFill>
              <a:latin typeface="Century Gothic"/>
              <a:ea typeface="Century Gothic"/>
              <a:cs typeface="Century Gothic"/>
              <a:sym typeface="Century Gothic"/>
            </a:endParaRPr>
          </a:p>
        </p:txBody>
      </p:sp>
      <p:sp>
        <p:nvSpPr>
          <p:cNvPr id="6428" name="Google Shape;6428;p543"/>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Challenges Connecting to Business Partner’s Private Apps</a:t>
            </a:r>
            <a:endParaRPr/>
          </a:p>
          <a:p>
            <a:endParaRPr/>
          </a:p>
        </p:txBody>
      </p:sp>
      <p:sp>
        <p:nvSpPr>
          <p:cNvPr id="6429" name="Google Shape;6429;p543"/>
          <p:cNvSpPr txBox="1"/>
          <p:nvPr/>
        </p:nvSpPr>
        <p:spPr>
          <a:xfrm>
            <a:off x="9166400" y="1589233"/>
            <a:ext cx="348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Challenges - High Availability</a:t>
            </a:r>
            <a:endParaRPr sz="1333">
              <a:solidFill>
                <a:schemeClr val="lt1"/>
              </a:solidFill>
              <a:latin typeface="Century Gothic"/>
              <a:ea typeface="Century Gothic"/>
              <a:cs typeface="Century Gothic"/>
              <a:sym typeface="Century Gothic"/>
            </a:endParaRPr>
          </a:p>
          <a:p>
            <a:endParaRPr sz="800">
              <a:solidFill>
                <a:schemeClr val="lt1"/>
              </a:solidFill>
              <a:latin typeface="Century Gothic"/>
              <a:ea typeface="Century Gothic"/>
              <a:cs typeface="Century Gothic"/>
              <a:sym typeface="Century Gothic"/>
            </a:endParaRPr>
          </a:p>
        </p:txBody>
      </p:sp>
      <p:cxnSp>
        <p:nvCxnSpPr>
          <p:cNvPr id="6430" name="Google Shape;6430;p543"/>
          <p:cNvCxnSpPr/>
          <p:nvPr/>
        </p:nvCxnSpPr>
        <p:spPr>
          <a:xfrm flipH="1">
            <a:off x="9258067" y="2029917"/>
            <a:ext cx="3175600" cy="5200"/>
          </a:xfrm>
          <a:prstGeom prst="straightConnector1">
            <a:avLst/>
          </a:prstGeom>
          <a:noFill/>
          <a:ln w="9525" cap="flat" cmpd="sng">
            <a:solidFill>
              <a:schemeClr val="lt1"/>
            </a:solidFill>
            <a:prstDash val="solid"/>
            <a:round/>
            <a:headEnd type="none" w="med" len="med"/>
            <a:tailEnd type="none" w="med" len="med"/>
          </a:ln>
        </p:spPr>
      </p:cxnSp>
      <p:sp>
        <p:nvSpPr>
          <p:cNvPr id="6431" name="Google Shape;6431;p543"/>
          <p:cNvSpPr txBox="1"/>
          <p:nvPr/>
        </p:nvSpPr>
        <p:spPr>
          <a:xfrm>
            <a:off x="9277300" y="2197851"/>
            <a:ext cx="27780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Link failure</a:t>
            </a:r>
            <a:endParaRPr sz="1200">
              <a:solidFill>
                <a:schemeClr val="lt1"/>
              </a:solidFill>
              <a:latin typeface="Century Gothic"/>
              <a:ea typeface="Century Gothic"/>
              <a:cs typeface="Century Gothic"/>
              <a:sym typeface="Century Gothic"/>
            </a:endParaRPr>
          </a:p>
          <a:p>
            <a:endParaRPr sz="1867"/>
          </a:p>
        </p:txBody>
      </p:sp>
      <p:sp>
        <p:nvSpPr>
          <p:cNvPr id="6432" name="Google Shape;6432;p543"/>
          <p:cNvSpPr txBox="1"/>
          <p:nvPr/>
        </p:nvSpPr>
        <p:spPr>
          <a:xfrm>
            <a:off x="9258067" y="2653584"/>
            <a:ext cx="229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a:t>
            </a:r>
            <a:endParaRPr sz="1200">
              <a:solidFill>
                <a:schemeClr val="lt1"/>
              </a:solidFill>
              <a:latin typeface="Century Gothic"/>
              <a:ea typeface="Century Gothic"/>
              <a:cs typeface="Century Gothic"/>
              <a:sym typeface="Century Gothic"/>
            </a:endParaRPr>
          </a:p>
          <a:p>
            <a:endParaRPr sz="1867"/>
          </a:p>
        </p:txBody>
      </p:sp>
      <p:sp>
        <p:nvSpPr>
          <p:cNvPr id="6433" name="Google Shape;6433;p543"/>
          <p:cNvSpPr txBox="1"/>
          <p:nvPr/>
        </p:nvSpPr>
        <p:spPr>
          <a:xfrm>
            <a:off x="9277300" y="3109333"/>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Equipment Failure</a:t>
            </a:r>
            <a:endParaRPr sz="1200">
              <a:solidFill>
                <a:schemeClr val="lt1"/>
              </a:solidFill>
              <a:latin typeface="Century Gothic"/>
              <a:ea typeface="Century Gothic"/>
              <a:cs typeface="Century Gothic"/>
              <a:sym typeface="Century Gothic"/>
            </a:endParaRPr>
          </a:p>
          <a:p>
            <a:endParaRPr sz="1867"/>
          </a:p>
        </p:txBody>
      </p:sp>
      <p:sp>
        <p:nvSpPr>
          <p:cNvPr id="6434" name="Google Shape;6434;p543"/>
          <p:cNvSpPr txBox="1"/>
          <p:nvPr/>
        </p:nvSpPr>
        <p:spPr>
          <a:xfrm>
            <a:off x="9277300" y="3565100"/>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 - Partner</a:t>
            </a:r>
            <a:endParaRPr sz="1200">
              <a:solidFill>
                <a:schemeClr val="lt1"/>
              </a:solidFill>
              <a:latin typeface="Century Gothic"/>
              <a:ea typeface="Century Gothic"/>
              <a:cs typeface="Century Gothic"/>
              <a:sym typeface="Century Gothic"/>
            </a:endParaRPr>
          </a:p>
          <a:p>
            <a:endParaRPr sz="1867"/>
          </a:p>
        </p:txBody>
      </p:sp>
      <p:sp>
        <p:nvSpPr>
          <p:cNvPr id="6435" name="Google Shape;6435;p543"/>
          <p:cNvSpPr txBox="1"/>
          <p:nvPr/>
        </p:nvSpPr>
        <p:spPr>
          <a:xfrm>
            <a:off x="9285867" y="4020884"/>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Application Failure</a:t>
            </a:r>
            <a:endParaRPr sz="1200">
              <a:solidFill>
                <a:schemeClr val="lt1"/>
              </a:solidFill>
              <a:latin typeface="Century Gothic"/>
              <a:ea typeface="Century Gothic"/>
              <a:cs typeface="Century Gothic"/>
              <a:sym typeface="Century Gothic"/>
            </a:endParaRPr>
          </a:p>
          <a:p>
            <a:endParaRPr sz="1867"/>
          </a:p>
        </p:txBody>
      </p:sp>
      <p:sp>
        <p:nvSpPr>
          <p:cNvPr id="6436" name="Google Shape;6436;p543"/>
          <p:cNvSpPr txBox="1"/>
          <p:nvPr/>
        </p:nvSpPr>
        <p:spPr>
          <a:xfrm>
            <a:off x="9277300" y="4476700"/>
            <a:ext cx="291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Compliance requirements</a:t>
            </a:r>
            <a:endParaRPr sz="1200">
              <a:solidFill>
                <a:schemeClr val="lt1"/>
              </a:solidFill>
              <a:latin typeface="Century Gothic"/>
              <a:ea typeface="Century Gothic"/>
              <a:cs typeface="Century Gothic"/>
              <a:sym typeface="Century Gothic"/>
            </a:endParaRPr>
          </a:p>
          <a:p>
            <a:endParaRPr sz="1867"/>
          </a:p>
        </p:txBody>
      </p:sp>
      <p:cxnSp>
        <p:nvCxnSpPr>
          <p:cNvPr id="6437" name="Google Shape;6437;p543"/>
          <p:cNvCxnSpPr>
            <a:stCxn id="6413" idx="3"/>
            <a:endCxn id="6416" idx="1"/>
          </p:cNvCxnSpPr>
          <p:nvPr/>
        </p:nvCxnSpPr>
        <p:spPr>
          <a:xfrm>
            <a:off x="4350333" y="1856417"/>
            <a:ext cx="2633600" cy="1682000"/>
          </a:xfrm>
          <a:prstGeom prst="straightConnector1">
            <a:avLst/>
          </a:prstGeom>
          <a:noFill/>
          <a:ln w="19050" cap="flat" cmpd="sng">
            <a:solidFill>
              <a:srgbClr val="DC6B65"/>
            </a:solidFill>
            <a:prstDash val="dash"/>
            <a:round/>
            <a:headEnd type="none" w="med" len="med"/>
            <a:tailEnd type="triangle" w="med" len="med"/>
          </a:ln>
        </p:spPr>
      </p:cxnSp>
      <p:cxnSp>
        <p:nvCxnSpPr>
          <p:cNvPr id="6438" name="Google Shape;6438;p543"/>
          <p:cNvCxnSpPr>
            <a:endCxn id="6416" idx="1"/>
          </p:cNvCxnSpPr>
          <p:nvPr/>
        </p:nvCxnSpPr>
        <p:spPr>
          <a:xfrm rot="10800000" flipH="1">
            <a:off x="4350232" y="3538400"/>
            <a:ext cx="2633600" cy="778000"/>
          </a:xfrm>
          <a:prstGeom prst="straightConnector1">
            <a:avLst/>
          </a:prstGeom>
          <a:noFill/>
          <a:ln w="19050" cap="flat" cmpd="sng">
            <a:solidFill>
              <a:srgbClr val="DC6B65"/>
            </a:solidFill>
            <a:prstDash val="dash"/>
            <a:round/>
            <a:headEnd type="none" w="med" len="med"/>
            <a:tailEnd type="triangle" w="med" len="med"/>
          </a:ln>
        </p:spPr>
      </p:cxnSp>
      <p:grpSp>
        <p:nvGrpSpPr>
          <p:cNvPr id="6439" name="Google Shape;6439;p543"/>
          <p:cNvGrpSpPr/>
          <p:nvPr/>
        </p:nvGrpSpPr>
        <p:grpSpPr>
          <a:xfrm>
            <a:off x="4084093" y="1724422"/>
            <a:ext cx="266216" cy="263989"/>
            <a:chOff x="3714222" y="5679933"/>
            <a:chExt cx="303900" cy="311700"/>
          </a:xfrm>
        </p:grpSpPr>
        <p:sp>
          <p:nvSpPr>
            <p:cNvPr id="6440" name="Google Shape;6440;p543"/>
            <p:cNvSpPr/>
            <p:nvPr/>
          </p:nvSpPr>
          <p:spPr>
            <a:xfrm>
              <a:off x="3714222" y="5679933"/>
              <a:ext cx="303900" cy="311700"/>
            </a:xfrm>
            <a:prstGeom prst="ellipse">
              <a:avLst/>
            </a:prstGeom>
            <a:solidFill>
              <a:srgbClr val="DC6B65"/>
            </a:solidFill>
            <a:ln>
              <a:noFill/>
            </a:ln>
            <a:effectLst>
              <a:outerShdw blurRad="57150" dist="1905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FFFFFF"/>
                </a:solidFill>
              </a:endParaRPr>
            </a:p>
          </p:txBody>
        </p:sp>
        <p:pic>
          <p:nvPicPr>
            <p:cNvPr id="6441" name="Google Shape;6441;p543"/>
            <p:cNvPicPr preferRelativeResize="0"/>
            <p:nvPr/>
          </p:nvPicPr>
          <p:blipFill rotWithShape="1">
            <a:blip r:embed="rId7">
              <a:alphaModFix/>
            </a:blip>
            <a:srcRect/>
            <a:stretch/>
          </p:blipFill>
          <p:spPr>
            <a:xfrm>
              <a:off x="3781959" y="5750282"/>
              <a:ext cx="166246" cy="166246"/>
            </a:xfrm>
            <a:prstGeom prst="rect">
              <a:avLst/>
            </a:prstGeom>
            <a:noFill/>
            <a:ln>
              <a:noFill/>
            </a:ln>
            <a:effectLst>
              <a:outerShdw blurRad="57150" dist="19050" dir="5400000" algn="bl" rotWithShape="0">
                <a:srgbClr val="000000">
                  <a:alpha val="50000"/>
                </a:srgbClr>
              </a:outerShdw>
            </a:effectLst>
          </p:spPr>
        </p:pic>
      </p:grpSp>
      <p:grpSp>
        <p:nvGrpSpPr>
          <p:cNvPr id="6442" name="Google Shape;6442;p543"/>
          <p:cNvGrpSpPr/>
          <p:nvPr/>
        </p:nvGrpSpPr>
        <p:grpSpPr>
          <a:xfrm>
            <a:off x="4084093" y="2099755"/>
            <a:ext cx="266216" cy="263989"/>
            <a:chOff x="3714222" y="5679933"/>
            <a:chExt cx="303900" cy="311700"/>
          </a:xfrm>
        </p:grpSpPr>
        <p:sp>
          <p:nvSpPr>
            <p:cNvPr id="6443" name="Google Shape;6443;p543"/>
            <p:cNvSpPr/>
            <p:nvPr/>
          </p:nvSpPr>
          <p:spPr>
            <a:xfrm>
              <a:off x="3714222" y="5679933"/>
              <a:ext cx="303900" cy="311700"/>
            </a:xfrm>
            <a:prstGeom prst="ellipse">
              <a:avLst/>
            </a:prstGeom>
            <a:solidFill>
              <a:srgbClr val="DC6B65"/>
            </a:solidFill>
            <a:ln>
              <a:noFill/>
            </a:ln>
            <a:effectLst>
              <a:outerShdw blurRad="57150" dist="1905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FFFFFF"/>
                </a:solidFill>
              </a:endParaRPr>
            </a:p>
          </p:txBody>
        </p:sp>
        <p:pic>
          <p:nvPicPr>
            <p:cNvPr id="6444" name="Google Shape;6444;p543"/>
            <p:cNvPicPr preferRelativeResize="0"/>
            <p:nvPr/>
          </p:nvPicPr>
          <p:blipFill rotWithShape="1">
            <a:blip r:embed="rId7">
              <a:alphaModFix/>
            </a:blip>
            <a:srcRect/>
            <a:stretch/>
          </p:blipFill>
          <p:spPr>
            <a:xfrm>
              <a:off x="3781959" y="5750282"/>
              <a:ext cx="166246" cy="166246"/>
            </a:xfrm>
            <a:prstGeom prst="rect">
              <a:avLst/>
            </a:prstGeom>
            <a:noFill/>
            <a:ln>
              <a:noFill/>
            </a:ln>
            <a:effectLst>
              <a:outerShdw blurRad="57150" dist="19050" dir="5400000" algn="bl" rotWithShape="0">
                <a:srgbClr val="000000">
                  <a:alpha val="50000"/>
                </a:srgbClr>
              </a:outerShdw>
            </a:effectLst>
          </p:spPr>
        </p:pic>
      </p:grpSp>
      <p:grpSp>
        <p:nvGrpSpPr>
          <p:cNvPr id="6445" name="Google Shape;6445;p543"/>
          <p:cNvGrpSpPr/>
          <p:nvPr/>
        </p:nvGrpSpPr>
        <p:grpSpPr>
          <a:xfrm>
            <a:off x="4084093" y="4184271"/>
            <a:ext cx="266216" cy="263989"/>
            <a:chOff x="3714222" y="5679933"/>
            <a:chExt cx="303900" cy="311700"/>
          </a:xfrm>
        </p:grpSpPr>
        <p:sp>
          <p:nvSpPr>
            <p:cNvPr id="6446" name="Google Shape;6446;p543"/>
            <p:cNvSpPr/>
            <p:nvPr/>
          </p:nvSpPr>
          <p:spPr>
            <a:xfrm>
              <a:off x="3714222" y="5679933"/>
              <a:ext cx="303900" cy="311700"/>
            </a:xfrm>
            <a:prstGeom prst="ellipse">
              <a:avLst/>
            </a:prstGeom>
            <a:solidFill>
              <a:srgbClr val="DC6B65"/>
            </a:solidFill>
            <a:ln>
              <a:noFill/>
            </a:ln>
            <a:effectLst>
              <a:outerShdw blurRad="57150" dist="1905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FFFFFF"/>
                </a:solidFill>
              </a:endParaRPr>
            </a:p>
          </p:txBody>
        </p:sp>
        <p:pic>
          <p:nvPicPr>
            <p:cNvPr id="6447" name="Google Shape;6447;p543"/>
            <p:cNvPicPr preferRelativeResize="0"/>
            <p:nvPr/>
          </p:nvPicPr>
          <p:blipFill rotWithShape="1">
            <a:blip r:embed="rId7">
              <a:alphaModFix/>
            </a:blip>
            <a:srcRect/>
            <a:stretch/>
          </p:blipFill>
          <p:spPr>
            <a:xfrm>
              <a:off x="3781959" y="5750282"/>
              <a:ext cx="166246" cy="166246"/>
            </a:xfrm>
            <a:prstGeom prst="rect">
              <a:avLst/>
            </a:prstGeom>
            <a:noFill/>
            <a:ln>
              <a:noFill/>
            </a:ln>
            <a:effectLst>
              <a:outerShdw blurRad="57150" dist="19050" dir="5400000" algn="bl" rotWithShape="0">
                <a:srgbClr val="000000">
                  <a:alpha val="50000"/>
                </a:srgbClr>
              </a:outerShdw>
            </a:effectLst>
          </p:spPr>
        </p:pic>
      </p:grpSp>
      <p:grpSp>
        <p:nvGrpSpPr>
          <p:cNvPr id="6448" name="Google Shape;6448;p543"/>
          <p:cNvGrpSpPr/>
          <p:nvPr/>
        </p:nvGrpSpPr>
        <p:grpSpPr>
          <a:xfrm>
            <a:off x="4084093" y="4559655"/>
            <a:ext cx="266216" cy="263989"/>
            <a:chOff x="3714222" y="5679933"/>
            <a:chExt cx="303900" cy="311700"/>
          </a:xfrm>
        </p:grpSpPr>
        <p:sp>
          <p:nvSpPr>
            <p:cNvPr id="6449" name="Google Shape;6449;p543"/>
            <p:cNvSpPr/>
            <p:nvPr/>
          </p:nvSpPr>
          <p:spPr>
            <a:xfrm>
              <a:off x="3714222" y="5679933"/>
              <a:ext cx="303900" cy="311700"/>
            </a:xfrm>
            <a:prstGeom prst="ellipse">
              <a:avLst/>
            </a:prstGeom>
            <a:solidFill>
              <a:srgbClr val="DC6B65"/>
            </a:solidFill>
            <a:ln>
              <a:noFill/>
            </a:ln>
            <a:effectLst>
              <a:outerShdw blurRad="57150" dist="1905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FFFFFF"/>
                </a:solidFill>
              </a:endParaRPr>
            </a:p>
          </p:txBody>
        </p:sp>
        <p:pic>
          <p:nvPicPr>
            <p:cNvPr id="6450" name="Google Shape;6450;p543"/>
            <p:cNvPicPr preferRelativeResize="0"/>
            <p:nvPr/>
          </p:nvPicPr>
          <p:blipFill rotWithShape="1">
            <a:blip r:embed="rId7">
              <a:alphaModFix/>
            </a:blip>
            <a:srcRect/>
            <a:stretch/>
          </p:blipFill>
          <p:spPr>
            <a:xfrm>
              <a:off x="3781959" y="5750282"/>
              <a:ext cx="166246" cy="166246"/>
            </a:xfrm>
            <a:prstGeom prst="rect">
              <a:avLst/>
            </a:prstGeom>
            <a:noFill/>
            <a:ln>
              <a:noFill/>
            </a:ln>
            <a:effectLst>
              <a:outerShdw blurRad="57150" dist="19050" dir="5400000" algn="bl" rotWithShape="0">
                <a:srgbClr val="000000">
                  <a:alpha val="50000"/>
                </a:srgbClr>
              </a:outerShdw>
            </a:effectLst>
          </p:spPr>
        </p:pic>
      </p:grpSp>
      <p:sp>
        <p:nvSpPr>
          <p:cNvPr id="6451" name="Google Shape;6451;p543"/>
          <p:cNvSpPr txBox="1"/>
          <p:nvPr/>
        </p:nvSpPr>
        <p:spPr>
          <a:xfrm>
            <a:off x="2915167" y="2978300"/>
            <a:ext cx="2998400" cy="3540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Obsolete hardware requires upgrade to meet the compliance</a:t>
            </a:r>
            <a:endParaRPr sz="1200">
              <a:solidFill>
                <a:schemeClr val="lt1"/>
              </a:solidFill>
              <a:latin typeface="Century Gothic"/>
              <a:ea typeface="Century Gothic"/>
              <a:cs typeface="Century Gothic"/>
              <a:sym typeface="Century Gothic"/>
            </a:endParaRPr>
          </a:p>
        </p:txBody>
      </p:sp>
      <p:sp>
        <p:nvSpPr>
          <p:cNvPr id="6452" name="Google Shape;6452;p543"/>
          <p:cNvSpPr txBox="1"/>
          <p:nvPr/>
        </p:nvSpPr>
        <p:spPr>
          <a:xfrm>
            <a:off x="5968933" y="4963300"/>
            <a:ext cx="3376400" cy="264000"/>
          </a:xfrm>
          <a:prstGeom prst="rect">
            <a:avLst/>
          </a:prstGeom>
          <a:noFill/>
          <a:ln>
            <a:noFill/>
          </a:ln>
        </p:spPr>
        <p:txBody>
          <a:bodyPr spcFirstLastPara="1" wrap="square" lIns="121900" tIns="121900" rIns="121900" bIns="121900" anchor="t" anchorCtr="0">
            <a:noAutofit/>
          </a:bodyPr>
          <a:lstStyle/>
          <a:p>
            <a:r>
              <a:rPr lang="en" sz="1867">
                <a:solidFill>
                  <a:schemeClr val="lt1"/>
                </a:solidFill>
                <a:latin typeface="Century Gothic"/>
                <a:ea typeface="Century Gothic"/>
                <a:cs typeface="Century Gothic"/>
                <a:sym typeface="Century Gothic"/>
              </a:rPr>
              <a:t>Operational Complexity</a:t>
            </a:r>
            <a:endParaRPr sz="1867">
              <a:solidFill>
                <a:schemeClr val="lt1"/>
              </a:solidFill>
              <a:latin typeface="Century Gothic"/>
              <a:ea typeface="Century Gothic"/>
              <a:cs typeface="Century Gothic"/>
              <a:sym typeface="Century Gothic"/>
            </a:endParaRPr>
          </a:p>
        </p:txBody>
      </p:sp>
      <p:sp>
        <p:nvSpPr>
          <p:cNvPr id="6453" name="Google Shape;6453;p543"/>
          <p:cNvSpPr txBox="1"/>
          <p:nvPr/>
        </p:nvSpPr>
        <p:spPr>
          <a:xfrm>
            <a:off x="5968933" y="5603733"/>
            <a:ext cx="4034800" cy="2316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Immediate procurement of additional hardware</a:t>
            </a:r>
            <a:endParaRPr sz="1200">
              <a:solidFill>
                <a:schemeClr val="lt1"/>
              </a:solidFill>
              <a:latin typeface="Century Gothic"/>
              <a:ea typeface="Century Gothic"/>
              <a:cs typeface="Century Gothic"/>
              <a:sym typeface="Century Gothic"/>
            </a:endParaRPr>
          </a:p>
          <a:p>
            <a:endParaRPr sz="933">
              <a:solidFill>
                <a:schemeClr val="lt1"/>
              </a:solidFill>
              <a:latin typeface="Century Gothic"/>
              <a:ea typeface="Century Gothic"/>
              <a:cs typeface="Century Gothic"/>
              <a:sym typeface="Century Gothic"/>
            </a:endParaRPr>
          </a:p>
        </p:txBody>
      </p:sp>
      <p:cxnSp>
        <p:nvCxnSpPr>
          <p:cNvPr id="6454" name="Google Shape;6454;p543"/>
          <p:cNvCxnSpPr/>
          <p:nvPr/>
        </p:nvCxnSpPr>
        <p:spPr>
          <a:xfrm flipH="1">
            <a:off x="6027033" y="5503700"/>
            <a:ext cx="3175600" cy="5200"/>
          </a:xfrm>
          <a:prstGeom prst="straightConnector1">
            <a:avLst/>
          </a:prstGeom>
          <a:noFill/>
          <a:ln w="9525" cap="flat" cmpd="sng">
            <a:solidFill>
              <a:schemeClr val="lt1"/>
            </a:solidFill>
            <a:prstDash val="solid"/>
            <a:round/>
            <a:headEnd type="none" w="med" len="med"/>
            <a:tailEnd type="none" w="med" len="med"/>
          </a:ln>
        </p:spPr>
      </p:cxnSp>
      <p:sp>
        <p:nvSpPr>
          <p:cNvPr id="6455" name="Google Shape;6455;p543"/>
          <p:cNvSpPr txBox="1"/>
          <p:nvPr/>
        </p:nvSpPr>
        <p:spPr>
          <a:xfrm>
            <a:off x="5968933" y="5930167"/>
            <a:ext cx="4402000" cy="2316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Service disruption to other partners during hardware change</a:t>
            </a:r>
            <a:endParaRPr sz="1200">
              <a:solidFill>
                <a:schemeClr val="lt1"/>
              </a:solidFill>
              <a:latin typeface="Century Gothic"/>
              <a:ea typeface="Century Gothic"/>
              <a:cs typeface="Century Gothic"/>
              <a:sym typeface="Century Gothic"/>
            </a:endParaRPr>
          </a:p>
          <a:p>
            <a:endParaRPr sz="933">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54330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52"/>
                                        </p:tgtEl>
                                        <p:attrNameLst>
                                          <p:attrName>style.visibility</p:attrName>
                                        </p:attrNameLst>
                                      </p:cBhvr>
                                      <p:to>
                                        <p:strVal val="visible"/>
                                      </p:to>
                                    </p:set>
                                    <p:animEffect transition="in" filter="fade">
                                      <p:cBhvr>
                                        <p:cTn id="7" dur="1000"/>
                                        <p:tgtEl>
                                          <p:spTgt spid="6452"/>
                                        </p:tgtEl>
                                      </p:cBhvr>
                                    </p:animEffect>
                                  </p:childTnLst>
                                </p:cTn>
                              </p:par>
                              <p:par>
                                <p:cTn id="8" presetID="10" presetClass="entr" presetSubtype="0" fill="hold" nodeType="withEffect">
                                  <p:stCondLst>
                                    <p:cond delay="0"/>
                                  </p:stCondLst>
                                  <p:childTnLst>
                                    <p:set>
                                      <p:cBhvr>
                                        <p:cTn id="9" dur="1" fill="hold">
                                          <p:stCondLst>
                                            <p:cond delay="0"/>
                                          </p:stCondLst>
                                        </p:cTn>
                                        <p:tgtEl>
                                          <p:spTgt spid="6453"/>
                                        </p:tgtEl>
                                        <p:attrNameLst>
                                          <p:attrName>style.visibility</p:attrName>
                                        </p:attrNameLst>
                                      </p:cBhvr>
                                      <p:to>
                                        <p:strVal val="visible"/>
                                      </p:to>
                                    </p:set>
                                    <p:animEffect transition="in" filter="fade">
                                      <p:cBhvr>
                                        <p:cTn id="10" dur="1000"/>
                                        <p:tgtEl>
                                          <p:spTgt spid="6453"/>
                                        </p:tgtEl>
                                      </p:cBhvr>
                                    </p:animEffect>
                                  </p:childTnLst>
                                </p:cTn>
                              </p:par>
                              <p:par>
                                <p:cTn id="11" presetID="23" presetClass="entr" presetSubtype="16" fill="hold" nodeType="withEffect">
                                  <p:stCondLst>
                                    <p:cond delay="0"/>
                                  </p:stCondLst>
                                  <p:childTnLst>
                                    <p:set>
                                      <p:cBhvr>
                                        <p:cTn id="12" dur="1" fill="hold">
                                          <p:stCondLst>
                                            <p:cond delay="0"/>
                                          </p:stCondLst>
                                        </p:cTn>
                                        <p:tgtEl>
                                          <p:spTgt spid="6454"/>
                                        </p:tgtEl>
                                        <p:attrNameLst>
                                          <p:attrName>style.visibility</p:attrName>
                                        </p:attrNameLst>
                                      </p:cBhvr>
                                      <p:to>
                                        <p:strVal val="visible"/>
                                      </p:to>
                                    </p:set>
                                    <p:anim calcmode="lin" valueType="num">
                                      <p:cBhvr additive="base">
                                        <p:cTn id="13" dur="1000"/>
                                        <p:tgtEl>
                                          <p:spTgt spid="6454"/>
                                        </p:tgtEl>
                                        <p:attrNameLst>
                                          <p:attrName>ppt_w</p:attrName>
                                        </p:attrNameLst>
                                      </p:cBhvr>
                                      <p:tavLst>
                                        <p:tav tm="0">
                                          <p:val>
                                            <p:strVal val="0"/>
                                          </p:val>
                                        </p:tav>
                                        <p:tav tm="100000">
                                          <p:val>
                                            <p:strVal val="#ppt_w"/>
                                          </p:val>
                                        </p:tav>
                                      </p:tavLst>
                                    </p:anim>
                                    <p:anim calcmode="lin" valueType="num">
                                      <p:cBhvr additive="base">
                                        <p:cTn id="14" dur="1000"/>
                                        <p:tgtEl>
                                          <p:spTgt spid="6454"/>
                                        </p:tgtEl>
                                        <p:attrNameLst>
                                          <p:attrName>ppt_h</p:attrName>
                                        </p:attrNameLst>
                                      </p:cBhvr>
                                      <p:tavLst>
                                        <p:tav tm="0">
                                          <p:val>
                                            <p:strVal val="0"/>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6455"/>
                                        </p:tgtEl>
                                        <p:attrNameLst>
                                          <p:attrName>style.visibility</p:attrName>
                                        </p:attrNameLst>
                                      </p:cBhvr>
                                      <p:to>
                                        <p:strVal val="visible"/>
                                      </p:to>
                                    </p:set>
                                    <p:animEffect transition="in" filter="fade">
                                      <p:cBhvr>
                                        <p:cTn id="17" dur="1000"/>
                                        <p:tgtEl>
                                          <p:spTgt spid="6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59"/>
        <p:cNvGrpSpPr/>
        <p:nvPr/>
      </p:nvGrpSpPr>
      <p:grpSpPr>
        <a:xfrm>
          <a:off x="0" y="0"/>
          <a:ext cx="0" cy="0"/>
          <a:chOff x="0" y="0"/>
          <a:chExt cx="0" cy="0"/>
        </a:xfrm>
      </p:grpSpPr>
      <p:grpSp>
        <p:nvGrpSpPr>
          <p:cNvPr id="6460" name="Google Shape;6460;p544"/>
          <p:cNvGrpSpPr/>
          <p:nvPr/>
        </p:nvGrpSpPr>
        <p:grpSpPr>
          <a:xfrm>
            <a:off x="707771" y="3155582"/>
            <a:ext cx="2064935" cy="1268945"/>
            <a:chOff x="5216157" y="2898600"/>
            <a:chExt cx="1152136" cy="721866"/>
          </a:xfrm>
        </p:grpSpPr>
        <p:grpSp>
          <p:nvGrpSpPr>
            <p:cNvPr id="6461" name="Google Shape;6461;p544"/>
            <p:cNvGrpSpPr/>
            <p:nvPr/>
          </p:nvGrpSpPr>
          <p:grpSpPr>
            <a:xfrm>
              <a:off x="5216157" y="2898600"/>
              <a:ext cx="1152136" cy="721866"/>
              <a:chOff x="6923681" y="5192222"/>
              <a:chExt cx="981878" cy="615192"/>
            </a:xfrm>
          </p:grpSpPr>
          <p:sp>
            <p:nvSpPr>
              <p:cNvPr id="6462" name="Google Shape;6462;p544"/>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463" name="Google Shape;6463;p544"/>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464" name="Google Shape;6464;p544"/>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465" name="Google Shape;6465;p544"/>
          <p:cNvCxnSpPr/>
          <p:nvPr/>
        </p:nvCxnSpPr>
        <p:spPr>
          <a:xfrm rot="10800000" flipH="1">
            <a:off x="1485151" y="4456633"/>
            <a:ext cx="4000" cy="892800"/>
          </a:xfrm>
          <a:prstGeom prst="straightConnector1">
            <a:avLst/>
          </a:prstGeom>
          <a:noFill/>
          <a:ln w="19050" cap="flat" cmpd="sng">
            <a:solidFill>
              <a:schemeClr val="lt1"/>
            </a:solidFill>
            <a:prstDash val="dot"/>
            <a:round/>
            <a:headEnd type="none" w="med" len="med"/>
            <a:tailEnd type="triangle" w="med" len="med"/>
          </a:ln>
        </p:spPr>
      </p:cxnSp>
      <p:pic>
        <p:nvPicPr>
          <p:cNvPr id="6466" name="Google Shape;6466;p544"/>
          <p:cNvPicPr preferRelativeResize="0"/>
          <p:nvPr/>
        </p:nvPicPr>
        <p:blipFill rotWithShape="1">
          <a:blip r:embed="rId3">
            <a:alphaModFix/>
          </a:blip>
          <a:srcRect/>
          <a:stretch/>
        </p:blipFill>
        <p:spPr>
          <a:xfrm>
            <a:off x="858801" y="5431067"/>
            <a:ext cx="925967" cy="852767"/>
          </a:xfrm>
          <a:prstGeom prst="rect">
            <a:avLst/>
          </a:prstGeom>
          <a:noFill/>
          <a:ln>
            <a:noFill/>
          </a:ln>
        </p:spPr>
      </p:pic>
      <p:sp>
        <p:nvSpPr>
          <p:cNvPr id="6467" name="Google Shape;6467;p544"/>
          <p:cNvSpPr txBox="1"/>
          <p:nvPr/>
        </p:nvSpPr>
        <p:spPr>
          <a:xfrm>
            <a:off x="491601" y="6305567"/>
            <a:ext cx="993551" cy="354000"/>
          </a:xfrm>
          <a:prstGeom prst="rect">
            <a:avLst/>
          </a:prstGeom>
          <a:noFill/>
          <a:ln>
            <a:noFill/>
          </a:ln>
        </p:spPr>
        <p:txBody>
          <a:bodyPr spcFirstLastPara="1" wrap="square" lIns="121900" tIns="121900" rIns="121900" bIns="121900" anchor="t" anchorCtr="0">
            <a:noAutofit/>
          </a:bodyPr>
          <a:lstStyle/>
          <a:p>
            <a:r>
              <a:rPr lang="en" sz="1333" dirty="0">
                <a:solidFill>
                  <a:schemeClr val="lt1"/>
                </a:solidFill>
                <a:latin typeface="Century Gothic"/>
                <a:ea typeface="Century Gothic"/>
                <a:cs typeface="Century Gothic"/>
                <a:sym typeface="Century Gothic"/>
              </a:rPr>
              <a:t>ZPA user</a:t>
            </a:r>
            <a:endParaRPr sz="1333" dirty="0">
              <a:solidFill>
                <a:schemeClr val="lt1"/>
              </a:solidFill>
              <a:latin typeface="Century Gothic"/>
              <a:ea typeface="Century Gothic"/>
              <a:cs typeface="Century Gothic"/>
              <a:sym typeface="Century Gothic"/>
            </a:endParaRPr>
          </a:p>
        </p:txBody>
      </p:sp>
      <p:sp>
        <p:nvSpPr>
          <p:cNvPr id="6468" name="Google Shape;6468;p544"/>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Introducing Extranet Application Support</a:t>
            </a:r>
            <a:endParaRPr/>
          </a:p>
        </p:txBody>
      </p:sp>
      <p:sp>
        <p:nvSpPr>
          <p:cNvPr id="6469" name="Google Shape;6469;p544"/>
          <p:cNvSpPr/>
          <p:nvPr/>
        </p:nvSpPr>
        <p:spPr>
          <a:xfrm>
            <a:off x="5614109" y="3045989"/>
            <a:ext cx="1434400" cy="147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470" name="Google Shape;6470;p544"/>
          <p:cNvSpPr/>
          <p:nvPr/>
        </p:nvSpPr>
        <p:spPr>
          <a:xfrm>
            <a:off x="5614100" y="3045989"/>
            <a:ext cx="1434400" cy="28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471" name="Google Shape;6471;p544"/>
          <p:cNvSpPr txBox="1"/>
          <p:nvPr/>
        </p:nvSpPr>
        <p:spPr>
          <a:xfrm>
            <a:off x="5774125" y="3007100"/>
            <a:ext cx="1208400" cy="1556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Data Center</a:t>
            </a:r>
            <a:endParaRPr sz="1067">
              <a:solidFill>
                <a:schemeClr val="lt1"/>
              </a:solidFill>
              <a:latin typeface="Century Gothic"/>
              <a:ea typeface="Century Gothic"/>
              <a:cs typeface="Century Gothic"/>
              <a:sym typeface="Century Gothic"/>
            </a:endParaRPr>
          </a:p>
        </p:txBody>
      </p:sp>
      <p:grpSp>
        <p:nvGrpSpPr>
          <p:cNvPr id="6472" name="Google Shape;6472;p544"/>
          <p:cNvGrpSpPr/>
          <p:nvPr/>
        </p:nvGrpSpPr>
        <p:grpSpPr>
          <a:xfrm>
            <a:off x="2507276" y="3554701"/>
            <a:ext cx="496576" cy="470708"/>
            <a:chOff x="3864896" y="3298032"/>
            <a:chExt cx="669000" cy="669000"/>
          </a:xfrm>
        </p:grpSpPr>
        <p:sp>
          <p:nvSpPr>
            <p:cNvPr id="6473" name="Google Shape;6473;p544"/>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474" name="Google Shape;6474;p544"/>
            <p:cNvPicPr preferRelativeResize="0"/>
            <p:nvPr/>
          </p:nvPicPr>
          <p:blipFill rotWithShape="1">
            <a:blip r:embed="rId4">
              <a:alphaModFix/>
            </a:blip>
            <a:srcRect b="18360"/>
            <a:stretch/>
          </p:blipFill>
          <p:spPr>
            <a:xfrm>
              <a:off x="3967653" y="3396831"/>
              <a:ext cx="459104" cy="461666"/>
            </a:xfrm>
            <a:prstGeom prst="rect">
              <a:avLst/>
            </a:prstGeom>
            <a:noFill/>
            <a:ln>
              <a:noFill/>
            </a:ln>
          </p:spPr>
        </p:pic>
      </p:grpSp>
      <p:sp>
        <p:nvSpPr>
          <p:cNvPr id="6475" name="Google Shape;6475;p544"/>
          <p:cNvSpPr/>
          <p:nvPr/>
        </p:nvSpPr>
        <p:spPr>
          <a:xfrm>
            <a:off x="547888" y="1423907"/>
            <a:ext cx="1591200" cy="126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476" name="Google Shape;6476;p544"/>
          <p:cNvSpPr/>
          <p:nvPr/>
        </p:nvSpPr>
        <p:spPr>
          <a:xfrm>
            <a:off x="547767" y="1423907"/>
            <a:ext cx="1591200" cy="24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477" name="Google Shape;6477;p544"/>
          <p:cNvSpPr txBox="1"/>
          <p:nvPr/>
        </p:nvSpPr>
        <p:spPr>
          <a:xfrm>
            <a:off x="725300" y="1367900"/>
            <a:ext cx="1340400" cy="155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     Data Center</a:t>
            </a:r>
            <a:endParaRPr sz="933">
              <a:solidFill>
                <a:schemeClr val="lt1"/>
              </a:solidFill>
              <a:latin typeface="Century Gothic"/>
              <a:ea typeface="Century Gothic"/>
              <a:cs typeface="Century Gothic"/>
              <a:sym typeface="Century Gothic"/>
            </a:endParaRPr>
          </a:p>
        </p:txBody>
      </p:sp>
      <p:pic>
        <p:nvPicPr>
          <p:cNvPr id="6478" name="Google Shape;6478;p544"/>
          <p:cNvPicPr preferRelativeResize="0"/>
          <p:nvPr/>
        </p:nvPicPr>
        <p:blipFill rotWithShape="1">
          <a:blip r:embed="rId5">
            <a:alphaModFix/>
          </a:blip>
          <a:srcRect/>
          <a:stretch/>
        </p:blipFill>
        <p:spPr>
          <a:xfrm>
            <a:off x="1126677" y="1749433"/>
            <a:ext cx="537643" cy="353448"/>
          </a:xfrm>
          <a:prstGeom prst="rect">
            <a:avLst/>
          </a:prstGeom>
          <a:noFill/>
          <a:ln>
            <a:noFill/>
          </a:ln>
        </p:spPr>
      </p:pic>
      <p:pic>
        <p:nvPicPr>
          <p:cNvPr id="6479" name="Google Shape;6479;p544"/>
          <p:cNvPicPr preferRelativeResize="0"/>
          <p:nvPr/>
        </p:nvPicPr>
        <p:blipFill rotWithShape="1">
          <a:blip r:embed="rId6">
            <a:alphaModFix/>
          </a:blip>
          <a:srcRect/>
          <a:stretch/>
        </p:blipFill>
        <p:spPr>
          <a:xfrm>
            <a:off x="1187288" y="2182017"/>
            <a:ext cx="438353" cy="401921"/>
          </a:xfrm>
          <a:prstGeom prst="rect">
            <a:avLst/>
          </a:prstGeom>
          <a:noFill/>
          <a:ln>
            <a:noFill/>
          </a:ln>
        </p:spPr>
      </p:pic>
      <p:cxnSp>
        <p:nvCxnSpPr>
          <p:cNvPr id="6480" name="Google Shape;6480;p544"/>
          <p:cNvCxnSpPr>
            <a:stCxn id="6479" idx="2"/>
          </p:cNvCxnSpPr>
          <p:nvPr/>
        </p:nvCxnSpPr>
        <p:spPr>
          <a:xfrm>
            <a:off x="1406463" y="2583936"/>
            <a:ext cx="11200" cy="719200"/>
          </a:xfrm>
          <a:prstGeom prst="straightConnector1">
            <a:avLst/>
          </a:prstGeom>
          <a:noFill/>
          <a:ln w="19050" cap="flat" cmpd="sng">
            <a:solidFill>
              <a:schemeClr val="lt1"/>
            </a:solidFill>
            <a:prstDash val="dash"/>
            <a:round/>
            <a:headEnd type="none" w="med" len="med"/>
            <a:tailEnd type="triangle" w="med" len="med"/>
          </a:ln>
        </p:spPr>
      </p:cxnSp>
      <p:sp>
        <p:nvSpPr>
          <p:cNvPr id="6481" name="Google Shape;6481;p544"/>
          <p:cNvSpPr/>
          <p:nvPr/>
        </p:nvSpPr>
        <p:spPr>
          <a:xfrm>
            <a:off x="6005767" y="3640600"/>
            <a:ext cx="431551" cy="414272"/>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482" name="Google Shape;6482;p544"/>
          <p:cNvSpPr txBox="1"/>
          <p:nvPr/>
        </p:nvSpPr>
        <p:spPr>
          <a:xfrm>
            <a:off x="3414667" y="3222000"/>
            <a:ext cx="1681600" cy="41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IPSec Tunnels to ZTE</a:t>
            </a:r>
            <a:endParaRPr sz="1067">
              <a:solidFill>
                <a:schemeClr val="lt1"/>
              </a:solidFill>
              <a:latin typeface="Century Gothic"/>
              <a:ea typeface="Century Gothic"/>
              <a:cs typeface="Century Gothic"/>
              <a:sym typeface="Century Gothic"/>
            </a:endParaRPr>
          </a:p>
        </p:txBody>
      </p:sp>
      <p:sp>
        <p:nvSpPr>
          <p:cNvPr id="6483" name="Google Shape;6483;p544"/>
          <p:cNvSpPr txBox="1"/>
          <p:nvPr/>
        </p:nvSpPr>
        <p:spPr>
          <a:xfrm>
            <a:off x="7450437" y="1393900"/>
            <a:ext cx="4397200" cy="13708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dirty="0">
                <a:solidFill>
                  <a:schemeClr val="lt1"/>
                </a:solidFill>
                <a:latin typeface="Century Gothic"/>
                <a:ea typeface="Century Gothic"/>
                <a:cs typeface="Century Gothic"/>
                <a:sym typeface="Century Gothic"/>
              </a:rPr>
              <a:t>Seamlessly connect to Business Partner’s Private Apps using existing connectivity paradigms </a:t>
            </a:r>
            <a:endParaRPr sz="1200" dirty="0">
              <a:solidFill>
                <a:schemeClr val="lt1"/>
              </a:solidFill>
              <a:latin typeface="Century Gothic"/>
              <a:ea typeface="Century Gothic"/>
              <a:cs typeface="Century Gothic"/>
              <a:sym typeface="Century Gothic"/>
            </a:endParaRPr>
          </a:p>
          <a:p>
            <a:pPr marL="609585" indent="-380990">
              <a:buClr>
                <a:schemeClr val="lt1"/>
              </a:buClr>
              <a:buSzPts val="900"/>
              <a:buFont typeface="Century Gothic"/>
              <a:buChar char="●"/>
            </a:pPr>
            <a:r>
              <a:rPr lang="en" sz="1200" dirty="0">
                <a:solidFill>
                  <a:schemeClr val="lt1"/>
                </a:solidFill>
                <a:latin typeface="Century Gothic"/>
                <a:ea typeface="Century Gothic"/>
                <a:cs typeface="Century Gothic"/>
                <a:sym typeface="Century Gothic"/>
              </a:rPr>
              <a:t>Zero trust extranet access </a:t>
            </a:r>
            <a:endParaRPr sz="1200" dirty="0">
              <a:solidFill>
                <a:schemeClr val="lt1"/>
              </a:solidFill>
              <a:latin typeface="Century Gothic"/>
              <a:ea typeface="Century Gothic"/>
              <a:cs typeface="Century Gothic"/>
              <a:sym typeface="Century Gothic"/>
            </a:endParaRPr>
          </a:p>
        </p:txBody>
      </p:sp>
      <p:sp>
        <p:nvSpPr>
          <p:cNvPr id="6484" name="Google Shape;6484;p544"/>
          <p:cNvSpPr txBox="1"/>
          <p:nvPr/>
        </p:nvSpPr>
        <p:spPr>
          <a:xfrm>
            <a:off x="7450433" y="1808292"/>
            <a:ext cx="5518400" cy="1176800"/>
          </a:xfrm>
          <a:prstGeom prst="rect">
            <a:avLst/>
          </a:prstGeom>
          <a:noFill/>
          <a:ln>
            <a:noFill/>
          </a:ln>
        </p:spPr>
        <p:txBody>
          <a:bodyPr spcFirstLastPara="1" wrap="square" lIns="121900" tIns="121900" rIns="121900" bIns="121900" anchor="t" anchorCtr="0">
            <a:noAutofit/>
          </a:bodyPr>
          <a:lstStyle/>
          <a:p>
            <a:endParaRPr sz="1467" dirty="0">
              <a:solidFill>
                <a:schemeClr val="lt1"/>
              </a:solidFill>
              <a:latin typeface="Century Gothic"/>
              <a:ea typeface="Century Gothic"/>
              <a:cs typeface="Century Gothic"/>
              <a:sym typeface="Century Gothic"/>
            </a:endParaRPr>
          </a:p>
          <a:p>
            <a:pPr marL="609585" indent="-380990">
              <a:buClr>
                <a:schemeClr val="lt1"/>
              </a:buClr>
              <a:buSzPts val="900"/>
              <a:buFont typeface="Century Gothic"/>
              <a:buChar char="●"/>
            </a:pPr>
            <a:r>
              <a:rPr lang="en" sz="1200" dirty="0">
                <a:solidFill>
                  <a:schemeClr val="lt1"/>
                </a:solidFill>
                <a:latin typeface="Century Gothic"/>
                <a:ea typeface="Century Gothic"/>
                <a:cs typeface="Century Gothic"/>
                <a:sym typeface="Century Gothic"/>
              </a:rPr>
              <a:t>IPsec Tunnel to Zero Trust Exchange</a:t>
            </a:r>
            <a:endParaRPr sz="1200" dirty="0">
              <a:solidFill>
                <a:schemeClr val="lt1"/>
              </a:solidFill>
              <a:latin typeface="Century Gothic"/>
              <a:ea typeface="Century Gothic"/>
              <a:cs typeface="Century Gothic"/>
              <a:sym typeface="Century Gothic"/>
            </a:endParaRPr>
          </a:p>
          <a:p>
            <a:pPr marL="609585" indent="-380990">
              <a:buClr>
                <a:schemeClr val="lt1"/>
              </a:buClr>
              <a:buSzPts val="900"/>
              <a:buFont typeface="Century Gothic"/>
              <a:buChar char="●"/>
            </a:pPr>
            <a:r>
              <a:rPr lang="en" sz="1200" dirty="0">
                <a:solidFill>
                  <a:schemeClr val="lt1"/>
                </a:solidFill>
                <a:latin typeface="Century Gothic"/>
                <a:ea typeface="Century Gothic"/>
                <a:cs typeface="Century Gothic"/>
                <a:sym typeface="Century Gothic"/>
              </a:rPr>
              <a:t>Works with Zscaler Private Access</a:t>
            </a:r>
            <a:endParaRPr sz="1200" dirty="0">
              <a:solidFill>
                <a:schemeClr val="lt1"/>
              </a:solidFill>
              <a:latin typeface="Century Gothic"/>
              <a:ea typeface="Century Gothic"/>
              <a:cs typeface="Century Gothic"/>
              <a:sym typeface="Century Gothic"/>
            </a:endParaRPr>
          </a:p>
        </p:txBody>
      </p:sp>
      <p:sp>
        <p:nvSpPr>
          <p:cNvPr id="6485" name="Google Shape;6485;p544"/>
          <p:cNvSpPr txBox="1"/>
          <p:nvPr/>
        </p:nvSpPr>
        <p:spPr>
          <a:xfrm>
            <a:off x="7450421" y="3964500"/>
            <a:ext cx="3896800" cy="1499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marL="609585"/>
            <a:r>
              <a:rPr lang="en" sz="1333" b="1">
                <a:solidFill>
                  <a:schemeClr val="lt1"/>
                </a:solidFill>
                <a:latin typeface="Century Gothic"/>
                <a:ea typeface="Century Gothic"/>
                <a:cs typeface="Century Gothic"/>
                <a:sym typeface="Century Gothic"/>
              </a:rPr>
              <a:t>Zscaler managed </a:t>
            </a:r>
            <a:endParaRPr sz="1333" b="1">
              <a:solidFill>
                <a:schemeClr val="lt1"/>
              </a:solidFill>
              <a:latin typeface="Century Gothic"/>
              <a:ea typeface="Century Gothic"/>
              <a:cs typeface="Century Gothic"/>
              <a:sym typeface="Century Gothic"/>
            </a:endParaRPr>
          </a:p>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Scaling Complexity</a:t>
            </a:r>
            <a:endParaRPr sz="1200">
              <a:solidFill>
                <a:schemeClr val="lt1"/>
              </a:solidFill>
              <a:latin typeface="Century Gothic"/>
              <a:ea typeface="Century Gothic"/>
              <a:cs typeface="Century Gothic"/>
              <a:sym typeface="Century Gothic"/>
            </a:endParaRPr>
          </a:p>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Routing Complexity</a:t>
            </a:r>
            <a:endParaRPr sz="1200">
              <a:solidFill>
                <a:schemeClr val="lt1"/>
              </a:solidFill>
              <a:latin typeface="Century Gothic"/>
              <a:ea typeface="Century Gothic"/>
              <a:cs typeface="Century Gothic"/>
              <a:sym typeface="Century Gothic"/>
            </a:endParaRPr>
          </a:p>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IPSec Management</a:t>
            </a:r>
            <a:endParaRPr sz="1200">
              <a:solidFill>
                <a:schemeClr val="lt1"/>
              </a:solidFill>
              <a:latin typeface="Century Gothic"/>
              <a:ea typeface="Century Gothic"/>
              <a:cs typeface="Century Gothic"/>
              <a:sym typeface="Century Gothic"/>
            </a:endParaRPr>
          </a:p>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DNS Forwarding Complexity</a:t>
            </a:r>
            <a:endParaRPr sz="1200">
              <a:solidFill>
                <a:schemeClr val="lt1"/>
              </a:solidFill>
              <a:latin typeface="Century Gothic"/>
              <a:ea typeface="Century Gothic"/>
              <a:cs typeface="Century Gothic"/>
              <a:sym typeface="Century Gothic"/>
            </a:endParaRPr>
          </a:p>
        </p:txBody>
      </p:sp>
      <p:sp>
        <p:nvSpPr>
          <p:cNvPr id="6486" name="Google Shape;6486;p544"/>
          <p:cNvSpPr txBox="1"/>
          <p:nvPr/>
        </p:nvSpPr>
        <p:spPr>
          <a:xfrm>
            <a:off x="5732600" y="2685900"/>
            <a:ext cx="129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acme.corp</a:t>
            </a:r>
            <a:endParaRPr sz="1333">
              <a:solidFill>
                <a:schemeClr val="lt1"/>
              </a:solidFill>
              <a:latin typeface="Century Gothic"/>
              <a:ea typeface="Century Gothic"/>
              <a:cs typeface="Century Gothic"/>
              <a:sym typeface="Century Gothic"/>
            </a:endParaRPr>
          </a:p>
        </p:txBody>
      </p:sp>
      <p:sp>
        <p:nvSpPr>
          <p:cNvPr id="6487" name="Google Shape;6487;p544"/>
          <p:cNvSpPr txBox="1"/>
          <p:nvPr/>
        </p:nvSpPr>
        <p:spPr>
          <a:xfrm>
            <a:off x="627400" y="1035200"/>
            <a:ext cx="2506400" cy="419600"/>
          </a:xfrm>
          <a:prstGeom prst="rect">
            <a:avLst/>
          </a:prstGeom>
          <a:noFill/>
          <a:ln>
            <a:noFill/>
          </a:ln>
        </p:spPr>
        <p:txBody>
          <a:bodyPr spcFirstLastPara="1" wrap="square" lIns="121900" tIns="121900" rIns="121900" bIns="121900" anchor="t" anchorCtr="0">
            <a:noAutofit/>
          </a:bodyPr>
          <a:lstStyle/>
          <a:p>
            <a:r>
              <a:rPr lang="en" sz="1200" b="1">
                <a:solidFill>
                  <a:schemeClr val="lt1"/>
                </a:solidFill>
                <a:latin typeface="Century Gothic"/>
                <a:ea typeface="Century Gothic"/>
                <a:cs typeface="Century Gothic"/>
                <a:sym typeface="Century Gothic"/>
              </a:rPr>
              <a:t>Corp Data Center</a:t>
            </a:r>
            <a:endParaRPr sz="1200" b="1">
              <a:solidFill>
                <a:schemeClr val="lt1"/>
              </a:solidFill>
              <a:latin typeface="Century Gothic"/>
              <a:ea typeface="Century Gothic"/>
              <a:cs typeface="Century Gothic"/>
              <a:sym typeface="Century Gothic"/>
            </a:endParaRPr>
          </a:p>
        </p:txBody>
      </p:sp>
      <p:sp>
        <p:nvSpPr>
          <p:cNvPr id="6488" name="Google Shape;6488;p544"/>
          <p:cNvSpPr/>
          <p:nvPr/>
        </p:nvSpPr>
        <p:spPr>
          <a:xfrm flipH="1">
            <a:off x="3003800" y="3666833"/>
            <a:ext cx="2610400" cy="246400"/>
          </a:xfrm>
          <a:prstGeom prst="homePlate">
            <a:avLst>
              <a:gd name="adj" fmla="val 50000"/>
            </a:avLst>
          </a:prstGeom>
          <a:gradFill>
            <a:gsLst>
              <a:gs pos="0">
                <a:srgbClr val="FFFFFF">
                  <a:alpha val="0"/>
                </a:srgbClr>
              </a:gs>
              <a:gs pos="99000">
                <a:srgbClr val="F846C5"/>
              </a:gs>
              <a:gs pos="100000">
                <a:srgbClr val="F846C5"/>
              </a:gs>
            </a:gsLst>
            <a:lin ang="0" scaled="0"/>
          </a:gradFill>
          <a:ln>
            <a:noFill/>
          </a:ln>
        </p:spPr>
        <p:txBody>
          <a:bodyPr spcFirstLastPara="1" wrap="square" lIns="257500" tIns="257500" rIns="257500" bIns="257500" anchor="ctr" anchorCtr="0">
            <a:noAutofit/>
          </a:bodyPr>
          <a:lstStyle/>
          <a:p>
            <a:pPr>
              <a:buClr>
                <a:srgbClr val="00ACED"/>
              </a:buClr>
              <a:buSzPts val="1100"/>
            </a:pPr>
            <a:endParaRPr sz="1467">
              <a:solidFill>
                <a:srgbClr val="FFFFFF"/>
              </a:solidFill>
            </a:endParaRPr>
          </a:p>
        </p:txBody>
      </p:sp>
      <p:grpSp>
        <p:nvGrpSpPr>
          <p:cNvPr id="6489" name="Google Shape;6489;p544"/>
          <p:cNvGrpSpPr/>
          <p:nvPr/>
        </p:nvGrpSpPr>
        <p:grpSpPr>
          <a:xfrm>
            <a:off x="5390163" y="3613228"/>
            <a:ext cx="438304" cy="353425"/>
            <a:chOff x="5399838" y="3302565"/>
            <a:chExt cx="664500" cy="664500"/>
          </a:xfrm>
        </p:grpSpPr>
        <p:sp>
          <p:nvSpPr>
            <p:cNvPr id="6490" name="Google Shape;6490;p544"/>
            <p:cNvSpPr/>
            <p:nvPr/>
          </p:nvSpPr>
          <p:spPr>
            <a:xfrm>
              <a:off x="5399838" y="3302565"/>
              <a:ext cx="664500" cy="664500"/>
            </a:xfrm>
            <a:prstGeom prst="ellipse">
              <a:avLst/>
            </a:prstGeom>
            <a:solidFill>
              <a:srgbClr val="F846C5"/>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491" name="Google Shape;6491;p544"/>
            <p:cNvPicPr preferRelativeResize="0"/>
            <p:nvPr/>
          </p:nvPicPr>
          <p:blipFill rotWithShape="1">
            <a:blip r:embed="rId7">
              <a:alphaModFix/>
            </a:blip>
            <a:srcRect/>
            <a:stretch/>
          </p:blipFill>
          <p:spPr>
            <a:xfrm>
              <a:off x="5444817" y="3347545"/>
              <a:ext cx="574504" cy="574504"/>
            </a:xfrm>
            <a:prstGeom prst="rect">
              <a:avLst/>
            </a:prstGeom>
            <a:noFill/>
            <a:ln>
              <a:noFill/>
            </a:ln>
          </p:spPr>
        </p:pic>
      </p:grpSp>
      <p:sp>
        <p:nvSpPr>
          <p:cNvPr id="6492" name="Google Shape;6492;p544"/>
          <p:cNvSpPr/>
          <p:nvPr/>
        </p:nvSpPr>
        <p:spPr>
          <a:xfrm>
            <a:off x="6550967" y="3640600"/>
            <a:ext cx="431551" cy="414272"/>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493" name="Google Shape;6493;p544"/>
          <p:cNvSpPr txBox="1"/>
          <p:nvPr/>
        </p:nvSpPr>
        <p:spPr>
          <a:xfrm>
            <a:off x="5240500" y="1937767"/>
            <a:ext cx="2064800" cy="618800"/>
          </a:xfrm>
          <a:prstGeom prst="rect">
            <a:avLst/>
          </a:prstGeom>
          <a:noFill/>
          <a:ln>
            <a:noFill/>
          </a:ln>
        </p:spPr>
        <p:txBody>
          <a:bodyPr spcFirstLastPara="1" wrap="square" lIns="121900" tIns="121900" rIns="121900" bIns="121900" anchor="t" anchorCtr="0">
            <a:noAutofit/>
          </a:bodyPr>
          <a:lstStyle/>
          <a:p>
            <a:pPr algn="ctr"/>
            <a:r>
              <a:rPr lang="en" sz="1333">
                <a:solidFill>
                  <a:schemeClr val="lt1"/>
                </a:solidFill>
                <a:latin typeface="Century Gothic"/>
                <a:ea typeface="Century Gothic"/>
                <a:cs typeface="Century Gothic"/>
                <a:sym typeface="Century Gothic"/>
              </a:rPr>
              <a:t>Business partner’s  Private Apps</a:t>
            </a:r>
            <a:endParaRPr sz="1333">
              <a:solidFill>
                <a:schemeClr val="lt1"/>
              </a:solidFill>
              <a:latin typeface="Century Gothic"/>
              <a:ea typeface="Century Gothic"/>
              <a:cs typeface="Century Gothic"/>
              <a:sym typeface="Century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97"/>
        <p:cNvGrpSpPr/>
        <p:nvPr/>
      </p:nvGrpSpPr>
      <p:grpSpPr>
        <a:xfrm>
          <a:off x="0" y="0"/>
          <a:ext cx="0" cy="0"/>
          <a:chOff x="0" y="0"/>
          <a:chExt cx="0" cy="0"/>
        </a:xfrm>
      </p:grpSpPr>
      <p:grpSp>
        <p:nvGrpSpPr>
          <p:cNvPr id="6498" name="Google Shape;6498;p545"/>
          <p:cNvGrpSpPr/>
          <p:nvPr/>
        </p:nvGrpSpPr>
        <p:grpSpPr>
          <a:xfrm>
            <a:off x="707771" y="3155582"/>
            <a:ext cx="2064935" cy="1268945"/>
            <a:chOff x="5216157" y="2898600"/>
            <a:chExt cx="1152136" cy="721866"/>
          </a:xfrm>
        </p:grpSpPr>
        <p:grpSp>
          <p:nvGrpSpPr>
            <p:cNvPr id="6499" name="Google Shape;6499;p545"/>
            <p:cNvGrpSpPr/>
            <p:nvPr/>
          </p:nvGrpSpPr>
          <p:grpSpPr>
            <a:xfrm>
              <a:off x="5216157" y="2898600"/>
              <a:ext cx="1152136" cy="721866"/>
              <a:chOff x="6923681" y="5192222"/>
              <a:chExt cx="981878" cy="615192"/>
            </a:xfrm>
          </p:grpSpPr>
          <p:sp>
            <p:nvSpPr>
              <p:cNvPr id="6500" name="Google Shape;6500;p545"/>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501" name="Google Shape;6501;p545"/>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502" name="Google Shape;6502;p545"/>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503" name="Google Shape;6503;p545"/>
          <p:cNvCxnSpPr/>
          <p:nvPr/>
        </p:nvCxnSpPr>
        <p:spPr>
          <a:xfrm rot="10800000" flipH="1">
            <a:off x="1485151" y="4456633"/>
            <a:ext cx="4000" cy="892800"/>
          </a:xfrm>
          <a:prstGeom prst="straightConnector1">
            <a:avLst/>
          </a:prstGeom>
          <a:noFill/>
          <a:ln w="19050" cap="flat" cmpd="sng">
            <a:solidFill>
              <a:schemeClr val="lt1"/>
            </a:solidFill>
            <a:prstDash val="dot"/>
            <a:round/>
            <a:headEnd type="none" w="med" len="med"/>
            <a:tailEnd type="triangle" w="med" len="med"/>
          </a:ln>
        </p:spPr>
      </p:cxnSp>
      <p:pic>
        <p:nvPicPr>
          <p:cNvPr id="6504" name="Google Shape;6504;p545"/>
          <p:cNvPicPr preferRelativeResize="0"/>
          <p:nvPr/>
        </p:nvPicPr>
        <p:blipFill rotWithShape="1">
          <a:blip r:embed="rId3">
            <a:alphaModFix/>
          </a:blip>
          <a:srcRect/>
          <a:stretch/>
        </p:blipFill>
        <p:spPr>
          <a:xfrm>
            <a:off x="858801" y="5431067"/>
            <a:ext cx="925967" cy="852767"/>
          </a:xfrm>
          <a:prstGeom prst="rect">
            <a:avLst/>
          </a:prstGeom>
          <a:noFill/>
          <a:ln>
            <a:noFill/>
          </a:ln>
        </p:spPr>
      </p:pic>
      <p:sp>
        <p:nvSpPr>
          <p:cNvPr id="6505" name="Google Shape;6505;p545"/>
          <p:cNvSpPr txBox="1"/>
          <p:nvPr/>
        </p:nvSpPr>
        <p:spPr>
          <a:xfrm>
            <a:off x="491600" y="6305567"/>
            <a:ext cx="27780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Roaming ZPA user</a:t>
            </a:r>
            <a:endParaRPr sz="1333">
              <a:solidFill>
                <a:schemeClr val="lt1"/>
              </a:solidFill>
              <a:latin typeface="Century Gothic"/>
              <a:ea typeface="Century Gothic"/>
              <a:cs typeface="Century Gothic"/>
              <a:sym typeface="Century Gothic"/>
            </a:endParaRPr>
          </a:p>
        </p:txBody>
      </p:sp>
      <p:sp>
        <p:nvSpPr>
          <p:cNvPr id="6506" name="Google Shape;6506;p545"/>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Branch connectivity as a service </a:t>
            </a:r>
            <a:endParaRPr/>
          </a:p>
        </p:txBody>
      </p:sp>
      <p:sp>
        <p:nvSpPr>
          <p:cNvPr id="6507" name="Google Shape;6507;p545"/>
          <p:cNvSpPr/>
          <p:nvPr/>
        </p:nvSpPr>
        <p:spPr>
          <a:xfrm>
            <a:off x="5614109" y="3045989"/>
            <a:ext cx="1434400" cy="147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508" name="Google Shape;6508;p545"/>
          <p:cNvSpPr/>
          <p:nvPr/>
        </p:nvSpPr>
        <p:spPr>
          <a:xfrm>
            <a:off x="5614100" y="3045989"/>
            <a:ext cx="1434400" cy="28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509" name="Google Shape;6509;p545"/>
          <p:cNvSpPr txBox="1"/>
          <p:nvPr/>
        </p:nvSpPr>
        <p:spPr>
          <a:xfrm>
            <a:off x="5774125" y="3007100"/>
            <a:ext cx="1208400" cy="1556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Branch</a:t>
            </a:r>
            <a:endParaRPr sz="1067">
              <a:solidFill>
                <a:schemeClr val="lt1"/>
              </a:solidFill>
              <a:latin typeface="Century Gothic"/>
              <a:ea typeface="Century Gothic"/>
              <a:cs typeface="Century Gothic"/>
              <a:sym typeface="Century Gothic"/>
            </a:endParaRPr>
          </a:p>
        </p:txBody>
      </p:sp>
      <p:grpSp>
        <p:nvGrpSpPr>
          <p:cNvPr id="6510" name="Google Shape;6510;p545"/>
          <p:cNvGrpSpPr/>
          <p:nvPr/>
        </p:nvGrpSpPr>
        <p:grpSpPr>
          <a:xfrm>
            <a:off x="2507276" y="3554701"/>
            <a:ext cx="496576" cy="470708"/>
            <a:chOff x="3864896" y="3298032"/>
            <a:chExt cx="669000" cy="669000"/>
          </a:xfrm>
        </p:grpSpPr>
        <p:sp>
          <p:nvSpPr>
            <p:cNvPr id="6511" name="Google Shape;6511;p545"/>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512" name="Google Shape;6512;p545"/>
            <p:cNvPicPr preferRelativeResize="0"/>
            <p:nvPr/>
          </p:nvPicPr>
          <p:blipFill rotWithShape="1">
            <a:blip r:embed="rId4">
              <a:alphaModFix/>
            </a:blip>
            <a:srcRect b="18360"/>
            <a:stretch/>
          </p:blipFill>
          <p:spPr>
            <a:xfrm>
              <a:off x="3967653" y="3396831"/>
              <a:ext cx="459104" cy="461666"/>
            </a:xfrm>
            <a:prstGeom prst="rect">
              <a:avLst/>
            </a:prstGeom>
            <a:noFill/>
            <a:ln>
              <a:noFill/>
            </a:ln>
          </p:spPr>
        </p:pic>
      </p:grpSp>
      <p:sp>
        <p:nvSpPr>
          <p:cNvPr id="6513" name="Google Shape;6513;p545"/>
          <p:cNvSpPr/>
          <p:nvPr/>
        </p:nvSpPr>
        <p:spPr>
          <a:xfrm>
            <a:off x="547888" y="1423907"/>
            <a:ext cx="1591200" cy="1262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514" name="Google Shape;6514;p545"/>
          <p:cNvSpPr/>
          <p:nvPr/>
        </p:nvSpPr>
        <p:spPr>
          <a:xfrm>
            <a:off x="547767" y="1423907"/>
            <a:ext cx="1591200" cy="246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515" name="Google Shape;6515;p545"/>
          <p:cNvSpPr txBox="1"/>
          <p:nvPr/>
        </p:nvSpPr>
        <p:spPr>
          <a:xfrm>
            <a:off x="725300" y="1367900"/>
            <a:ext cx="1340400" cy="155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     Data Center</a:t>
            </a:r>
            <a:endParaRPr sz="933">
              <a:solidFill>
                <a:schemeClr val="lt1"/>
              </a:solidFill>
              <a:latin typeface="Century Gothic"/>
              <a:ea typeface="Century Gothic"/>
              <a:cs typeface="Century Gothic"/>
              <a:sym typeface="Century Gothic"/>
            </a:endParaRPr>
          </a:p>
        </p:txBody>
      </p:sp>
      <p:pic>
        <p:nvPicPr>
          <p:cNvPr id="6516" name="Google Shape;6516;p545"/>
          <p:cNvPicPr preferRelativeResize="0"/>
          <p:nvPr/>
        </p:nvPicPr>
        <p:blipFill rotWithShape="1">
          <a:blip r:embed="rId5">
            <a:alphaModFix/>
          </a:blip>
          <a:srcRect/>
          <a:stretch/>
        </p:blipFill>
        <p:spPr>
          <a:xfrm>
            <a:off x="1126677" y="1749433"/>
            <a:ext cx="537643" cy="353448"/>
          </a:xfrm>
          <a:prstGeom prst="rect">
            <a:avLst/>
          </a:prstGeom>
          <a:noFill/>
          <a:ln>
            <a:noFill/>
          </a:ln>
        </p:spPr>
      </p:pic>
      <p:pic>
        <p:nvPicPr>
          <p:cNvPr id="6517" name="Google Shape;6517;p545"/>
          <p:cNvPicPr preferRelativeResize="0"/>
          <p:nvPr/>
        </p:nvPicPr>
        <p:blipFill rotWithShape="1">
          <a:blip r:embed="rId6">
            <a:alphaModFix/>
          </a:blip>
          <a:srcRect/>
          <a:stretch/>
        </p:blipFill>
        <p:spPr>
          <a:xfrm>
            <a:off x="1187288" y="2182017"/>
            <a:ext cx="438353" cy="401921"/>
          </a:xfrm>
          <a:prstGeom prst="rect">
            <a:avLst/>
          </a:prstGeom>
          <a:noFill/>
          <a:ln>
            <a:noFill/>
          </a:ln>
        </p:spPr>
      </p:pic>
      <p:cxnSp>
        <p:nvCxnSpPr>
          <p:cNvPr id="6518" name="Google Shape;6518;p545"/>
          <p:cNvCxnSpPr>
            <a:stCxn id="6517" idx="2"/>
          </p:cNvCxnSpPr>
          <p:nvPr/>
        </p:nvCxnSpPr>
        <p:spPr>
          <a:xfrm>
            <a:off x="1406463" y="2583936"/>
            <a:ext cx="11200" cy="719200"/>
          </a:xfrm>
          <a:prstGeom prst="straightConnector1">
            <a:avLst/>
          </a:prstGeom>
          <a:noFill/>
          <a:ln w="19050" cap="flat" cmpd="sng">
            <a:solidFill>
              <a:schemeClr val="lt1"/>
            </a:solidFill>
            <a:prstDash val="dash"/>
            <a:round/>
            <a:headEnd type="none" w="med" len="med"/>
            <a:tailEnd type="triangle" w="med" len="med"/>
          </a:ln>
        </p:spPr>
      </p:cxnSp>
      <p:sp>
        <p:nvSpPr>
          <p:cNvPr id="6519" name="Google Shape;6519;p545"/>
          <p:cNvSpPr/>
          <p:nvPr/>
        </p:nvSpPr>
        <p:spPr>
          <a:xfrm>
            <a:off x="6005767" y="3640600"/>
            <a:ext cx="431551" cy="414272"/>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520" name="Google Shape;6520;p545"/>
          <p:cNvSpPr txBox="1"/>
          <p:nvPr/>
        </p:nvSpPr>
        <p:spPr>
          <a:xfrm>
            <a:off x="3414667" y="3222000"/>
            <a:ext cx="1681600" cy="41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IPSec Tunnels to ZTE</a:t>
            </a:r>
            <a:endParaRPr sz="1067">
              <a:solidFill>
                <a:schemeClr val="lt1"/>
              </a:solidFill>
              <a:latin typeface="Century Gothic"/>
              <a:ea typeface="Century Gothic"/>
              <a:cs typeface="Century Gothic"/>
              <a:sym typeface="Century Gothic"/>
            </a:endParaRPr>
          </a:p>
        </p:txBody>
      </p:sp>
      <p:sp>
        <p:nvSpPr>
          <p:cNvPr id="6521" name="Google Shape;6521;p545"/>
          <p:cNvSpPr txBox="1"/>
          <p:nvPr/>
        </p:nvSpPr>
        <p:spPr>
          <a:xfrm>
            <a:off x="7424100" y="3007100"/>
            <a:ext cx="4397200" cy="14776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Seamlessly connect to Branches to secure internet and private apps</a:t>
            </a:r>
            <a:endParaRPr sz="1200">
              <a:solidFill>
                <a:schemeClr val="lt1"/>
              </a:solidFill>
              <a:latin typeface="Century Gothic"/>
              <a:ea typeface="Century Gothic"/>
              <a:cs typeface="Century Gothic"/>
              <a:sym typeface="Century Gothic"/>
            </a:endParaRPr>
          </a:p>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Provides remote connectivity into branches</a:t>
            </a:r>
            <a:endParaRPr sz="1200">
              <a:solidFill>
                <a:schemeClr val="lt1"/>
              </a:solidFill>
              <a:latin typeface="Century Gothic"/>
              <a:ea typeface="Century Gothic"/>
              <a:cs typeface="Century Gothic"/>
              <a:sym typeface="Century Gothic"/>
            </a:endParaRPr>
          </a:p>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No need to deploy any component within the branch.</a:t>
            </a:r>
            <a:endParaRPr sz="1200">
              <a:solidFill>
                <a:schemeClr val="lt1"/>
              </a:solidFill>
              <a:latin typeface="Century Gothic"/>
              <a:ea typeface="Century Gothic"/>
              <a:cs typeface="Century Gothic"/>
              <a:sym typeface="Century Gothic"/>
            </a:endParaRPr>
          </a:p>
          <a:p>
            <a:pPr marL="609585"/>
            <a:endParaRPr sz="1200">
              <a:solidFill>
                <a:schemeClr val="lt1"/>
              </a:solidFill>
              <a:latin typeface="Century Gothic"/>
              <a:ea typeface="Century Gothic"/>
              <a:cs typeface="Century Gothic"/>
              <a:sym typeface="Century Gothic"/>
            </a:endParaRPr>
          </a:p>
        </p:txBody>
      </p:sp>
      <p:sp>
        <p:nvSpPr>
          <p:cNvPr id="6522" name="Google Shape;6522;p545"/>
          <p:cNvSpPr txBox="1"/>
          <p:nvPr/>
        </p:nvSpPr>
        <p:spPr>
          <a:xfrm>
            <a:off x="627400" y="1035200"/>
            <a:ext cx="2506400" cy="419600"/>
          </a:xfrm>
          <a:prstGeom prst="rect">
            <a:avLst/>
          </a:prstGeom>
          <a:noFill/>
          <a:ln>
            <a:noFill/>
          </a:ln>
        </p:spPr>
        <p:txBody>
          <a:bodyPr spcFirstLastPara="1" wrap="square" lIns="121900" tIns="121900" rIns="121900" bIns="121900" anchor="t" anchorCtr="0">
            <a:noAutofit/>
          </a:bodyPr>
          <a:lstStyle/>
          <a:p>
            <a:r>
              <a:rPr lang="en" sz="1200" b="1">
                <a:solidFill>
                  <a:schemeClr val="lt1"/>
                </a:solidFill>
                <a:latin typeface="Century Gothic"/>
                <a:ea typeface="Century Gothic"/>
                <a:cs typeface="Century Gothic"/>
                <a:sym typeface="Century Gothic"/>
              </a:rPr>
              <a:t>Corp Data Center</a:t>
            </a:r>
            <a:endParaRPr sz="1200" b="1">
              <a:solidFill>
                <a:schemeClr val="lt1"/>
              </a:solidFill>
              <a:latin typeface="Century Gothic"/>
              <a:ea typeface="Century Gothic"/>
              <a:cs typeface="Century Gothic"/>
              <a:sym typeface="Century Gothic"/>
            </a:endParaRPr>
          </a:p>
        </p:txBody>
      </p:sp>
      <p:sp>
        <p:nvSpPr>
          <p:cNvPr id="6523" name="Google Shape;6523;p545"/>
          <p:cNvSpPr/>
          <p:nvPr/>
        </p:nvSpPr>
        <p:spPr>
          <a:xfrm flipH="1">
            <a:off x="3003800" y="3666833"/>
            <a:ext cx="2610400" cy="246400"/>
          </a:xfrm>
          <a:prstGeom prst="homePlate">
            <a:avLst>
              <a:gd name="adj" fmla="val 50000"/>
            </a:avLst>
          </a:prstGeom>
          <a:gradFill>
            <a:gsLst>
              <a:gs pos="0">
                <a:srgbClr val="FFFFFF">
                  <a:alpha val="0"/>
                </a:srgbClr>
              </a:gs>
              <a:gs pos="99000">
                <a:srgbClr val="F846C5"/>
              </a:gs>
              <a:gs pos="100000">
                <a:srgbClr val="F846C5"/>
              </a:gs>
            </a:gsLst>
            <a:lin ang="0" scaled="0"/>
          </a:gradFill>
          <a:ln>
            <a:noFill/>
          </a:ln>
        </p:spPr>
        <p:txBody>
          <a:bodyPr spcFirstLastPara="1" wrap="square" lIns="257500" tIns="257500" rIns="257500" bIns="257500" anchor="ctr" anchorCtr="0">
            <a:noAutofit/>
          </a:bodyPr>
          <a:lstStyle/>
          <a:p>
            <a:pPr>
              <a:buClr>
                <a:srgbClr val="00ACED"/>
              </a:buClr>
              <a:buSzPts val="1100"/>
            </a:pPr>
            <a:endParaRPr sz="1467">
              <a:solidFill>
                <a:srgbClr val="FFFFFF"/>
              </a:solidFill>
            </a:endParaRPr>
          </a:p>
        </p:txBody>
      </p:sp>
      <p:grpSp>
        <p:nvGrpSpPr>
          <p:cNvPr id="6524" name="Google Shape;6524;p545"/>
          <p:cNvGrpSpPr/>
          <p:nvPr/>
        </p:nvGrpSpPr>
        <p:grpSpPr>
          <a:xfrm>
            <a:off x="5390163" y="3613228"/>
            <a:ext cx="438304" cy="353425"/>
            <a:chOff x="5399838" y="3302565"/>
            <a:chExt cx="664500" cy="664500"/>
          </a:xfrm>
        </p:grpSpPr>
        <p:sp>
          <p:nvSpPr>
            <p:cNvPr id="6525" name="Google Shape;6525;p545"/>
            <p:cNvSpPr/>
            <p:nvPr/>
          </p:nvSpPr>
          <p:spPr>
            <a:xfrm>
              <a:off x="5399838" y="3302565"/>
              <a:ext cx="664500" cy="664500"/>
            </a:xfrm>
            <a:prstGeom prst="ellipse">
              <a:avLst/>
            </a:prstGeom>
            <a:solidFill>
              <a:srgbClr val="F846C5"/>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526" name="Google Shape;6526;p545"/>
            <p:cNvPicPr preferRelativeResize="0"/>
            <p:nvPr/>
          </p:nvPicPr>
          <p:blipFill rotWithShape="1">
            <a:blip r:embed="rId7">
              <a:alphaModFix/>
            </a:blip>
            <a:srcRect/>
            <a:stretch/>
          </p:blipFill>
          <p:spPr>
            <a:xfrm>
              <a:off x="5444817" y="3347545"/>
              <a:ext cx="574504" cy="574504"/>
            </a:xfrm>
            <a:prstGeom prst="rect">
              <a:avLst/>
            </a:prstGeom>
            <a:noFill/>
            <a:ln>
              <a:noFill/>
            </a:ln>
          </p:spPr>
        </p:pic>
      </p:grpSp>
      <p:sp>
        <p:nvSpPr>
          <p:cNvPr id="6527" name="Google Shape;6527;p545"/>
          <p:cNvSpPr/>
          <p:nvPr/>
        </p:nvSpPr>
        <p:spPr>
          <a:xfrm>
            <a:off x="6550967" y="3640600"/>
            <a:ext cx="431551" cy="414272"/>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31"/>
        <p:cNvGrpSpPr/>
        <p:nvPr/>
      </p:nvGrpSpPr>
      <p:grpSpPr>
        <a:xfrm>
          <a:off x="0" y="0"/>
          <a:ext cx="0" cy="0"/>
          <a:chOff x="0" y="0"/>
          <a:chExt cx="0" cy="0"/>
        </a:xfrm>
      </p:grpSpPr>
      <p:grpSp>
        <p:nvGrpSpPr>
          <p:cNvPr id="6532" name="Google Shape;6532;p546"/>
          <p:cNvGrpSpPr/>
          <p:nvPr/>
        </p:nvGrpSpPr>
        <p:grpSpPr>
          <a:xfrm>
            <a:off x="2865492" y="2569887"/>
            <a:ext cx="2286297" cy="1237471"/>
            <a:chOff x="5216157" y="2898600"/>
            <a:chExt cx="1152136" cy="721866"/>
          </a:xfrm>
        </p:grpSpPr>
        <p:grpSp>
          <p:nvGrpSpPr>
            <p:cNvPr id="6533" name="Google Shape;6533;p546"/>
            <p:cNvGrpSpPr/>
            <p:nvPr/>
          </p:nvGrpSpPr>
          <p:grpSpPr>
            <a:xfrm>
              <a:off x="5216157" y="2898600"/>
              <a:ext cx="1152136" cy="721866"/>
              <a:chOff x="6923681" y="5192222"/>
              <a:chExt cx="981878" cy="615192"/>
            </a:xfrm>
          </p:grpSpPr>
          <p:sp>
            <p:nvSpPr>
              <p:cNvPr id="6534" name="Google Shape;6534;p546"/>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535" name="Google Shape;6535;p546"/>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536" name="Google Shape;6536;p546"/>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537" name="Google Shape;6537;p546"/>
          <p:cNvCxnSpPr/>
          <p:nvPr/>
        </p:nvCxnSpPr>
        <p:spPr>
          <a:xfrm rot="10800000" flipH="1">
            <a:off x="1768284" y="3680833"/>
            <a:ext cx="1388000" cy="1754000"/>
          </a:xfrm>
          <a:prstGeom prst="straightConnector1">
            <a:avLst/>
          </a:prstGeom>
          <a:noFill/>
          <a:ln w="19050" cap="flat" cmpd="sng">
            <a:solidFill>
              <a:schemeClr val="lt1"/>
            </a:solidFill>
            <a:prstDash val="dash"/>
            <a:round/>
            <a:headEnd type="none" w="med" len="med"/>
            <a:tailEnd type="triangle" w="med" len="med"/>
          </a:ln>
        </p:spPr>
      </p:cxnSp>
      <p:sp>
        <p:nvSpPr>
          <p:cNvPr id="6538" name="Google Shape;6538;p546"/>
          <p:cNvSpPr/>
          <p:nvPr/>
        </p:nvSpPr>
        <p:spPr>
          <a:xfrm>
            <a:off x="7256943" y="2352489"/>
            <a:ext cx="1434400" cy="147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539" name="Google Shape;6539;p546"/>
          <p:cNvSpPr/>
          <p:nvPr/>
        </p:nvSpPr>
        <p:spPr>
          <a:xfrm>
            <a:off x="7256833" y="2352489"/>
            <a:ext cx="1434400" cy="28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540" name="Google Shape;6540;p546"/>
          <p:cNvSpPr txBox="1"/>
          <p:nvPr/>
        </p:nvSpPr>
        <p:spPr>
          <a:xfrm>
            <a:off x="7416859" y="2313600"/>
            <a:ext cx="1208400" cy="1556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Data Center</a:t>
            </a:r>
            <a:endParaRPr sz="1067">
              <a:solidFill>
                <a:schemeClr val="lt1"/>
              </a:solidFill>
              <a:latin typeface="Century Gothic"/>
              <a:ea typeface="Century Gothic"/>
              <a:cs typeface="Century Gothic"/>
              <a:sym typeface="Century Gothic"/>
            </a:endParaRPr>
          </a:p>
        </p:txBody>
      </p:sp>
      <p:sp>
        <p:nvSpPr>
          <p:cNvPr id="6541" name="Google Shape;6541;p546"/>
          <p:cNvSpPr/>
          <p:nvPr/>
        </p:nvSpPr>
        <p:spPr>
          <a:xfrm>
            <a:off x="7303831" y="2947284"/>
            <a:ext cx="285880" cy="288029"/>
          </a:xfrm>
          <a:custGeom>
            <a:avLst/>
            <a:gdLst/>
            <a:ahLst/>
            <a:cxnLst/>
            <a:rect l="l" t="t" r="r" b="b"/>
            <a:pathLst>
              <a:path w="644842" h="644842" extrusionOk="0">
                <a:moveTo>
                  <a:pt x="322421" y="0"/>
                </a:moveTo>
                <a:cubicBezTo>
                  <a:pt x="144590" y="0"/>
                  <a:pt x="0" y="144590"/>
                  <a:pt x="0" y="322421"/>
                </a:cubicBezTo>
                <a:cubicBezTo>
                  <a:pt x="0" y="500253"/>
                  <a:pt x="144590" y="644843"/>
                  <a:pt x="322421" y="644843"/>
                </a:cubicBezTo>
                <a:cubicBezTo>
                  <a:pt x="500253" y="644843"/>
                  <a:pt x="644843" y="500253"/>
                  <a:pt x="644843" y="322421"/>
                </a:cubicBezTo>
                <a:cubicBezTo>
                  <a:pt x="644843" y="144590"/>
                  <a:pt x="500158" y="0"/>
                  <a:pt x="322421" y="0"/>
                </a:cubicBezTo>
                <a:close/>
                <a:moveTo>
                  <a:pt x="322421" y="616172"/>
                </a:moveTo>
                <a:cubicBezTo>
                  <a:pt x="160401" y="616172"/>
                  <a:pt x="28575" y="484346"/>
                  <a:pt x="28575" y="322326"/>
                </a:cubicBezTo>
                <a:cubicBezTo>
                  <a:pt x="28575" y="160306"/>
                  <a:pt x="160401" y="28575"/>
                  <a:pt x="322421" y="28575"/>
                </a:cubicBezTo>
                <a:cubicBezTo>
                  <a:pt x="484442" y="28575"/>
                  <a:pt x="616268" y="160401"/>
                  <a:pt x="616268" y="322421"/>
                </a:cubicBezTo>
                <a:cubicBezTo>
                  <a:pt x="616268" y="484442"/>
                  <a:pt x="484442" y="616268"/>
                  <a:pt x="322421" y="616268"/>
                </a:cubicBezTo>
                <a:close/>
                <a:moveTo>
                  <a:pt x="126873" y="322421"/>
                </a:moveTo>
                <a:cubicBezTo>
                  <a:pt x="126873" y="332899"/>
                  <a:pt x="118301" y="341471"/>
                  <a:pt x="107823" y="341471"/>
                </a:cubicBezTo>
                <a:cubicBezTo>
                  <a:pt x="97346" y="341471"/>
                  <a:pt x="88583" y="332899"/>
                  <a:pt x="88583" y="322421"/>
                </a:cubicBezTo>
                <a:cubicBezTo>
                  <a:pt x="88583" y="311944"/>
                  <a:pt x="96869" y="303371"/>
                  <a:pt x="107442" y="303371"/>
                </a:cubicBezTo>
                <a:lnTo>
                  <a:pt x="107918" y="303371"/>
                </a:lnTo>
                <a:cubicBezTo>
                  <a:pt x="118396" y="303371"/>
                  <a:pt x="126968" y="311944"/>
                  <a:pt x="126968" y="322421"/>
                </a:cubicBezTo>
                <a:close/>
                <a:moveTo>
                  <a:pt x="190500" y="322421"/>
                </a:moveTo>
                <a:cubicBezTo>
                  <a:pt x="190500" y="332899"/>
                  <a:pt x="181928" y="341471"/>
                  <a:pt x="171450" y="341471"/>
                </a:cubicBezTo>
                <a:cubicBezTo>
                  <a:pt x="160973" y="341471"/>
                  <a:pt x="152210" y="332899"/>
                  <a:pt x="152210" y="322421"/>
                </a:cubicBezTo>
                <a:cubicBezTo>
                  <a:pt x="152210" y="311944"/>
                  <a:pt x="160496" y="303371"/>
                  <a:pt x="170974" y="303371"/>
                </a:cubicBezTo>
                <a:lnTo>
                  <a:pt x="171450" y="303371"/>
                </a:lnTo>
                <a:cubicBezTo>
                  <a:pt x="181928" y="303371"/>
                  <a:pt x="190500" y="311944"/>
                  <a:pt x="190500" y="322421"/>
                </a:cubicBezTo>
                <a:close/>
                <a:moveTo>
                  <a:pt x="271558" y="332518"/>
                </a:moveTo>
                <a:lnTo>
                  <a:pt x="212312" y="391763"/>
                </a:lnTo>
                <a:cubicBezTo>
                  <a:pt x="209550" y="394525"/>
                  <a:pt x="205835" y="395954"/>
                  <a:pt x="202216" y="395954"/>
                </a:cubicBezTo>
                <a:cubicBezTo>
                  <a:pt x="198596" y="395954"/>
                  <a:pt x="194881" y="394525"/>
                  <a:pt x="192119" y="391763"/>
                </a:cubicBezTo>
                <a:cubicBezTo>
                  <a:pt x="186500" y="386144"/>
                  <a:pt x="186500" y="377095"/>
                  <a:pt x="192119" y="371570"/>
                </a:cubicBezTo>
                <a:lnTo>
                  <a:pt x="241268" y="322421"/>
                </a:lnTo>
                <a:lnTo>
                  <a:pt x="192119" y="273272"/>
                </a:lnTo>
                <a:cubicBezTo>
                  <a:pt x="186500" y="267653"/>
                  <a:pt x="186500" y="258604"/>
                  <a:pt x="192119" y="253079"/>
                </a:cubicBezTo>
                <a:cubicBezTo>
                  <a:pt x="197739" y="247460"/>
                  <a:pt x="206788" y="247460"/>
                  <a:pt x="212312" y="253079"/>
                </a:cubicBezTo>
                <a:lnTo>
                  <a:pt x="271558" y="312325"/>
                </a:lnTo>
                <a:cubicBezTo>
                  <a:pt x="277178" y="317945"/>
                  <a:pt x="277178" y="326993"/>
                  <a:pt x="271558" y="332518"/>
                </a:cubicBezTo>
                <a:close/>
                <a:moveTo>
                  <a:pt x="556260" y="322421"/>
                </a:moveTo>
                <a:cubicBezTo>
                  <a:pt x="556260" y="332899"/>
                  <a:pt x="547973" y="341471"/>
                  <a:pt x="537401" y="341471"/>
                </a:cubicBezTo>
                <a:lnTo>
                  <a:pt x="536924" y="341471"/>
                </a:lnTo>
                <a:cubicBezTo>
                  <a:pt x="526447" y="341471"/>
                  <a:pt x="517874" y="332899"/>
                  <a:pt x="517874" y="322421"/>
                </a:cubicBezTo>
                <a:cubicBezTo>
                  <a:pt x="517874" y="311944"/>
                  <a:pt x="526447" y="303371"/>
                  <a:pt x="536924" y="303371"/>
                </a:cubicBezTo>
                <a:cubicBezTo>
                  <a:pt x="547402" y="303371"/>
                  <a:pt x="556165" y="311944"/>
                  <a:pt x="556165" y="322421"/>
                </a:cubicBezTo>
                <a:close/>
                <a:moveTo>
                  <a:pt x="492633" y="322421"/>
                </a:moveTo>
                <a:cubicBezTo>
                  <a:pt x="492633" y="332899"/>
                  <a:pt x="484346" y="341471"/>
                  <a:pt x="473869" y="341471"/>
                </a:cubicBezTo>
                <a:lnTo>
                  <a:pt x="473393" y="341471"/>
                </a:lnTo>
                <a:cubicBezTo>
                  <a:pt x="462915" y="341471"/>
                  <a:pt x="454343" y="332899"/>
                  <a:pt x="454343" y="322421"/>
                </a:cubicBezTo>
                <a:cubicBezTo>
                  <a:pt x="454343" y="311944"/>
                  <a:pt x="462915" y="303371"/>
                  <a:pt x="473393" y="303371"/>
                </a:cubicBezTo>
                <a:cubicBezTo>
                  <a:pt x="483870" y="303371"/>
                  <a:pt x="492633" y="311944"/>
                  <a:pt x="492633" y="322421"/>
                </a:cubicBezTo>
                <a:close/>
                <a:moveTo>
                  <a:pt x="452723" y="371570"/>
                </a:moveTo>
                <a:cubicBezTo>
                  <a:pt x="458343" y="377190"/>
                  <a:pt x="458343" y="386239"/>
                  <a:pt x="452723" y="391763"/>
                </a:cubicBezTo>
                <a:cubicBezTo>
                  <a:pt x="449961" y="394525"/>
                  <a:pt x="446246" y="395954"/>
                  <a:pt x="442627" y="395954"/>
                </a:cubicBezTo>
                <a:cubicBezTo>
                  <a:pt x="439007" y="395954"/>
                  <a:pt x="435293" y="394525"/>
                  <a:pt x="432530" y="391763"/>
                </a:cubicBezTo>
                <a:lnTo>
                  <a:pt x="373285" y="332518"/>
                </a:lnTo>
                <a:cubicBezTo>
                  <a:pt x="367665" y="326898"/>
                  <a:pt x="367665" y="317849"/>
                  <a:pt x="373285" y="312325"/>
                </a:cubicBezTo>
                <a:lnTo>
                  <a:pt x="432530" y="253079"/>
                </a:lnTo>
                <a:cubicBezTo>
                  <a:pt x="438150" y="247460"/>
                  <a:pt x="447199" y="247460"/>
                  <a:pt x="452723" y="253079"/>
                </a:cubicBezTo>
                <a:cubicBezTo>
                  <a:pt x="458343" y="258699"/>
                  <a:pt x="458343" y="267748"/>
                  <a:pt x="452723" y="273272"/>
                </a:cubicBezTo>
                <a:lnTo>
                  <a:pt x="403574" y="322421"/>
                </a:lnTo>
                <a:lnTo>
                  <a:pt x="452723" y="371570"/>
                </a:lnTo>
                <a:close/>
                <a:moveTo>
                  <a:pt x="341471" y="260985"/>
                </a:moveTo>
                <a:cubicBezTo>
                  <a:pt x="341471" y="271463"/>
                  <a:pt x="332899" y="280226"/>
                  <a:pt x="322421" y="280226"/>
                </a:cubicBezTo>
                <a:cubicBezTo>
                  <a:pt x="311944" y="280226"/>
                  <a:pt x="303371" y="271939"/>
                  <a:pt x="303371" y="261366"/>
                </a:cubicBezTo>
                <a:lnTo>
                  <a:pt x="303371" y="260890"/>
                </a:lnTo>
                <a:cubicBezTo>
                  <a:pt x="303371" y="250412"/>
                  <a:pt x="311944" y="241840"/>
                  <a:pt x="322421" y="241840"/>
                </a:cubicBezTo>
                <a:cubicBezTo>
                  <a:pt x="332899" y="241840"/>
                  <a:pt x="341471" y="250412"/>
                  <a:pt x="341471" y="260890"/>
                </a:cubicBezTo>
                <a:close/>
                <a:moveTo>
                  <a:pt x="341471" y="197358"/>
                </a:moveTo>
                <a:cubicBezTo>
                  <a:pt x="341471" y="207836"/>
                  <a:pt x="332899" y="216599"/>
                  <a:pt x="322421" y="216599"/>
                </a:cubicBezTo>
                <a:cubicBezTo>
                  <a:pt x="311944" y="216599"/>
                  <a:pt x="303371" y="208312"/>
                  <a:pt x="303371" y="197834"/>
                </a:cubicBezTo>
                <a:lnTo>
                  <a:pt x="303371" y="197358"/>
                </a:lnTo>
                <a:cubicBezTo>
                  <a:pt x="303371" y="186881"/>
                  <a:pt x="311944" y="178308"/>
                  <a:pt x="322421" y="178308"/>
                </a:cubicBezTo>
                <a:cubicBezTo>
                  <a:pt x="332899" y="178308"/>
                  <a:pt x="341471" y="186881"/>
                  <a:pt x="341471" y="197358"/>
                </a:cubicBezTo>
                <a:close/>
                <a:moveTo>
                  <a:pt x="253079" y="176784"/>
                </a:moveTo>
                <a:cubicBezTo>
                  <a:pt x="247460" y="171164"/>
                  <a:pt x="247460" y="162116"/>
                  <a:pt x="253079" y="156591"/>
                </a:cubicBezTo>
                <a:lnTo>
                  <a:pt x="312325" y="97346"/>
                </a:lnTo>
                <a:cubicBezTo>
                  <a:pt x="317945" y="91726"/>
                  <a:pt x="326993" y="91726"/>
                  <a:pt x="332518" y="97346"/>
                </a:cubicBezTo>
                <a:lnTo>
                  <a:pt x="391763" y="156591"/>
                </a:lnTo>
                <a:cubicBezTo>
                  <a:pt x="397383" y="162211"/>
                  <a:pt x="397383" y="171260"/>
                  <a:pt x="391763" y="176784"/>
                </a:cubicBezTo>
                <a:cubicBezTo>
                  <a:pt x="389001" y="179546"/>
                  <a:pt x="385286" y="180975"/>
                  <a:pt x="381667" y="180975"/>
                </a:cubicBezTo>
                <a:cubicBezTo>
                  <a:pt x="378047" y="180975"/>
                  <a:pt x="374333" y="179546"/>
                  <a:pt x="371570" y="176784"/>
                </a:cubicBezTo>
                <a:lnTo>
                  <a:pt x="322421" y="127635"/>
                </a:lnTo>
                <a:lnTo>
                  <a:pt x="273272" y="176784"/>
                </a:lnTo>
                <a:cubicBezTo>
                  <a:pt x="267653" y="182404"/>
                  <a:pt x="258604" y="182404"/>
                  <a:pt x="253079" y="176784"/>
                </a:cubicBezTo>
                <a:close/>
                <a:moveTo>
                  <a:pt x="341471" y="383858"/>
                </a:moveTo>
                <a:cubicBezTo>
                  <a:pt x="341471" y="394335"/>
                  <a:pt x="332899" y="402908"/>
                  <a:pt x="322421" y="402908"/>
                </a:cubicBezTo>
                <a:cubicBezTo>
                  <a:pt x="311944" y="402908"/>
                  <a:pt x="303371" y="394335"/>
                  <a:pt x="303371" y="383858"/>
                </a:cubicBezTo>
                <a:cubicBezTo>
                  <a:pt x="303371" y="373380"/>
                  <a:pt x="311944" y="364617"/>
                  <a:pt x="322421" y="364617"/>
                </a:cubicBezTo>
                <a:cubicBezTo>
                  <a:pt x="332899" y="364617"/>
                  <a:pt x="341471" y="372904"/>
                  <a:pt x="341471" y="383476"/>
                </a:cubicBezTo>
                <a:lnTo>
                  <a:pt x="341471" y="383953"/>
                </a:lnTo>
                <a:close/>
                <a:moveTo>
                  <a:pt x="341471" y="446913"/>
                </a:moveTo>
                <a:lnTo>
                  <a:pt x="341471" y="447389"/>
                </a:lnTo>
                <a:cubicBezTo>
                  <a:pt x="341471" y="457867"/>
                  <a:pt x="332899" y="466439"/>
                  <a:pt x="322421" y="466439"/>
                </a:cubicBezTo>
                <a:cubicBezTo>
                  <a:pt x="311944" y="466439"/>
                  <a:pt x="303371" y="457867"/>
                  <a:pt x="303371" y="447389"/>
                </a:cubicBezTo>
                <a:cubicBezTo>
                  <a:pt x="303371" y="436912"/>
                  <a:pt x="311944" y="428149"/>
                  <a:pt x="322421" y="428149"/>
                </a:cubicBezTo>
                <a:cubicBezTo>
                  <a:pt x="332899" y="428149"/>
                  <a:pt x="341471" y="436436"/>
                  <a:pt x="341471" y="446913"/>
                </a:cubicBezTo>
                <a:close/>
                <a:moveTo>
                  <a:pt x="391763" y="467963"/>
                </a:moveTo>
                <a:cubicBezTo>
                  <a:pt x="397383" y="473583"/>
                  <a:pt x="397383" y="482632"/>
                  <a:pt x="391763" y="488156"/>
                </a:cubicBezTo>
                <a:lnTo>
                  <a:pt x="332518" y="547402"/>
                </a:lnTo>
                <a:cubicBezTo>
                  <a:pt x="329756" y="550164"/>
                  <a:pt x="326041" y="551593"/>
                  <a:pt x="322421" y="551593"/>
                </a:cubicBezTo>
                <a:cubicBezTo>
                  <a:pt x="318802" y="551593"/>
                  <a:pt x="315087" y="550164"/>
                  <a:pt x="312325" y="547402"/>
                </a:cubicBezTo>
                <a:lnTo>
                  <a:pt x="253079" y="488156"/>
                </a:lnTo>
                <a:cubicBezTo>
                  <a:pt x="247460" y="482537"/>
                  <a:pt x="247460" y="473488"/>
                  <a:pt x="253079" y="467963"/>
                </a:cubicBezTo>
                <a:cubicBezTo>
                  <a:pt x="258699" y="462344"/>
                  <a:pt x="267748" y="462344"/>
                  <a:pt x="273272" y="467963"/>
                </a:cubicBezTo>
                <a:lnTo>
                  <a:pt x="322421" y="517112"/>
                </a:lnTo>
                <a:lnTo>
                  <a:pt x="371570" y="467963"/>
                </a:lnTo>
                <a:cubicBezTo>
                  <a:pt x="377190" y="462344"/>
                  <a:pt x="386239" y="462344"/>
                  <a:pt x="391763" y="467963"/>
                </a:cubicBezTo>
                <a:close/>
              </a:path>
            </a:pathLst>
          </a:custGeom>
          <a:solidFill>
            <a:srgbClr val="236BF5"/>
          </a:solidFill>
          <a:ln>
            <a:noFill/>
          </a:ln>
        </p:spPr>
        <p:txBody>
          <a:bodyPr spcFirstLastPara="1" wrap="square" lIns="121900" tIns="60933" rIns="121900" bIns="60933" anchor="ctr" anchorCtr="0">
            <a:noAutofit/>
          </a:bodyPr>
          <a:lstStyle/>
          <a:p>
            <a:pPr>
              <a:buSzPts val="1400"/>
            </a:pPr>
            <a:endParaRPr sz="1867"/>
          </a:p>
        </p:txBody>
      </p:sp>
      <p:sp>
        <p:nvSpPr>
          <p:cNvPr id="6542" name="Google Shape;6542;p546"/>
          <p:cNvSpPr/>
          <p:nvPr/>
        </p:nvSpPr>
        <p:spPr>
          <a:xfrm>
            <a:off x="7878021" y="2913225"/>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543" name="Google Shape;6543;p546"/>
          <p:cNvSpPr/>
          <p:nvPr/>
        </p:nvSpPr>
        <p:spPr>
          <a:xfrm>
            <a:off x="8258604" y="2913225"/>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544" name="Google Shape;6544;p546"/>
          <p:cNvSpPr txBox="1"/>
          <p:nvPr/>
        </p:nvSpPr>
        <p:spPr>
          <a:xfrm>
            <a:off x="7375333" y="1992400"/>
            <a:ext cx="129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acme.corp</a:t>
            </a:r>
            <a:endParaRPr sz="1333">
              <a:solidFill>
                <a:schemeClr val="lt1"/>
              </a:solidFill>
              <a:latin typeface="Century Gothic"/>
              <a:ea typeface="Century Gothic"/>
              <a:cs typeface="Century Gothic"/>
              <a:sym typeface="Century Gothic"/>
            </a:endParaRPr>
          </a:p>
        </p:txBody>
      </p:sp>
      <p:grpSp>
        <p:nvGrpSpPr>
          <p:cNvPr id="6545" name="Google Shape;6545;p546"/>
          <p:cNvGrpSpPr/>
          <p:nvPr/>
        </p:nvGrpSpPr>
        <p:grpSpPr>
          <a:xfrm>
            <a:off x="4468209" y="2501750"/>
            <a:ext cx="496576" cy="470708"/>
            <a:chOff x="3864896" y="3298032"/>
            <a:chExt cx="669000" cy="669000"/>
          </a:xfrm>
        </p:grpSpPr>
        <p:sp>
          <p:nvSpPr>
            <p:cNvPr id="6546" name="Google Shape;6546;p546"/>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547" name="Google Shape;6547;p546"/>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grpSp>
        <p:nvGrpSpPr>
          <p:cNvPr id="6548" name="Google Shape;6548;p546"/>
          <p:cNvGrpSpPr/>
          <p:nvPr/>
        </p:nvGrpSpPr>
        <p:grpSpPr>
          <a:xfrm>
            <a:off x="4655209" y="3252117"/>
            <a:ext cx="496576" cy="470708"/>
            <a:chOff x="3864896" y="3298032"/>
            <a:chExt cx="669000" cy="669000"/>
          </a:xfrm>
        </p:grpSpPr>
        <p:sp>
          <p:nvSpPr>
            <p:cNvPr id="6549" name="Google Shape;6549;p546"/>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550" name="Google Shape;6550;p546"/>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pic>
        <p:nvPicPr>
          <p:cNvPr id="6551" name="Google Shape;6551;p546"/>
          <p:cNvPicPr preferRelativeResize="0"/>
          <p:nvPr/>
        </p:nvPicPr>
        <p:blipFill rotWithShape="1">
          <a:blip r:embed="rId4">
            <a:alphaModFix/>
          </a:blip>
          <a:srcRect/>
          <a:stretch/>
        </p:blipFill>
        <p:spPr>
          <a:xfrm>
            <a:off x="861655" y="1271089"/>
            <a:ext cx="1253067" cy="965200"/>
          </a:xfrm>
          <a:prstGeom prst="rect">
            <a:avLst/>
          </a:prstGeom>
          <a:noFill/>
          <a:ln>
            <a:noFill/>
          </a:ln>
        </p:spPr>
      </p:pic>
      <p:sp>
        <p:nvSpPr>
          <p:cNvPr id="6552" name="Google Shape;6552;p546"/>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Extranet Application Support - Location Aware Routing</a:t>
            </a:r>
            <a:endParaRPr/>
          </a:p>
        </p:txBody>
      </p:sp>
      <p:cxnSp>
        <p:nvCxnSpPr>
          <p:cNvPr id="6553" name="Google Shape;6553;p546"/>
          <p:cNvCxnSpPr>
            <a:stCxn id="6538" idx="1"/>
            <a:endCxn id="6550" idx="3"/>
          </p:cNvCxnSpPr>
          <p:nvPr/>
        </p:nvCxnSpPr>
        <p:spPr>
          <a:xfrm flipH="1">
            <a:off x="5072143" y="3091289"/>
            <a:ext cx="2184800" cy="392800"/>
          </a:xfrm>
          <a:prstGeom prst="straightConnector1">
            <a:avLst/>
          </a:prstGeom>
          <a:noFill/>
          <a:ln w="19050" cap="flat" cmpd="sng">
            <a:solidFill>
              <a:schemeClr val="lt1"/>
            </a:solidFill>
            <a:prstDash val="dash"/>
            <a:round/>
            <a:headEnd type="none" w="med" len="med"/>
            <a:tailEnd type="triangle" w="med" len="med"/>
          </a:ln>
        </p:spPr>
      </p:cxnSp>
      <p:cxnSp>
        <p:nvCxnSpPr>
          <p:cNvPr id="6554" name="Google Shape;6554;p546"/>
          <p:cNvCxnSpPr>
            <a:stCxn id="6538" idx="1"/>
            <a:endCxn id="6546" idx="6"/>
          </p:cNvCxnSpPr>
          <p:nvPr/>
        </p:nvCxnSpPr>
        <p:spPr>
          <a:xfrm rot="10800000">
            <a:off x="4964943" y="2737289"/>
            <a:ext cx="2292000" cy="354000"/>
          </a:xfrm>
          <a:prstGeom prst="straightConnector1">
            <a:avLst/>
          </a:prstGeom>
          <a:noFill/>
          <a:ln w="19050" cap="flat" cmpd="sng">
            <a:solidFill>
              <a:schemeClr val="accent4"/>
            </a:solidFill>
            <a:prstDash val="dash"/>
            <a:round/>
            <a:headEnd type="none" w="med" len="med"/>
            <a:tailEnd type="triangle" w="med" len="med"/>
          </a:ln>
        </p:spPr>
      </p:cxnSp>
      <p:sp>
        <p:nvSpPr>
          <p:cNvPr id="6555" name="Google Shape;6555;p546"/>
          <p:cNvSpPr txBox="1"/>
          <p:nvPr/>
        </p:nvSpPr>
        <p:spPr>
          <a:xfrm>
            <a:off x="4552733" y="2064167"/>
            <a:ext cx="1291600" cy="419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Chennai IPSec Node</a:t>
            </a:r>
            <a:endParaRPr sz="933">
              <a:solidFill>
                <a:schemeClr val="lt1"/>
              </a:solidFill>
              <a:latin typeface="Century Gothic"/>
              <a:ea typeface="Century Gothic"/>
              <a:cs typeface="Century Gothic"/>
              <a:sym typeface="Century Gothic"/>
            </a:endParaRPr>
          </a:p>
        </p:txBody>
      </p:sp>
      <p:cxnSp>
        <p:nvCxnSpPr>
          <p:cNvPr id="6556" name="Google Shape;6556;p546"/>
          <p:cNvCxnSpPr>
            <a:stCxn id="6551" idx="3"/>
          </p:cNvCxnSpPr>
          <p:nvPr/>
        </p:nvCxnSpPr>
        <p:spPr>
          <a:xfrm>
            <a:off x="2114721" y="1753689"/>
            <a:ext cx="1167600" cy="1025200"/>
          </a:xfrm>
          <a:prstGeom prst="straightConnector1">
            <a:avLst/>
          </a:prstGeom>
          <a:noFill/>
          <a:ln w="19050" cap="flat" cmpd="sng">
            <a:solidFill>
              <a:schemeClr val="accent4"/>
            </a:solidFill>
            <a:prstDash val="dash"/>
            <a:round/>
            <a:headEnd type="none" w="med" len="med"/>
            <a:tailEnd type="triangle" w="med" len="med"/>
          </a:ln>
        </p:spPr>
      </p:cxnSp>
      <p:sp>
        <p:nvSpPr>
          <p:cNvPr id="6557" name="Google Shape;6557;p546"/>
          <p:cNvSpPr txBox="1"/>
          <p:nvPr/>
        </p:nvSpPr>
        <p:spPr>
          <a:xfrm>
            <a:off x="732467" y="2338433"/>
            <a:ext cx="2109200" cy="2204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Office (Bengaluru)</a:t>
            </a:r>
            <a:endParaRPr sz="1067">
              <a:solidFill>
                <a:schemeClr val="lt1"/>
              </a:solidFill>
              <a:latin typeface="Century Gothic"/>
              <a:ea typeface="Century Gothic"/>
              <a:cs typeface="Century Gothic"/>
              <a:sym typeface="Century Gothic"/>
            </a:endParaRPr>
          </a:p>
        </p:txBody>
      </p:sp>
      <p:sp>
        <p:nvSpPr>
          <p:cNvPr id="6558" name="Google Shape;6558;p546"/>
          <p:cNvSpPr txBox="1"/>
          <p:nvPr/>
        </p:nvSpPr>
        <p:spPr>
          <a:xfrm>
            <a:off x="1868700" y="5809367"/>
            <a:ext cx="16696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ZPA User working from Home (Delhi)</a:t>
            </a:r>
            <a:endParaRPr sz="1067">
              <a:solidFill>
                <a:schemeClr val="lt1"/>
              </a:solidFill>
              <a:latin typeface="Century Gothic"/>
              <a:ea typeface="Century Gothic"/>
              <a:cs typeface="Century Gothic"/>
              <a:sym typeface="Century Gothic"/>
            </a:endParaRPr>
          </a:p>
        </p:txBody>
      </p:sp>
      <p:sp>
        <p:nvSpPr>
          <p:cNvPr id="6559" name="Google Shape;6559;p546"/>
          <p:cNvSpPr txBox="1"/>
          <p:nvPr/>
        </p:nvSpPr>
        <p:spPr>
          <a:xfrm>
            <a:off x="5844333" y="1561933"/>
            <a:ext cx="27120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Active-Active Tunnels to regional IPSec node</a:t>
            </a:r>
            <a:endParaRPr sz="1067">
              <a:solidFill>
                <a:schemeClr val="lt1"/>
              </a:solidFill>
              <a:latin typeface="Century Gothic"/>
              <a:ea typeface="Century Gothic"/>
              <a:cs typeface="Century Gothic"/>
              <a:sym typeface="Century Gothic"/>
            </a:endParaRPr>
          </a:p>
        </p:txBody>
      </p:sp>
      <p:sp>
        <p:nvSpPr>
          <p:cNvPr id="6560" name="Google Shape;6560;p546"/>
          <p:cNvSpPr txBox="1"/>
          <p:nvPr/>
        </p:nvSpPr>
        <p:spPr>
          <a:xfrm>
            <a:off x="2453767" y="985700"/>
            <a:ext cx="2559600" cy="544400"/>
          </a:xfrm>
          <a:prstGeom prst="rect">
            <a:avLst/>
          </a:prstGeom>
          <a:noFill/>
          <a:ln>
            <a:noFill/>
          </a:ln>
        </p:spPr>
        <p:txBody>
          <a:bodyPr spcFirstLastPara="1" wrap="square" lIns="121900" tIns="121900" rIns="121900" bIns="121900" anchor="t" anchorCtr="0">
            <a:noAutofit/>
          </a:bodyPr>
          <a:lstStyle/>
          <a:p>
            <a:endParaRPr sz="1867"/>
          </a:p>
        </p:txBody>
      </p:sp>
      <p:sp>
        <p:nvSpPr>
          <p:cNvPr id="6561" name="Google Shape;6561;p546"/>
          <p:cNvSpPr txBox="1"/>
          <p:nvPr/>
        </p:nvSpPr>
        <p:spPr>
          <a:xfrm>
            <a:off x="8934267" y="1992400"/>
            <a:ext cx="3156400" cy="2275600"/>
          </a:xfrm>
          <a:prstGeom prst="rect">
            <a:avLst/>
          </a:prstGeom>
          <a:noFill/>
          <a:ln>
            <a:noFill/>
          </a:ln>
        </p:spPr>
        <p:txBody>
          <a:bodyPr spcFirstLastPara="1" wrap="square" lIns="121900" tIns="121900" rIns="121900" bIns="121900" anchor="t" anchorCtr="0">
            <a:noAutofit/>
          </a:bodyPr>
          <a:lstStyle/>
          <a:p>
            <a:r>
              <a:rPr lang="en" sz="1467">
                <a:solidFill>
                  <a:schemeClr val="lt1"/>
                </a:solidFill>
                <a:latin typeface="Century Gothic"/>
                <a:ea typeface="Century Gothic"/>
                <a:cs typeface="Century Gothic"/>
                <a:sym typeface="Century Gothic"/>
              </a:rPr>
              <a:t>Advantage</a:t>
            </a:r>
            <a:endParaRPr sz="1467">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r>
              <a:rPr lang="en" sz="1333">
                <a:solidFill>
                  <a:schemeClr val="lt1"/>
                </a:solidFill>
                <a:latin typeface="Century Gothic"/>
                <a:ea typeface="Century Gothic"/>
                <a:cs typeface="Century Gothic"/>
                <a:sym typeface="Century Gothic"/>
              </a:rPr>
              <a:t>Shortest path to application access.</a:t>
            </a:r>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r>
              <a:rPr lang="en" sz="1333">
                <a:solidFill>
                  <a:schemeClr val="lt1"/>
                </a:solidFill>
                <a:latin typeface="Century Gothic"/>
                <a:ea typeface="Century Gothic"/>
                <a:cs typeface="Century Gothic"/>
                <a:sym typeface="Century Gothic"/>
              </a:rPr>
              <a:t>Location aware path selection</a:t>
            </a:r>
            <a:endParaRPr sz="1333">
              <a:solidFill>
                <a:schemeClr val="lt1"/>
              </a:solidFill>
              <a:latin typeface="Century Gothic"/>
              <a:ea typeface="Century Gothic"/>
              <a:cs typeface="Century Gothic"/>
              <a:sym typeface="Century Gothic"/>
            </a:endParaRPr>
          </a:p>
        </p:txBody>
      </p:sp>
      <p:cxnSp>
        <p:nvCxnSpPr>
          <p:cNvPr id="6562" name="Google Shape;6562;p546"/>
          <p:cNvCxnSpPr/>
          <p:nvPr/>
        </p:nvCxnSpPr>
        <p:spPr>
          <a:xfrm rot="10800000" flipH="1">
            <a:off x="9039133" y="2453867"/>
            <a:ext cx="2380400" cy="10400"/>
          </a:xfrm>
          <a:prstGeom prst="straightConnector1">
            <a:avLst/>
          </a:prstGeom>
          <a:noFill/>
          <a:ln w="9525" cap="flat" cmpd="sng">
            <a:solidFill>
              <a:schemeClr val="lt1"/>
            </a:solidFill>
            <a:prstDash val="solid"/>
            <a:round/>
            <a:headEnd type="none" w="med" len="med"/>
            <a:tailEnd type="none" w="med" len="med"/>
          </a:ln>
        </p:spPr>
      </p:cxnSp>
      <p:sp>
        <p:nvSpPr>
          <p:cNvPr id="6563" name="Google Shape;6563;p546"/>
          <p:cNvSpPr txBox="1"/>
          <p:nvPr/>
        </p:nvSpPr>
        <p:spPr>
          <a:xfrm>
            <a:off x="2114733" y="982033"/>
            <a:ext cx="3045600" cy="684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ZPA User in Corporate Office , can access acme.corp resources via Chennai Node (</a:t>
            </a:r>
            <a:r>
              <a:rPr lang="en" sz="1067" b="1">
                <a:solidFill>
                  <a:schemeClr val="lt1"/>
                </a:solidFill>
                <a:latin typeface="Century Gothic"/>
                <a:ea typeface="Century Gothic"/>
                <a:cs typeface="Century Gothic"/>
                <a:sym typeface="Century Gothic"/>
              </a:rPr>
              <a:t>Location Proximity</a:t>
            </a:r>
            <a:r>
              <a:rPr lang="en" sz="1067">
                <a:solidFill>
                  <a:schemeClr val="lt1"/>
                </a:solidFill>
                <a:latin typeface="Century Gothic"/>
                <a:ea typeface="Century Gothic"/>
                <a:cs typeface="Century Gothic"/>
                <a:sym typeface="Century Gothic"/>
              </a:rPr>
              <a:t>)</a:t>
            </a:r>
            <a:endParaRPr sz="1067">
              <a:solidFill>
                <a:schemeClr val="lt1"/>
              </a:solidFill>
              <a:latin typeface="Century Gothic"/>
              <a:ea typeface="Century Gothic"/>
              <a:cs typeface="Century Gothic"/>
              <a:sym typeface="Century Gothic"/>
            </a:endParaRPr>
          </a:p>
          <a:p>
            <a:endParaRPr sz="1867">
              <a:solidFill>
                <a:schemeClr val="lt1"/>
              </a:solidFill>
              <a:latin typeface="Century Gothic"/>
              <a:ea typeface="Century Gothic"/>
              <a:cs typeface="Century Gothic"/>
              <a:sym typeface="Century Gothic"/>
            </a:endParaRPr>
          </a:p>
        </p:txBody>
      </p:sp>
      <p:sp>
        <p:nvSpPr>
          <p:cNvPr id="6564" name="Google Shape;6564;p546"/>
          <p:cNvSpPr txBox="1"/>
          <p:nvPr/>
        </p:nvSpPr>
        <p:spPr>
          <a:xfrm>
            <a:off x="2258500" y="4887518"/>
            <a:ext cx="4000000" cy="574604"/>
          </a:xfrm>
          <a:prstGeom prst="rect">
            <a:avLst/>
          </a:prstGeom>
          <a:noFill/>
          <a:ln>
            <a:noFill/>
          </a:ln>
        </p:spPr>
        <p:txBody>
          <a:bodyPr spcFirstLastPara="1" wrap="square" lIns="121900" tIns="121900" rIns="121900" bIns="121900" anchor="t" anchorCtr="0">
            <a:spAutoFit/>
          </a:bodyPr>
          <a:lstStyle/>
          <a:p>
            <a:r>
              <a:rPr lang="en" sz="1067">
                <a:solidFill>
                  <a:schemeClr val="lt1"/>
                </a:solidFill>
                <a:latin typeface="Century Gothic"/>
                <a:ea typeface="Century Gothic"/>
                <a:cs typeface="Century Gothic"/>
                <a:sym typeface="Century Gothic"/>
              </a:rPr>
              <a:t>User working from home, can access globex.corp resources via Delhi Node (</a:t>
            </a:r>
            <a:r>
              <a:rPr lang="en" sz="1067" b="1">
                <a:solidFill>
                  <a:schemeClr val="lt1"/>
                </a:solidFill>
                <a:latin typeface="Century Gothic"/>
                <a:ea typeface="Century Gothic"/>
                <a:cs typeface="Century Gothic"/>
                <a:sym typeface="Century Gothic"/>
              </a:rPr>
              <a:t>Location Proximity</a:t>
            </a:r>
            <a:r>
              <a:rPr lang="en" sz="1067">
                <a:solidFill>
                  <a:schemeClr val="lt1"/>
                </a:solidFill>
                <a:latin typeface="Century Gothic"/>
                <a:ea typeface="Century Gothic"/>
                <a:cs typeface="Century Gothic"/>
                <a:sym typeface="Century Gothic"/>
              </a:rPr>
              <a:t>)</a:t>
            </a:r>
            <a:endParaRPr sz="1067">
              <a:solidFill>
                <a:schemeClr val="lt1"/>
              </a:solidFill>
              <a:latin typeface="Century Gothic"/>
              <a:ea typeface="Century Gothic"/>
              <a:cs typeface="Century Gothic"/>
              <a:sym typeface="Century Gothic"/>
            </a:endParaRPr>
          </a:p>
        </p:txBody>
      </p:sp>
      <p:pic>
        <p:nvPicPr>
          <p:cNvPr id="6565" name="Google Shape;6565;p546"/>
          <p:cNvPicPr preferRelativeResize="0"/>
          <p:nvPr/>
        </p:nvPicPr>
        <p:blipFill rotWithShape="1">
          <a:blip r:embed="rId5">
            <a:alphaModFix/>
          </a:blip>
          <a:srcRect/>
          <a:stretch/>
        </p:blipFill>
        <p:spPr>
          <a:xfrm>
            <a:off x="1107209" y="5488423"/>
            <a:ext cx="762000" cy="711200"/>
          </a:xfrm>
          <a:prstGeom prst="rect">
            <a:avLst/>
          </a:prstGeom>
          <a:noFill/>
          <a:ln>
            <a:noFill/>
          </a:ln>
        </p:spPr>
      </p:pic>
      <p:sp>
        <p:nvSpPr>
          <p:cNvPr id="6566" name="Google Shape;6566;p546"/>
          <p:cNvSpPr txBox="1"/>
          <p:nvPr/>
        </p:nvSpPr>
        <p:spPr>
          <a:xfrm>
            <a:off x="4804384" y="3680833"/>
            <a:ext cx="1291600" cy="419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Delhi IPSec Node</a:t>
            </a:r>
            <a:endParaRPr sz="933">
              <a:solidFill>
                <a:schemeClr val="lt1"/>
              </a:solidFill>
              <a:latin typeface="Century Gothic"/>
              <a:ea typeface="Century Gothic"/>
              <a:cs typeface="Century Gothic"/>
              <a:sym typeface="Century Gothic"/>
            </a:endParaRPr>
          </a:p>
        </p:txBody>
      </p:sp>
      <p:cxnSp>
        <p:nvCxnSpPr>
          <p:cNvPr id="6567" name="Google Shape;6567;p546"/>
          <p:cNvCxnSpPr/>
          <p:nvPr/>
        </p:nvCxnSpPr>
        <p:spPr>
          <a:xfrm>
            <a:off x="7626767" y="3091300"/>
            <a:ext cx="262000" cy="0"/>
          </a:xfrm>
          <a:prstGeom prst="straightConnector1">
            <a:avLst/>
          </a:prstGeom>
          <a:noFill/>
          <a:ln w="9525" cap="flat" cmpd="sng">
            <a:solidFill>
              <a:schemeClr val="accent1"/>
            </a:solidFill>
            <a:prstDash val="solid"/>
            <a:round/>
            <a:headEnd type="none" w="med" len="med"/>
            <a:tailEnd type="triangle" w="med" len="med"/>
          </a:ln>
        </p:spPr>
      </p:cxnSp>
      <p:sp>
        <p:nvSpPr>
          <p:cNvPr id="6568" name="Google Shape;6568;p546"/>
          <p:cNvSpPr txBox="1"/>
          <p:nvPr/>
        </p:nvSpPr>
        <p:spPr>
          <a:xfrm>
            <a:off x="6999867" y="3986551"/>
            <a:ext cx="2506400" cy="419600"/>
          </a:xfrm>
          <a:prstGeom prst="rect">
            <a:avLst/>
          </a:prstGeom>
          <a:noFill/>
          <a:ln>
            <a:noFill/>
          </a:ln>
        </p:spPr>
        <p:txBody>
          <a:bodyPr spcFirstLastPara="1" wrap="square" lIns="121900" tIns="121900" rIns="121900" bIns="121900" anchor="t" anchorCtr="0">
            <a:noAutofit/>
          </a:bodyPr>
          <a:lstStyle/>
          <a:p>
            <a:r>
              <a:rPr lang="en" sz="1200" b="1">
                <a:solidFill>
                  <a:schemeClr val="lt1"/>
                </a:solidFill>
                <a:latin typeface="Century Gothic"/>
                <a:ea typeface="Century Gothic"/>
                <a:cs typeface="Century Gothic"/>
                <a:sym typeface="Century Gothic"/>
              </a:rPr>
              <a:t>Business Partner Data Center</a:t>
            </a:r>
            <a:endParaRPr sz="1200" b="1">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553"/>
                                        </p:tgtEl>
                                        <p:attrNameLst>
                                          <p:attrName>style.visibility</p:attrName>
                                        </p:attrNameLst>
                                      </p:cBhvr>
                                      <p:to>
                                        <p:strVal val="visible"/>
                                      </p:to>
                                    </p:set>
                                    <p:anim calcmode="lin" valueType="num">
                                      <p:cBhvr additive="base">
                                        <p:cTn id="7" dur="1000"/>
                                        <p:tgtEl>
                                          <p:spTgt spid="6553"/>
                                        </p:tgtEl>
                                        <p:attrNameLst>
                                          <p:attrName>ppt_w</p:attrName>
                                        </p:attrNameLst>
                                      </p:cBhvr>
                                      <p:tavLst>
                                        <p:tav tm="0">
                                          <p:val>
                                            <p:strVal val="0"/>
                                          </p:val>
                                        </p:tav>
                                        <p:tav tm="100000">
                                          <p:val>
                                            <p:strVal val="#ppt_w"/>
                                          </p:val>
                                        </p:tav>
                                      </p:tavLst>
                                    </p:anim>
                                    <p:anim calcmode="lin" valueType="num">
                                      <p:cBhvr additive="base">
                                        <p:cTn id="8" dur="1000"/>
                                        <p:tgtEl>
                                          <p:spTgt spid="655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554"/>
                                        </p:tgtEl>
                                        <p:attrNameLst>
                                          <p:attrName>style.visibility</p:attrName>
                                        </p:attrNameLst>
                                      </p:cBhvr>
                                      <p:to>
                                        <p:strVal val="visible"/>
                                      </p:to>
                                    </p:set>
                                    <p:anim calcmode="lin" valueType="num">
                                      <p:cBhvr additive="base">
                                        <p:cTn id="11" dur="1000"/>
                                        <p:tgtEl>
                                          <p:spTgt spid="6554"/>
                                        </p:tgtEl>
                                        <p:attrNameLst>
                                          <p:attrName>ppt_w</p:attrName>
                                        </p:attrNameLst>
                                      </p:cBhvr>
                                      <p:tavLst>
                                        <p:tav tm="0">
                                          <p:val>
                                            <p:strVal val="0"/>
                                          </p:val>
                                        </p:tav>
                                        <p:tav tm="100000">
                                          <p:val>
                                            <p:strVal val="#ppt_w"/>
                                          </p:val>
                                        </p:tav>
                                      </p:tavLst>
                                    </p:anim>
                                    <p:anim calcmode="lin" valueType="num">
                                      <p:cBhvr additive="base">
                                        <p:cTn id="12" dur="1000"/>
                                        <p:tgtEl>
                                          <p:spTgt spid="6554"/>
                                        </p:tgtEl>
                                        <p:attrNameLst>
                                          <p:attrName>ppt_h</p:attrName>
                                        </p:attrNameLst>
                                      </p:cBhvr>
                                      <p:tavLst>
                                        <p:tav tm="0">
                                          <p:val>
                                            <p:strVal val="0"/>
                                          </p:val>
                                        </p:tav>
                                        <p:tav tm="100000">
                                          <p:val>
                                            <p:strVal val="#ppt_h"/>
                                          </p:val>
                                        </p:tav>
                                      </p:tavLst>
                                    </p:anim>
                                  </p:childTnLst>
                                </p:cTn>
                              </p:par>
                              <p:par>
                                <p:cTn id="13" presetID="1" presetClass="entr" presetSubtype="0" fill="hold" nodeType="withEffect">
                                  <p:stCondLst>
                                    <p:cond delay="0"/>
                                  </p:stCondLst>
                                  <p:childTnLst>
                                    <p:set>
                                      <p:cBhvr>
                                        <p:cTn id="14" dur="1" fill="hold">
                                          <p:stCondLst>
                                            <p:cond delay="0"/>
                                          </p:stCondLst>
                                        </p:cTn>
                                        <p:tgtEl>
                                          <p:spTgt spid="65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1"/>
                                        </p:tgtEl>
                                        <p:attrNameLst>
                                          <p:attrName>style.visibility</p:attrName>
                                        </p:attrNameLst>
                                      </p:cBhvr>
                                      <p:to>
                                        <p:strVal val="visible"/>
                                      </p:to>
                                    </p:set>
                                  </p:childTnLst>
                                </p:cTn>
                              </p:par>
                              <p:par>
                                <p:cTn id="19" presetID="23" presetClass="entr" presetSubtype="16" fill="hold" nodeType="withEffect">
                                  <p:stCondLst>
                                    <p:cond delay="0"/>
                                  </p:stCondLst>
                                  <p:childTnLst>
                                    <p:set>
                                      <p:cBhvr>
                                        <p:cTn id="20" dur="1" fill="hold">
                                          <p:stCondLst>
                                            <p:cond delay="0"/>
                                          </p:stCondLst>
                                        </p:cTn>
                                        <p:tgtEl>
                                          <p:spTgt spid="6556"/>
                                        </p:tgtEl>
                                        <p:attrNameLst>
                                          <p:attrName>style.visibility</p:attrName>
                                        </p:attrNameLst>
                                      </p:cBhvr>
                                      <p:to>
                                        <p:strVal val="visible"/>
                                      </p:to>
                                    </p:set>
                                    <p:anim calcmode="lin" valueType="num">
                                      <p:cBhvr additive="base">
                                        <p:cTn id="21" dur="1000"/>
                                        <p:tgtEl>
                                          <p:spTgt spid="6556"/>
                                        </p:tgtEl>
                                        <p:attrNameLst>
                                          <p:attrName>ppt_w</p:attrName>
                                        </p:attrNameLst>
                                      </p:cBhvr>
                                      <p:tavLst>
                                        <p:tav tm="0">
                                          <p:val>
                                            <p:strVal val="0"/>
                                          </p:val>
                                        </p:tav>
                                        <p:tav tm="100000">
                                          <p:val>
                                            <p:strVal val="#ppt_w"/>
                                          </p:val>
                                        </p:tav>
                                      </p:tavLst>
                                    </p:anim>
                                    <p:anim calcmode="lin" valueType="num">
                                      <p:cBhvr additive="base">
                                        <p:cTn id="22" dur="1000"/>
                                        <p:tgtEl>
                                          <p:spTgt spid="6556"/>
                                        </p:tgtEl>
                                        <p:attrNameLst>
                                          <p:attrName>ppt_h</p:attrName>
                                        </p:attrNameLst>
                                      </p:cBhvr>
                                      <p:tavLst>
                                        <p:tav tm="0">
                                          <p:val>
                                            <p:strVal val="0"/>
                                          </p:val>
                                        </p:tav>
                                        <p:tav tm="100000">
                                          <p:val>
                                            <p:strVal val="#ppt_h"/>
                                          </p:val>
                                        </p:tav>
                                      </p:tavLst>
                                    </p:anim>
                                  </p:childTnLst>
                                </p:cTn>
                              </p:par>
                              <p:par>
                                <p:cTn id="23" presetID="1" presetClass="entr" presetSubtype="0" fill="hold" nodeType="withEffect">
                                  <p:stCondLst>
                                    <p:cond delay="0"/>
                                  </p:stCondLst>
                                  <p:childTnLst>
                                    <p:set>
                                      <p:cBhvr>
                                        <p:cTn id="24" dur="1" fill="hold">
                                          <p:stCondLst>
                                            <p:cond delay="0"/>
                                          </p:stCondLst>
                                        </p:cTn>
                                        <p:tgtEl>
                                          <p:spTgt spid="656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65"/>
                                        </p:tgtEl>
                                        <p:attrNameLst>
                                          <p:attrName>style.visibility</p:attrName>
                                        </p:attrNameLst>
                                      </p:cBhvr>
                                      <p:to>
                                        <p:strVal val="visible"/>
                                      </p:to>
                                    </p:set>
                                  </p:childTnLst>
                                </p:cTn>
                              </p:par>
                              <p:par>
                                <p:cTn id="35" presetID="23" presetClass="entr" presetSubtype="16" fill="hold" nodeType="withEffect">
                                  <p:stCondLst>
                                    <p:cond delay="0"/>
                                  </p:stCondLst>
                                  <p:childTnLst>
                                    <p:set>
                                      <p:cBhvr>
                                        <p:cTn id="36" dur="1" fill="hold">
                                          <p:stCondLst>
                                            <p:cond delay="0"/>
                                          </p:stCondLst>
                                        </p:cTn>
                                        <p:tgtEl>
                                          <p:spTgt spid="6537"/>
                                        </p:tgtEl>
                                        <p:attrNameLst>
                                          <p:attrName>style.visibility</p:attrName>
                                        </p:attrNameLst>
                                      </p:cBhvr>
                                      <p:to>
                                        <p:strVal val="visible"/>
                                      </p:to>
                                    </p:set>
                                    <p:anim calcmode="lin" valueType="num">
                                      <p:cBhvr additive="base">
                                        <p:cTn id="37" dur="1000"/>
                                        <p:tgtEl>
                                          <p:spTgt spid="6537"/>
                                        </p:tgtEl>
                                        <p:attrNameLst>
                                          <p:attrName>ppt_w</p:attrName>
                                        </p:attrNameLst>
                                      </p:cBhvr>
                                      <p:tavLst>
                                        <p:tav tm="0">
                                          <p:val>
                                            <p:strVal val="0"/>
                                          </p:val>
                                        </p:tav>
                                        <p:tav tm="100000">
                                          <p:val>
                                            <p:strVal val="#ppt_w"/>
                                          </p:val>
                                        </p:tav>
                                      </p:tavLst>
                                    </p:anim>
                                    <p:anim calcmode="lin" valueType="num">
                                      <p:cBhvr additive="base">
                                        <p:cTn id="38" dur="1000"/>
                                        <p:tgtEl>
                                          <p:spTgt spid="6537"/>
                                        </p:tgtEl>
                                        <p:attrNameLst>
                                          <p:attrName>ppt_h</p:attrName>
                                        </p:attrNameLst>
                                      </p:cBhvr>
                                      <p:tavLst>
                                        <p:tav tm="0">
                                          <p:val>
                                            <p:str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561"/>
                                        </p:tgtEl>
                                        <p:attrNameLst>
                                          <p:attrName>style.visibility</p:attrName>
                                        </p:attrNameLst>
                                      </p:cBhvr>
                                      <p:to>
                                        <p:strVal val="visible"/>
                                      </p:to>
                                    </p:set>
                                    <p:animEffect transition="in" filter="fade">
                                      <p:cBhvr>
                                        <p:cTn id="43" dur="1000"/>
                                        <p:tgtEl>
                                          <p:spTgt spid="6561"/>
                                        </p:tgtEl>
                                      </p:cBhvr>
                                    </p:animEffect>
                                  </p:childTnLst>
                                </p:cTn>
                              </p:par>
                              <p:par>
                                <p:cTn id="44" presetID="10" presetClass="entr" presetSubtype="0" fill="hold" nodeType="withEffect">
                                  <p:stCondLst>
                                    <p:cond delay="0"/>
                                  </p:stCondLst>
                                  <p:childTnLst>
                                    <p:set>
                                      <p:cBhvr>
                                        <p:cTn id="45" dur="1" fill="hold">
                                          <p:stCondLst>
                                            <p:cond delay="0"/>
                                          </p:stCondLst>
                                        </p:cTn>
                                        <p:tgtEl>
                                          <p:spTgt spid="6562"/>
                                        </p:tgtEl>
                                        <p:attrNameLst>
                                          <p:attrName>style.visibility</p:attrName>
                                        </p:attrNameLst>
                                      </p:cBhvr>
                                      <p:to>
                                        <p:strVal val="visible"/>
                                      </p:to>
                                    </p:set>
                                    <p:animEffect transition="in" filter="fade">
                                      <p:cBhvr>
                                        <p:cTn id="46" dur="1000"/>
                                        <p:tgtEl>
                                          <p:spTgt spid="6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72"/>
        <p:cNvGrpSpPr/>
        <p:nvPr/>
      </p:nvGrpSpPr>
      <p:grpSpPr>
        <a:xfrm>
          <a:off x="0" y="0"/>
          <a:ext cx="0" cy="0"/>
          <a:chOff x="0" y="0"/>
          <a:chExt cx="0" cy="0"/>
        </a:xfrm>
      </p:grpSpPr>
      <p:grpSp>
        <p:nvGrpSpPr>
          <p:cNvPr id="6573" name="Google Shape;6573;p547"/>
          <p:cNvGrpSpPr/>
          <p:nvPr/>
        </p:nvGrpSpPr>
        <p:grpSpPr>
          <a:xfrm>
            <a:off x="2865492" y="2569887"/>
            <a:ext cx="2286297" cy="1237471"/>
            <a:chOff x="5216157" y="2898600"/>
            <a:chExt cx="1152136" cy="721866"/>
          </a:xfrm>
        </p:grpSpPr>
        <p:grpSp>
          <p:nvGrpSpPr>
            <p:cNvPr id="6574" name="Google Shape;6574;p547"/>
            <p:cNvGrpSpPr/>
            <p:nvPr/>
          </p:nvGrpSpPr>
          <p:grpSpPr>
            <a:xfrm>
              <a:off x="5216157" y="2898600"/>
              <a:ext cx="1152136" cy="721866"/>
              <a:chOff x="6923681" y="5192222"/>
              <a:chExt cx="981878" cy="615192"/>
            </a:xfrm>
          </p:grpSpPr>
          <p:sp>
            <p:nvSpPr>
              <p:cNvPr id="6575" name="Google Shape;6575;p547"/>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576" name="Google Shape;6576;p547"/>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577" name="Google Shape;6577;p547"/>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578" name="Google Shape;6578;p547"/>
          <p:cNvCxnSpPr/>
          <p:nvPr/>
        </p:nvCxnSpPr>
        <p:spPr>
          <a:xfrm rot="10800000" flipH="1">
            <a:off x="1768284" y="3680833"/>
            <a:ext cx="1388000" cy="1754000"/>
          </a:xfrm>
          <a:prstGeom prst="straightConnector1">
            <a:avLst/>
          </a:prstGeom>
          <a:noFill/>
          <a:ln w="19050" cap="flat" cmpd="sng">
            <a:solidFill>
              <a:schemeClr val="lt1"/>
            </a:solidFill>
            <a:prstDash val="dash"/>
            <a:round/>
            <a:headEnd type="none" w="med" len="med"/>
            <a:tailEnd type="triangle" w="med" len="med"/>
          </a:ln>
        </p:spPr>
      </p:cxnSp>
      <p:sp>
        <p:nvSpPr>
          <p:cNvPr id="6579" name="Google Shape;6579;p547"/>
          <p:cNvSpPr/>
          <p:nvPr/>
        </p:nvSpPr>
        <p:spPr>
          <a:xfrm>
            <a:off x="7772009" y="2340372"/>
            <a:ext cx="1434400" cy="147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580" name="Google Shape;6580;p547"/>
          <p:cNvSpPr/>
          <p:nvPr/>
        </p:nvSpPr>
        <p:spPr>
          <a:xfrm>
            <a:off x="7771900" y="2340372"/>
            <a:ext cx="1434400" cy="28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581" name="Google Shape;6581;p547"/>
          <p:cNvSpPr txBox="1"/>
          <p:nvPr/>
        </p:nvSpPr>
        <p:spPr>
          <a:xfrm>
            <a:off x="7931925" y="2301484"/>
            <a:ext cx="1208400" cy="1556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Data Center</a:t>
            </a:r>
            <a:endParaRPr sz="1067">
              <a:solidFill>
                <a:schemeClr val="lt1"/>
              </a:solidFill>
              <a:latin typeface="Century Gothic"/>
              <a:ea typeface="Century Gothic"/>
              <a:cs typeface="Century Gothic"/>
              <a:sym typeface="Century Gothic"/>
            </a:endParaRPr>
          </a:p>
        </p:txBody>
      </p:sp>
      <p:sp>
        <p:nvSpPr>
          <p:cNvPr id="6582" name="Google Shape;6582;p547"/>
          <p:cNvSpPr/>
          <p:nvPr/>
        </p:nvSpPr>
        <p:spPr>
          <a:xfrm>
            <a:off x="7818897" y="2935167"/>
            <a:ext cx="285880" cy="288029"/>
          </a:xfrm>
          <a:custGeom>
            <a:avLst/>
            <a:gdLst/>
            <a:ahLst/>
            <a:cxnLst/>
            <a:rect l="l" t="t" r="r" b="b"/>
            <a:pathLst>
              <a:path w="644842" h="644842" extrusionOk="0">
                <a:moveTo>
                  <a:pt x="322421" y="0"/>
                </a:moveTo>
                <a:cubicBezTo>
                  <a:pt x="144590" y="0"/>
                  <a:pt x="0" y="144590"/>
                  <a:pt x="0" y="322421"/>
                </a:cubicBezTo>
                <a:cubicBezTo>
                  <a:pt x="0" y="500253"/>
                  <a:pt x="144590" y="644843"/>
                  <a:pt x="322421" y="644843"/>
                </a:cubicBezTo>
                <a:cubicBezTo>
                  <a:pt x="500253" y="644843"/>
                  <a:pt x="644843" y="500253"/>
                  <a:pt x="644843" y="322421"/>
                </a:cubicBezTo>
                <a:cubicBezTo>
                  <a:pt x="644843" y="144590"/>
                  <a:pt x="500158" y="0"/>
                  <a:pt x="322421" y="0"/>
                </a:cubicBezTo>
                <a:close/>
                <a:moveTo>
                  <a:pt x="322421" y="616172"/>
                </a:moveTo>
                <a:cubicBezTo>
                  <a:pt x="160401" y="616172"/>
                  <a:pt x="28575" y="484346"/>
                  <a:pt x="28575" y="322326"/>
                </a:cubicBezTo>
                <a:cubicBezTo>
                  <a:pt x="28575" y="160306"/>
                  <a:pt x="160401" y="28575"/>
                  <a:pt x="322421" y="28575"/>
                </a:cubicBezTo>
                <a:cubicBezTo>
                  <a:pt x="484442" y="28575"/>
                  <a:pt x="616268" y="160401"/>
                  <a:pt x="616268" y="322421"/>
                </a:cubicBezTo>
                <a:cubicBezTo>
                  <a:pt x="616268" y="484442"/>
                  <a:pt x="484442" y="616268"/>
                  <a:pt x="322421" y="616268"/>
                </a:cubicBezTo>
                <a:close/>
                <a:moveTo>
                  <a:pt x="126873" y="322421"/>
                </a:moveTo>
                <a:cubicBezTo>
                  <a:pt x="126873" y="332899"/>
                  <a:pt x="118301" y="341471"/>
                  <a:pt x="107823" y="341471"/>
                </a:cubicBezTo>
                <a:cubicBezTo>
                  <a:pt x="97346" y="341471"/>
                  <a:pt x="88583" y="332899"/>
                  <a:pt x="88583" y="322421"/>
                </a:cubicBezTo>
                <a:cubicBezTo>
                  <a:pt x="88583" y="311944"/>
                  <a:pt x="96869" y="303371"/>
                  <a:pt x="107442" y="303371"/>
                </a:cubicBezTo>
                <a:lnTo>
                  <a:pt x="107918" y="303371"/>
                </a:lnTo>
                <a:cubicBezTo>
                  <a:pt x="118396" y="303371"/>
                  <a:pt x="126968" y="311944"/>
                  <a:pt x="126968" y="322421"/>
                </a:cubicBezTo>
                <a:close/>
                <a:moveTo>
                  <a:pt x="190500" y="322421"/>
                </a:moveTo>
                <a:cubicBezTo>
                  <a:pt x="190500" y="332899"/>
                  <a:pt x="181928" y="341471"/>
                  <a:pt x="171450" y="341471"/>
                </a:cubicBezTo>
                <a:cubicBezTo>
                  <a:pt x="160973" y="341471"/>
                  <a:pt x="152210" y="332899"/>
                  <a:pt x="152210" y="322421"/>
                </a:cubicBezTo>
                <a:cubicBezTo>
                  <a:pt x="152210" y="311944"/>
                  <a:pt x="160496" y="303371"/>
                  <a:pt x="170974" y="303371"/>
                </a:cubicBezTo>
                <a:lnTo>
                  <a:pt x="171450" y="303371"/>
                </a:lnTo>
                <a:cubicBezTo>
                  <a:pt x="181928" y="303371"/>
                  <a:pt x="190500" y="311944"/>
                  <a:pt x="190500" y="322421"/>
                </a:cubicBezTo>
                <a:close/>
                <a:moveTo>
                  <a:pt x="271558" y="332518"/>
                </a:moveTo>
                <a:lnTo>
                  <a:pt x="212312" y="391763"/>
                </a:lnTo>
                <a:cubicBezTo>
                  <a:pt x="209550" y="394525"/>
                  <a:pt x="205835" y="395954"/>
                  <a:pt x="202216" y="395954"/>
                </a:cubicBezTo>
                <a:cubicBezTo>
                  <a:pt x="198596" y="395954"/>
                  <a:pt x="194881" y="394525"/>
                  <a:pt x="192119" y="391763"/>
                </a:cubicBezTo>
                <a:cubicBezTo>
                  <a:pt x="186500" y="386144"/>
                  <a:pt x="186500" y="377095"/>
                  <a:pt x="192119" y="371570"/>
                </a:cubicBezTo>
                <a:lnTo>
                  <a:pt x="241268" y="322421"/>
                </a:lnTo>
                <a:lnTo>
                  <a:pt x="192119" y="273272"/>
                </a:lnTo>
                <a:cubicBezTo>
                  <a:pt x="186500" y="267653"/>
                  <a:pt x="186500" y="258604"/>
                  <a:pt x="192119" y="253079"/>
                </a:cubicBezTo>
                <a:cubicBezTo>
                  <a:pt x="197739" y="247460"/>
                  <a:pt x="206788" y="247460"/>
                  <a:pt x="212312" y="253079"/>
                </a:cubicBezTo>
                <a:lnTo>
                  <a:pt x="271558" y="312325"/>
                </a:lnTo>
                <a:cubicBezTo>
                  <a:pt x="277178" y="317945"/>
                  <a:pt x="277178" y="326993"/>
                  <a:pt x="271558" y="332518"/>
                </a:cubicBezTo>
                <a:close/>
                <a:moveTo>
                  <a:pt x="556260" y="322421"/>
                </a:moveTo>
                <a:cubicBezTo>
                  <a:pt x="556260" y="332899"/>
                  <a:pt x="547973" y="341471"/>
                  <a:pt x="537401" y="341471"/>
                </a:cubicBezTo>
                <a:lnTo>
                  <a:pt x="536924" y="341471"/>
                </a:lnTo>
                <a:cubicBezTo>
                  <a:pt x="526447" y="341471"/>
                  <a:pt x="517874" y="332899"/>
                  <a:pt x="517874" y="322421"/>
                </a:cubicBezTo>
                <a:cubicBezTo>
                  <a:pt x="517874" y="311944"/>
                  <a:pt x="526447" y="303371"/>
                  <a:pt x="536924" y="303371"/>
                </a:cubicBezTo>
                <a:cubicBezTo>
                  <a:pt x="547402" y="303371"/>
                  <a:pt x="556165" y="311944"/>
                  <a:pt x="556165" y="322421"/>
                </a:cubicBezTo>
                <a:close/>
                <a:moveTo>
                  <a:pt x="492633" y="322421"/>
                </a:moveTo>
                <a:cubicBezTo>
                  <a:pt x="492633" y="332899"/>
                  <a:pt x="484346" y="341471"/>
                  <a:pt x="473869" y="341471"/>
                </a:cubicBezTo>
                <a:lnTo>
                  <a:pt x="473393" y="341471"/>
                </a:lnTo>
                <a:cubicBezTo>
                  <a:pt x="462915" y="341471"/>
                  <a:pt x="454343" y="332899"/>
                  <a:pt x="454343" y="322421"/>
                </a:cubicBezTo>
                <a:cubicBezTo>
                  <a:pt x="454343" y="311944"/>
                  <a:pt x="462915" y="303371"/>
                  <a:pt x="473393" y="303371"/>
                </a:cubicBezTo>
                <a:cubicBezTo>
                  <a:pt x="483870" y="303371"/>
                  <a:pt x="492633" y="311944"/>
                  <a:pt x="492633" y="322421"/>
                </a:cubicBezTo>
                <a:close/>
                <a:moveTo>
                  <a:pt x="452723" y="371570"/>
                </a:moveTo>
                <a:cubicBezTo>
                  <a:pt x="458343" y="377190"/>
                  <a:pt x="458343" y="386239"/>
                  <a:pt x="452723" y="391763"/>
                </a:cubicBezTo>
                <a:cubicBezTo>
                  <a:pt x="449961" y="394525"/>
                  <a:pt x="446246" y="395954"/>
                  <a:pt x="442627" y="395954"/>
                </a:cubicBezTo>
                <a:cubicBezTo>
                  <a:pt x="439007" y="395954"/>
                  <a:pt x="435293" y="394525"/>
                  <a:pt x="432530" y="391763"/>
                </a:cubicBezTo>
                <a:lnTo>
                  <a:pt x="373285" y="332518"/>
                </a:lnTo>
                <a:cubicBezTo>
                  <a:pt x="367665" y="326898"/>
                  <a:pt x="367665" y="317849"/>
                  <a:pt x="373285" y="312325"/>
                </a:cubicBezTo>
                <a:lnTo>
                  <a:pt x="432530" y="253079"/>
                </a:lnTo>
                <a:cubicBezTo>
                  <a:pt x="438150" y="247460"/>
                  <a:pt x="447199" y="247460"/>
                  <a:pt x="452723" y="253079"/>
                </a:cubicBezTo>
                <a:cubicBezTo>
                  <a:pt x="458343" y="258699"/>
                  <a:pt x="458343" y="267748"/>
                  <a:pt x="452723" y="273272"/>
                </a:cubicBezTo>
                <a:lnTo>
                  <a:pt x="403574" y="322421"/>
                </a:lnTo>
                <a:lnTo>
                  <a:pt x="452723" y="371570"/>
                </a:lnTo>
                <a:close/>
                <a:moveTo>
                  <a:pt x="341471" y="260985"/>
                </a:moveTo>
                <a:cubicBezTo>
                  <a:pt x="341471" y="271463"/>
                  <a:pt x="332899" y="280226"/>
                  <a:pt x="322421" y="280226"/>
                </a:cubicBezTo>
                <a:cubicBezTo>
                  <a:pt x="311944" y="280226"/>
                  <a:pt x="303371" y="271939"/>
                  <a:pt x="303371" y="261366"/>
                </a:cubicBezTo>
                <a:lnTo>
                  <a:pt x="303371" y="260890"/>
                </a:lnTo>
                <a:cubicBezTo>
                  <a:pt x="303371" y="250412"/>
                  <a:pt x="311944" y="241840"/>
                  <a:pt x="322421" y="241840"/>
                </a:cubicBezTo>
                <a:cubicBezTo>
                  <a:pt x="332899" y="241840"/>
                  <a:pt x="341471" y="250412"/>
                  <a:pt x="341471" y="260890"/>
                </a:cubicBezTo>
                <a:close/>
                <a:moveTo>
                  <a:pt x="341471" y="197358"/>
                </a:moveTo>
                <a:cubicBezTo>
                  <a:pt x="341471" y="207836"/>
                  <a:pt x="332899" y="216599"/>
                  <a:pt x="322421" y="216599"/>
                </a:cubicBezTo>
                <a:cubicBezTo>
                  <a:pt x="311944" y="216599"/>
                  <a:pt x="303371" y="208312"/>
                  <a:pt x="303371" y="197834"/>
                </a:cubicBezTo>
                <a:lnTo>
                  <a:pt x="303371" y="197358"/>
                </a:lnTo>
                <a:cubicBezTo>
                  <a:pt x="303371" y="186881"/>
                  <a:pt x="311944" y="178308"/>
                  <a:pt x="322421" y="178308"/>
                </a:cubicBezTo>
                <a:cubicBezTo>
                  <a:pt x="332899" y="178308"/>
                  <a:pt x="341471" y="186881"/>
                  <a:pt x="341471" y="197358"/>
                </a:cubicBezTo>
                <a:close/>
                <a:moveTo>
                  <a:pt x="253079" y="176784"/>
                </a:moveTo>
                <a:cubicBezTo>
                  <a:pt x="247460" y="171164"/>
                  <a:pt x="247460" y="162116"/>
                  <a:pt x="253079" y="156591"/>
                </a:cubicBezTo>
                <a:lnTo>
                  <a:pt x="312325" y="97346"/>
                </a:lnTo>
                <a:cubicBezTo>
                  <a:pt x="317945" y="91726"/>
                  <a:pt x="326993" y="91726"/>
                  <a:pt x="332518" y="97346"/>
                </a:cubicBezTo>
                <a:lnTo>
                  <a:pt x="391763" y="156591"/>
                </a:lnTo>
                <a:cubicBezTo>
                  <a:pt x="397383" y="162211"/>
                  <a:pt x="397383" y="171260"/>
                  <a:pt x="391763" y="176784"/>
                </a:cubicBezTo>
                <a:cubicBezTo>
                  <a:pt x="389001" y="179546"/>
                  <a:pt x="385286" y="180975"/>
                  <a:pt x="381667" y="180975"/>
                </a:cubicBezTo>
                <a:cubicBezTo>
                  <a:pt x="378047" y="180975"/>
                  <a:pt x="374333" y="179546"/>
                  <a:pt x="371570" y="176784"/>
                </a:cubicBezTo>
                <a:lnTo>
                  <a:pt x="322421" y="127635"/>
                </a:lnTo>
                <a:lnTo>
                  <a:pt x="273272" y="176784"/>
                </a:lnTo>
                <a:cubicBezTo>
                  <a:pt x="267653" y="182404"/>
                  <a:pt x="258604" y="182404"/>
                  <a:pt x="253079" y="176784"/>
                </a:cubicBezTo>
                <a:close/>
                <a:moveTo>
                  <a:pt x="341471" y="383858"/>
                </a:moveTo>
                <a:cubicBezTo>
                  <a:pt x="341471" y="394335"/>
                  <a:pt x="332899" y="402908"/>
                  <a:pt x="322421" y="402908"/>
                </a:cubicBezTo>
                <a:cubicBezTo>
                  <a:pt x="311944" y="402908"/>
                  <a:pt x="303371" y="394335"/>
                  <a:pt x="303371" y="383858"/>
                </a:cubicBezTo>
                <a:cubicBezTo>
                  <a:pt x="303371" y="373380"/>
                  <a:pt x="311944" y="364617"/>
                  <a:pt x="322421" y="364617"/>
                </a:cubicBezTo>
                <a:cubicBezTo>
                  <a:pt x="332899" y="364617"/>
                  <a:pt x="341471" y="372904"/>
                  <a:pt x="341471" y="383476"/>
                </a:cubicBezTo>
                <a:lnTo>
                  <a:pt x="341471" y="383953"/>
                </a:lnTo>
                <a:close/>
                <a:moveTo>
                  <a:pt x="341471" y="446913"/>
                </a:moveTo>
                <a:lnTo>
                  <a:pt x="341471" y="447389"/>
                </a:lnTo>
                <a:cubicBezTo>
                  <a:pt x="341471" y="457867"/>
                  <a:pt x="332899" y="466439"/>
                  <a:pt x="322421" y="466439"/>
                </a:cubicBezTo>
                <a:cubicBezTo>
                  <a:pt x="311944" y="466439"/>
                  <a:pt x="303371" y="457867"/>
                  <a:pt x="303371" y="447389"/>
                </a:cubicBezTo>
                <a:cubicBezTo>
                  <a:pt x="303371" y="436912"/>
                  <a:pt x="311944" y="428149"/>
                  <a:pt x="322421" y="428149"/>
                </a:cubicBezTo>
                <a:cubicBezTo>
                  <a:pt x="332899" y="428149"/>
                  <a:pt x="341471" y="436436"/>
                  <a:pt x="341471" y="446913"/>
                </a:cubicBezTo>
                <a:close/>
                <a:moveTo>
                  <a:pt x="391763" y="467963"/>
                </a:moveTo>
                <a:cubicBezTo>
                  <a:pt x="397383" y="473583"/>
                  <a:pt x="397383" y="482632"/>
                  <a:pt x="391763" y="488156"/>
                </a:cubicBezTo>
                <a:lnTo>
                  <a:pt x="332518" y="547402"/>
                </a:lnTo>
                <a:cubicBezTo>
                  <a:pt x="329756" y="550164"/>
                  <a:pt x="326041" y="551593"/>
                  <a:pt x="322421" y="551593"/>
                </a:cubicBezTo>
                <a:cubicBezTo>
                  <a:pt x="318802" y="551593"/>
                  <a:pt x="315087" y="550164"/>
                  <a:pt x="312325" y="547402"/>
                </a:cubicBezTo>
                <a:lnTo>
                  <a:pt x="253079" y="488156"/>
                </a:lnTo>
                <a:cubicBezTo>
                  <a:pt x="247460" y="482537"/>
                  <a:pt x="247460" y="473488"/>
                  <a:pt x="253079" y="467963"/>
                </a:cubicBezTo>
                <a:cubicBezTo>
                  <a:pt x="258699" y="462344"/>
                  <a:pt x="267748" y="462344"/>
                  <a:pt x="273272" y="467963"/>
                </a:cubicBezTo>
                <a:lnTo>
                  <a:pt x="322421" y="517112"/>
                </a:lnTo>
                <a:lnTo>
                  <a:pt x="371570" y="467963"/>
                </a:lnTo>
                <a:cubicBezTo>
                  <a:pt x="377190" y="462344"/>
                  <a:pt x="386239" y="462344"/>
                  <a:pt x="391763" y="467963"/>
                </a:cubicBezTo>
                <a:close/>
              </a:path>
            </a:pathLst>
          </a:custGeom>
          <a:solidFill>
            <a:srgbClr val="236BF5"/>
          </a:solidFill>
          <a:ln>
            <a:noFill/>
          </a:ln>
        </p:spPr>
        <p:txBody>
          <a:bodyPr spcFirstLastPara="1" wrap="square" lIns="121900" tIns="60933" rIns="121900" bIns="60933" anchor="ctr" anchorCtr="0">
            <a:noAutofit/>
          </a:bodyPr>
          <a:lstStyle/>
          <a:p>
            <a:pPr>
              <a:buSzPts val="1400"/>
            </a:pPr>
            <a:endParaRPr sz="1867"/>
          </a:p>
        </p:txBody>
      </p:sp>
      <p:sp>
        <p:nvSpPr>
          <p:cNvPr id="6583" name="Google Shape;6583;p547"/>
          <p:cNvSpPr/>
          <p:nvPr/>
        </p:nvSpPr>
        <p:spPr>
          <a:xfrm>
            <a:off x="8393088" y="2901107"/>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584" name="Google Shape;6584;p547"/>
          <p:cNvSpPr/>
          <p:nvPr/>
        </p:nvSpPr>
        <p:spPr>
          <a:xfrm>
            <a:off x="8773671" y="2901107"/>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585" name="Google Shape;6585;p547"/>
          <p:cNvSpPr txBox="1"/>
          <p:nvPr/>
        </p:nvSpPr>
        <p:spPr>
          <a:xfrm>
            <a:off x="7890400" y="1980284"/>
            <a:ext cx="129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acme.corp</a:t>
            </a:r>
            <a:endParaRPr sz="1333">
              <a:solidFill>
                <a:schemeClr val="lt1"/>
              </a:solidFill>
              <a:latin typeface="Century Gothic"/>
              <a:ea typeface="Century Gothic"/>
              <a:cs typeface="Century Gothic"/>
              <a:sym typeface="Century Gothic"/>
            </a:endParaRPr>
          </a:p>
        </p:txBody>
      </p:sp>
      <p:grpSp>
        <p:nvGrpSpPr>
          <p:cNvPr id="6586" name="Google Shape;6586;p547"/>
          <p:cNvGrpSpPr/>
          <p:nvPr/>
        </p:nvGrpSpPr>
        <p:grpSpPr>
          <a:xfrm>
            <a:off x="4468209" y="2501750"/>
            <a:ext cx="496576" cy="470708"/>
            <a:chOff x="3864896" y="3298032"/>
            <a:chExt cx="669000" cy="669000"/>
          </a:xfrm>
        </p:grpSpPr>
        <p:sp>
          <p:nvSpPr>
            <p:cNvPr id="6587" name="Google Shape;6587;p547"/>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588" name="Google Shape;6588;p547"/>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grpSp>
        <p:nvGrpSpPr>
          <p:cNvPr id="6589" name="Google Shape;6589;p547"/>
          <p:cNvGrpSpPr/>
          <p:nvPr/>
        </p:nvGrpSpPr>
        <p:grpSpPr>
          <a:xfrm>
            <a:off x="4655209" y="3252117"/>
            <a:ext cx="496576" cy="470708"/>
            <a:chOff x="3864896" y="3298032"/>
            <a:chExt cx="669000" cy="669000"/>
          </a:xfrm>
        </p:grpSpPr>
        <p:sp>
          <p:nvSpPr>
            <p:cNvPr id="6590" name="Google Shape;6590;p547"/>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591" name="Google Shape;6591;p547"/>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pic>
        <p:nvPicPr>
          <p:cNvPr id="6592" name="Google Shape;6592;p547"/>
          <p:cNvPicPr preferRelativeResize="0"/>
          <p:nvPr/>
        </p:nvPicPr>
        <p:blipFill rotWithShape="1">
          <a:blip r:embed="rId4">
            <a:alphaModFix/>
          </a:blip>
          <a:srcRect/>
          <a:stretch/>
        </p:blipFill>
        <p:spPr>
          <a:xfrm>
            <a:off x="861655" y="1271089"/>
            <a:ext cx="1253067" cy="965200"/>
          </a:xfrm>
          <a:prstGeom prst="rect">
            <a:avLst/>
          </a:prstGeom>
          <a:noFill/>
          <a:ln>
            <a:noFill/>
          </a:ln>
        </p:spPr>
      </p:pic>
      <p:sp>
        <p:nvSpPr>
          <p:cNvPr id="6593" name="Google Shape;6593;p547"/>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Extranet Application Support - High Availability</a:t>
            </a:r>
            <a:endParaRPr/>
          </a:p>
        </p:txBody>
      </p:sp>
      <p:cxnSp>
        <p:nvCxnSpPr>
          <p:cNvPr id="6594" name="Google Shape;6594;p547"/>
          <p:cNvCxnSpPr>
            <a:stCxn id="6579" idx="1"/>
            <a:endCxn id="6591" idx="3"/>
          </p:cNvCxnSpPr>
          <p:nvPr/>
        </p:nvCxnSpPr>
        <p:spPr>
          <a:xfrm flipH="1">
            <a:off x="5072409" y="3079172"/>
            <a:ext cx="2699600" cy="404800"/>
          </a:xfrm>
          <a:prstGeom prst="straightConnector1">
            <a:avLst/>
          </a:prstGeom>
          <a:noFill/>
          <a:ln w="19050" cap="flat" cmpd="sng">
            <a:solidFill>
              <a:schemeClr val="lt1"/>
            </a:solidFill>
            <a:prstDash val="dash"/>
            <a:round/>
            <a:headEnd type="none" w="med" len="med"/>
            <a:tailEnd type="triangle" w="med" len="med"/>
          </a:ln>
        </p:spPr>
      </p:cxnSp>
      <p:cxnSp>
        <p:nvCxnSpPr>
          <p:cNvPr id="6595" name="Google Shape;6595;p547"/>
          <p:cNvCxnSpPr>
            <a:stCxn id="6579" idx="1"/>
            <a:endCxn id="6588" idx="3"/>
          </p:cNvCxnSpPr>
          <p:nvPr/>
        </p:nvCxnSpPr>
        <p:spPr>
          <a:xfrm rot="10800000">
            <a:off x="4885209" y="2733572"/>
            <a:ext cx="2886800" cy="345600"/>
          </a:xfrm>
          <a:prstGeom prst="straightConnector1">
            <a:avLst/>
          </a:prstGeom>
          <a:noFill/>
          <a:ln w="19050" cap="flat" cmpd="sng">
            <a:solidFill>
              <a:schemeClr val="accent4"/>
            </a:solidFill>
            <a:prstDash val="dash"/>
            <a:round/>
            <a:headEnd type="none" w="med" len="med"/>
            <a:tailEnd type="triangle" w="med" len="med"/>
          </a:ln>
        </p:spPr>
      </p:cxnSp>
      <p:sp>
        <p:nvSpPr>
          <p:cNvPr id="6596" name="Google Shape;6596;p547"/>
          <p:cNvSpPr txBox="1"/>
          <p:nvPr/>
        </p:nvSpPr>
        <p:spPr>
          <a:xfrm>
            <a:off x="4022384" y="2064167"/>
            <a:ext cx="1291600" cy="419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Chennai IPSec Node</a:t>
            </a:r>
            <a:endParaRPr sz="933">
              <a:solidFill>
                <a:schemeClr val="lt1"/>
              </a:solidFill>
              <a:latin typeface="Century Gothic"/>
              <a:ea typeface="Century Gothic"/>
              <a:cs typeface="Century Gothic"/>
              <a:sym typeface="Century Gothic"/>
            </a:endParaRPr>
          </a:p>
        </p:txBody>
      </p:sp>
      <p:sp>
        <p:nvSpPr>
          <p:cNvPr id="6597" name="Google Shape;6597;p547"/>
          <p:cNvSpPr txBox="1"/>
          <p:nvPr/>
        </p:nvSpPr>
        <p:spPr>
          <a:xfrm>
            <a:off x="4655184" y="3807367"/>
            <a:ext cx="1291600" cy="419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Delhi IPSec Node</a:t>
            </a:r>
            <a:endParaRPr sz="933">
              <a:solidFill>
                <a:schemeClr val="lt1"/>
              </a:solidFill>
              <a:latin typeface="Century Gothic"/>
              <a:ea typeface="Century Gothic"/>
              <a:cs typeface="Century Gothic"/>
              <a:sym typeface="Century Gothic"/>
            </a:endParaRPr>
          </a:p>
        </p:txBody>
      </p:sp>
      <p:cxnSp>
        <p:nvCxnSpPr>
          <p:cNvPr id="6598" name="Google Shape;6598;p547"/>
          <p:cNvCxnSpPr>
            <a:stCxn id="6592" idx="3"/>
          </p:cNvCxnSpPr>
          <p:nvPr/>
        </p:nvCxnSpPr>
        <p:spPr>
          <a:xfrm>
            <a:off x="2114721" y="1753689"/>
            <a:ext cx="1167600" cy="1025200"/>
          </a:xfrm>
          <a:prstGeom prst="straightConnector1">
            <a:avLst/>
          </a:prstGeom>
          <a:noFill/>
          <a:ln w="19050" cap="flat" cmpd="sng">
            <a:solidFill>
              <a:schemeClr val="accent4"/>
            </a:solidFill>
            <a:prstDash val="dash"/>
            <a:round/>
            <a:headEnd type="none" w="med" len="med"/>
            <a:tailEnd type="triangle" w="med" len="med"/>
          </a:ln>
        </p:spPr>
      </p:cxnSp>
      <p:sp>
        <p:nvSpPr>
          <p:cNvPr id="6599" name="Google Shape;6599;p547"/>
          <p:cNvSpPr txBox="1"/>
          <p:nvPr/>
        </p:nvSpPr>
        <p:spPr>
          <a:xfrm>
            <a:off x="732467" y="2338433"/>
            <a:ext cx="2109200" cy="2204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Office (Bengaluru)</a:t>
            </a:r>
            <a:endParaRPr sz="1067">
              <a:solidFill>
                <a:schemeClr val="lt1"/>
              </a:solidFill>
              <a:latin typeface="Century Gothic"/>
              <a:ea typeface="Century Gothic"/>
              <a:cs typeface="Century Gothic"/>
              <a:sym typeface="Century Gothic"/>
            </a:endParaRPr>
          </a:p>
        </p:txBody>
      </p:sp>
      <p:sp>
        <p:nvSpPr>
          <p:cNvPr id="6600" name="Google Shape;6600;p547"/>
          <p:cNvSpPr txBox="1"/>
          <p:nvPr/>
        </p:nvSpPr>
        <p:spPr>
          <a:xfrm>
            <a:off x="1868700" y="5809367"/>
            <a:ext cx="16696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ZPA User working from Home (Delhi)</a:t>
            </a:r>
            <a:endParaRPr sz="1067">
              <a:solidFill>
                <a:schemeClr val="lt1"/>
              </a:solidFill>
              <a:latin typeface="Century Gothic"/>
              <a:ea typeface="Century Gothic"/>
              <a:cs typeface="Century Gothic"/>
              <a:sym typeface="Century Gothic"/>
            </a:endParaRPr>
          </a:p>
        </p:txBody>
      </p:sp>
      <p:sp>
        <p:nvSpPr>
          <p:cNvPr id="6601" name="Google Shape;6601;p547"/>
          <p:cNvSpPr txBox="1"/>
          <p:nvPr/>
        </p:nvSpPr>
        <p:spPr>
          <a:xfrm>
            <a:off x="5530555" y="1620233"/>
            <a:ext cx="27640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Active-Active Tunnels to regional IPSec node</a:t>
            </a:r>
            <a:endParaRPr sz="1067">
              <a:solidFill>
                <a:schemeClr val="lt1"/>
              </a:solidFill>
              <a:latin typeface="Century Gothic"/>
              <a:ea typeface="Century Gothic"/>
              <a:cs typeface="Century Gothic"/>
              <a:sym typeface="Century Gothic"/>
            </a:endParaRPr>
          </a:p>
        </p:txBody>
      </p:sp>
      <p:sp>
        <p:nvSpPr>
          <p:cNvPr id="6602" name="Google Shape;6602;p547"/>
          <p:cNvSpPr txBox="1"/>
          <p:nvPr/>
        </p:nvSpPr>
        <p:spPr>
          <a:xfrm>
            <a:off x="2453767" y="985700"/>
            <a:ext cx="2559600" cy="544400"/>
          </a:xfrm>
          <a:prstGeom prst="rect">
            <a:avLst/>
          </a:prstGeom>
          <a:noFill/>
          <a:ln>
            <a:noFill/>
          </a:ln>
        </p:spPr>
        <p:txBody>
          <a:bodyPr spcFirstLastPara="1" wrap="square" lIns="121900" tIns="121900" rIns="121900" bIns="121900" anchor="t" anchorCtr="0">
            <a:noAutofit/>
          </a:bodyPr>
          <a:lstStyle/>
          <a:p>
            <a:endParaRPr sz="1867"/>
          </a:p>
        </p:txBody>
      </p:sp>
      <p:sp>
        <p:nvSpPr>
          <p:cNvPr id="6603" name="Google Shape;6603;p547"/>
          <p:cNvSpPr txBox="1"/>
          <p:nvPr/>
        </p:nvSpPr>
        <p:spPr>
          <a:xfrm>
            <a:off x="2114733" y="982033"/>
            <a:ext cx="3045600" cy="684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ZPA User in Corporate Office , want to access resources on acme.corp</a:t>
            </a:r>
            <a:endParaRPr sz="1867">
              <a:solidFill>
                <a:schemeClr val="lt1"/>
              </a:solidFill>
              <a:latin typeface="Century Gothic"/>
              <a:ea typeface="Century Gothic"/>
              <a:cs typeface="Century Gothic"/>
              <a:sym typeface="Century Gothic"/>
            </a:endParaRPr>
          </a:p>
        </p:txBody>
      </p:sp>
      <p:sp>
        <p:nvSpPr>
          <p:cNvPr id="6604" name="Google Shape;6604;p547"/>
          <p:cNvSpPr txBox="1"/>
          <p:nvPr/>
        </p:nvSpPr>
        <p:spPr>
          <a:xfrm>
            <a:off x="2258500" y="4887518"/>
            <a:ext cx="4000000" cy="574604"/>
          </a:xfrm>
          <a:prstGeom prst="rect">
            <a:avLst/>
          </a:prstGeom>
          <a:noFill/>
          <a:ln>
            <a:noFill/>
          </a:ln>
        </p:spPr>
        <p:txBody>
          <a:bodyPr spcFirstLastPara="1" wrap="square" lIns="121900" tIns="121900" rIns="121900" bIns="121900" anchor="t" anchorCtr="0">
            <a:spAutoFit/>
          </a:bodyPr>
          <a:lstStyle/>
          <a:p>
            <a:r>
              <a:rPr lang="en" sz="1067">
                <a:solidFill>
                  <a:schemeClr val="lt1"/>
                </a:solidFill>
                <a:latin typeface="Century Gothic"/>
                <a:ea typeface="Century Gothic"/>
                <a:cs typeface="Century Gothic"/>
                <a:sym typeface="Century Gothic"/>
              </a:rPr>
              <a:t>User working from home, can access globex.corp resources via Delhi Node (</a:t>
            </a:r>
            <a:r>
              <a:rPr lang="en" sz="1067" b="1">
                <a:solidFill>
                  <a:schemeClr val="lt1"/>
                </a:solidFill>
                <a:latin typeface="Century Gothic"/>
                <a:ea typeface="Century Gothic"/>
                <a:cs typeface="Century Gothic"/>
                <a:sym typeface="Century Gothic"/>
              </a:rPr>
              <a:t>Location Proximity</a:t>
            </a:r>
            <a:r>
              <a:rPr lang="en" sz="1067">
                <a:solidFill>
                  <a:schemeClr val="lt1"/>
                </a:solidFill>
                <a:latin typeface="Century Gothic"/>
                <a:ea typeface="Century Gothic"/>
                <a:cs typeface="Century Gothic"/>
                <a:sym typeface="Century Gothic"/>
              </a:rPr>
              <a:t>)</a:t>
            </a:r>
            <a:endParaRPr sz="1067">
              <a:solidFill>
                <a:schemeClr val="lt1"/>
              </a:solidFill>
              <a:latin typeface="Century Gothic"/>
              <a:ea typeface="Century Gothic"/>
              <a:cs typeface="Century Gothic"/>
              <a:sym typeface="Century Gothic"/>
            </a:endParaRPr>
          </a:p>
        </p:txBody>
      </p:sp>
      <p:pic>
        <p:nvPicPr>
          <p:cNvPr id="6605" name="Google Shape;6605;p547"/>
          <p:cNvPicPr preferRelativeResize="0"/>
          <p:nvPr/>
        </p:nvPicPr>
        <p:blipFill rotWithShape="1">
          <a:blip r:embed="rId5">
            <a:alphaModFix/>
          </a:blip>
          <a:srcRect/>
          <a:stretch/>
        </p:blipFill>
        <p:spPr>
          <a:xfrm>
            <a:off x="1107209" y="5488423"/>
            <a:ext cx="762000" cy="711200"/>
          </a:xfrm>
          <a:prstGeom prst="rect">
            <a:avLst/>
          </a:prstGeom>
          <a:noFill/>
          <a:ln>
            <a:noFill/>
          </a:ln>
        </p:spPr>
      </p:pic>
      <p:cxnSp>
        <p:nvCxnSpPr>
          <p:cNvPr id="6606" name="Google Shape;6606;p547"/>
          <p:cNvCxnSpPr/>
          <p:nvPr/>
        </p:nvCxnSpPr>
        <p:spPr>
          <a:xfrm>
            <a:off x="8137333" y="3082967"/>
            <a:ext cx="262000" cy="10400"/>
          </a:xfrm>
          <a:prstGeom prst="straightConnector1">
            <a:avLst/>
          </a:prstGeom>
          <a:noFill/>
          <a:ln w="9525" cap="flat" cmpd="sng">
            <a:solidFill>
              <a:schemeClr val="accent1"/>
            </a:solidFill>
            <a:prstDash val="solid"/>
            <a:round/>
            <a:headEnd type="none" w="med" len="med"/>
            <a:tailEnd type="triangle" w="med" len="med"/>
          </a:ln>
        </p:spPr>
      </p:cxnSp>
      <p:sp>
        <p:nvSpPr>
          <p:cNvPr id="6607" name="Google Shape;6607;p547"/>
          <p:cNvSpPr txBox="1"/>
          <p:nvPr/>
        </p:nvSpPr>
        <p:spPr>
          <a:xfrm>
            <a:off x="7283000" y="4018017"/>
            <a:ext cx="2506400" cy="419600"/>
          </a:xfrm>
          <a:prstGeom prst="rect">
            <a:avLst/>
          </a:prstGeom>
          <a:noFill/>
          <a:ln>
            <a:noFill/>
          </a:ln>
        </p:spPr>
        <p:txBody>
          <a:bodyPr spcFirstLastPara="1" wrap="square" lIns="121900" tIns="121900" rIns="121900" bIns="121900" anchor="t" anchorCtr="0">
            <a:noAutofit/>
          </a:bodyPr>
          <a:lstStyle/>
          <a:p>
            <a:r>
              <a:rPr lang="en" sz="1200" b="1">
                <a:solidFill>
                  <a:schemeClr val="lt1"/>
                </a:solidFill>
                <a:latin typeface="Century Gothic"/>
                <a:ea typeface="Century Gothic"/>
                <a:cs typeface="Century Gothic"/>
                <a:sym typeface="Century Gothic"/>
              </a:rPr>
              <a:t>Business Partner Data Center</a:t>
            </a:r>
            <a:endParaRPr sz="1200" b="1">
              <a:solidFill>
                <a:schemeClr val="lt1"/>
              </a:solidFill>
              <a:latin typeface="Century Gothic"/>
              <a:ea typeface="Century Gothic"/>
              <a:cs typeface="Century Gothic"/>
              <a:sym typeface="Century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11"/>
        <p:cNvGrpSpPr/>
        <p:nvPr/>
      </p:nvGrpSpPr>
      <p:grpSpPr>
        <a:xfrm>
          <a:off x="0" y="0"/>
          <a:ext cx="0" cy="0"/>
          <a:chOff x="0" y="0"/>
          <a:chExt cx="0" cy="0"/>
        </a:xfrm>
      </p:grpSpPr>
      <p:grpSp>
        <p:nvGrpSpPr>
          <p:cNvPr id="6612" name="Google Shape;6612;p548"/>
          <p:cNvGrpSpPr/>
          <p:nvPr/>
        </p:nvGrpSpPr>
        <p:grpSpPr>
          <a:xfrm>
            <a:off x="2865492" y="2569887"/>
            <a:ext cx="2286297" cy="1237471"/>
            <a:chOff x="5216157" y="2898600"/>
            <a:chExt cx="1152136" cy="721866"/>
          </a:xfrm>
        </p:grpSpPr>
        <p:grpSp>
          <p:nvGrpSpPr>
            <p:cNvPr id="6613" name="Google Shape;6613;p548"/>
            <p:cNvGrpSpPr/>
            <p:nvPr/>
          </p:nvGrpSpPr>
          <p:grpSpPr>
            <a:xfrm>
              <a:off x="5216157" y="2898600"/>
              <a:ext cx="1152136" cy="721866"/>
              <a:chOff x="6923681" y="5192222"/>
              <a:chExt cx="981878" cy="615192"/>
            </a:xfrm>
          </p:grpSpPr>
          <p:sp>
            <p:nvSpPr>
              <p:cNvPr id="6614" name="Google Shape;6614;p548"/>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615" name="Google Shape;6615;p548"/>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616" name="Google Shape;6616;p548"/>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617" name="Google Shape;6617;p548"/>
          <p:cNvCxnSpPr/>
          <p:nvPr/>
        </p:nvCxnSpPr>
        <p:spPr>
          <a:xfrm rot="10800000" flipH="1">
            <a:off x="1768284" y="3680833"/>
            <a:ext cx="1388000" cy="1754000"/>
          </a:xfrm>
          <a:prstGeom prst="straightConnector1">
            <a:avLst/>
          </a:prstGeom>
          <a:noFill/>
          <a:ln w="19050" cap="flat" cmpd="sng">
            <a:solidFill>
              <a:schemeClr val="lt1"/>
            </a:solidFill>
            <a:prstDash val="dash"/>
            <a:round/>
            <a:headEnd type="none" w="med" len="med"/>
            <a:tailEnd type="triangle" w="med" len="med"/>
          </a:ln>
        </p:spPr>
      </p:cxnSp>
      <p:sp>
        <p:nvSpPr>
          <p:cNvPr id="6618" name="Google Shape;6618;p548"/>
          <p:cNvSpPr/>
          <p:nvPr/>
        </p:nvSpPr>
        <p:spPr>
          <a:xfrm>
            <a:off x="7772009" y="2340372"/>
            <a:ext cx="1434400" cy="147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619" name="Google Shape;6619;p548"/>
          <p:cNvSpPr/>
          <p:nvPr/>
        </p:nvSpPr>
        <p:spPr>
          <a:xfrm>
            <a:off x="7771900" y="2340372"/>
            <a:ext cx="1434400" cy="28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620" name="Google Shape;6620;p548"/>
          <p:cNvSpPr txBox="1"/>
          <p:nvPr/>
        </p:nvSpPr>
        <p:spPr>
          <a:xfrm>
            <a:off x="7931925" y="2301484"/>
            <a:ext cx="1208400" cy="1556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Data Center</a:t>
            </a:r>
            <a:endParaRPr sz="1067">
              <a:solidFill>
                <a:schemeClr val="lt1"/>
              </a:solidFill>
              <a:latin typeface="Century Gothic"/>
              <a:ea typeface="Century Gothic"/>
              <a:cs typeface="Century Gothic"/>
              <a:sym typeface="Century Gothic"/>
            </a:endParaRPr>
          </a:p>
        </p:txBody>
      </p:sp>
      <p:sp>
        <p:nvSpPr>
          <p:cNvPr id="6621" name="Google Shape;6621;p548"/>
          <p:cNvSpPr/>
          <p:nvPr/>
        </p:nvSpPr>
        <p:spPr>
          <a:xfrm>
            <a:off x="7818897" y="2935167"/>
            <a:ext cx="285880" cy="288029"/>
          </a:xfrm>
          <a:custGeom>
            <a:avLst/>
            <a:gdLst/>
            <a:ahLst/>
            <a:cxnLst/>
            <a:rect l="l" t="t" r="r" b="b"/>
            <a:pathLst>
              <a:path w="644842" h="644842" extrusionOk="0">
                <a:moveTo>
                  <a:pt x="322421" y="0"/>
                </a:moveTo>
                <a:cubicBezTo>
                  <a:pt x="144590" y="0"/>
                  <a:pt x="0" y="144590"/>
                  <a:pt x="0" y="322421"/>
                </a:cubicBezTo>
                <a:cubicBezTo>
                  <a:pt x="0" y="500253"/>
                  <a:pt x="144590" y="644843"/>
                  <a:pt x="322421" y="644843"/>
                </a:cubicBezTo>
                <a:cubicBezTo>
                  <a:pt x="500253" y="644843"/>
                  <a:pt x="644843" y="500253"/>
                  <a:pt x="644843" y="322421"/>
                </a:cubicBezTo>
                <a:cubicBezTo>
                  <a:pt x="644843" y="144590"/>
                  <a:pt x="500158" y="0"/>
                  <a:pt x="322421" y="0"/>
                </a:cubicBezTo>
                <a:close/>
                <a:moveTo>
                  <a:pt x="322421" y="616172"/>
                </a:moveTo>
                <a:cubicBezTo>
                  <a:pt x="160401" y="616172"/>
                  <a:pt x="28575" y="484346"/>
                  <a:pt x="28575" y="322326"/>
                </a:cubicBezTo>
                <a:cubicBezTo>
                  <a:pt x="28575" y="160306"/>
                  <a:pt x="160401" y="28575"/>
                  <a:pt x="322421" y="28575"/>
                </a:cubicBezTo>
                <a:cubicBezTo>
                  <a:pt x="484442" y="28575"/>
                  <a:pt x="616268" y="160401"/>
                  <a:pt x="616268" y="322421"/>
                </a:cubicBezTo>
                <a:cubicBezTo>
                  <a:pt x="616268" y="484442"/>
                  <a:pt x="484442" y="616268"/>
                  <a:pt x="322421" y="616268"/>
                </a:cubicBezTo>
                <a:close/>
                <a:moveTo>
                  <a:pt x="126873" y="322421"/>
                </a:moveTo>
                <a:cubicBezTo>
                  <a:pt x="126873" y="332899"/>
                  <a:pt x="118301" y="341471"/>
                  <a:pt x="107823" y="341471"/>
                </a:cubicBezTo>
                <a:cubicBezTo>
                  <a:pt x="97346" y="341471"/>
                  <a:pt x="88583" y="332899"/>
                  <a:pt x="88583" y="322421"/>
                </a:cubicBezTo>
                <a:cubicBezTo>
                  <a:pt x="88583" y="311944"/>
                  <a:pt x="96869" y="303371"/>
                  <a:pt x="107442" y="303371"/>
                </a:cubicBezTo>
                <a:lnTo>
                  <a:pt x="107918" y="303371"/>
                </a:lnTo>
                <a:cubicBezTo>
                  <a:pt x="118396" y="303371"/>
                  <a:pt x="126968" y="311944"/>
                  <a:pt x="126968" y="322421"/>
                </a:cubicBezTo>
                <a:close/>
                <a:moveTo>
                  <a:pt x="190500" y="322421"/>
                </a:moveTo>
                <a:cubicBezTo>
                  <a:pt x="190500" y="332899"/>
                  <a:pt x="181928" y="341471"/>
                  <a:pt x="171450" y="341471"/>
                </a:cubicBezTo>
                <a:cubicBezTo>
                  <a:pt x="160973" y="341471"/>
                  <a:pt x="152210" y="332899"/>
                  <a:pt x="152210" y="322421"/>
                </a:cubicBezTo>
                <a:cubicBezTo>
                  <a:pt x="152210" y="311944"/>
                  <a:pt x="160496" y="303371"/>
                  <a:pt x="170974" y="303371"/>
                </a:cubicBezTo>
                <a:lnTo>
                  <a:pt x="171450" y="303371"/>
                </a:lnTo>
                <a:cubicBezTo>
                  <a:pt x="181928" y="303371"/>
                  <a:pt x="190500" y="311944"/>
                  <a:pt x="190500" y="322421"/>
                </a:cubicBezTo>
                <a:close/>
                <a:moveTo>
                  <a:pt x="271558" y="332518"/>
                </a:moveTo>
                <a:lnTo>
                  <a:pt x="212312" y="391763"/>
                </a:lnTo>
                <a:cubicBezTo>
                  <a:pt x="209550" y="394525"/>
                  <a:pt x="205835" y="395954"/>
                  <a:pt x="202216" y="395954"/>
                </a:cubicBezTo>
                <a:cubicBezTo>
                  <a:pt x="198596" y="395954"/>
                  <a:pt x="194881" y="394525"/>
                  <a:pt x="192119" y="391763"/>
                </a:cubicBezTo>
                <a:cubicBezTo>
                  <a:pt x="186500" y="386144"/>
                  <a:pt x="186500" y="377095"/>
                  <a:pt x="192119" y="371570"/>
                </a:cubicBezTo>
                <a:lnTo>
                  <a:pt x="241268" y="322421"/>
                </a:lnTo>
                <a:lnTo>
                  <a:pt x="192119" y="273272"/>
                </a:lnTo>
                <a:cubicBezTo>
                  <a:pt x="186500" y="267653"/>
                  <a:pt x="186500" y="258604"/>
                  <a:pt x="192119" y="253079"/>
                </a:cubicBezTo>
                <a:cubicBezTo>
                  <a:pt x="197739" y="247460"/>
                  <a:pt x="206788" y="247460"/>
                  <a:pt x="212312" y="253079"/>
                </a:cubicBezTo>
                <a:lnTo>
                  <a:pt x="271558" y="312325"/>
                </a:lnTo>
                <a:cubicBezTo>
                  <a:pt x="277178" y="317945"/>
                  <a:pt x="277178" y="326993"/>
                  <a:pt x="271558" y="332518"/>
                </a:cubicBezTo>
                <a:close/>
                <a:moveTo>
                  <a:pt x="556260" y="322421"/>
                </a:moveTo>
                <a:cubicBezTo>
                  <a:pt x="556260" y="332899"/>
                  <a:pt x="547973" y="341471"/>
                  <a:pt x="537401" y="341471"/>
                </a:cubicBezTo>
                <a:lnTo>
                  <a:pt x="536924" y="341471"/>
                </a:lnTo>
                <a:cubicBezTo>
                  <a:pt x="526447" y="341471"/>
                  <a:pt x="517874" y="332899"/>
                  <a:pt x="517874" y="322421"/>
                </a:cubicBezTo>
                <a:cubicBezTo>
                  <a:pt x="517874" y="311944"/>
                  <a:pt x="526447" y="303371"/>
                  <a:pt x="536924" y="303371"/>
                </a:cubicBezTo>
                <a:cubicBezTo>
                  <a:pt x="547402" y="303371"/>
                  <a:pt x="556165" y="311944"/>
                  <a:pt x="556165" y="322421"/>
                </a:cubicBezTo>
                <a:close/>
                <a:moveTo>
                  <a:pt x="492633" y="322421"/>
                </a:moveTo>
                <a:cubicBezTo>
                  <a:pt x="492633" y="332899"/>
                  <a:pt x="484346" y="341471"/>
                  <a:pt x="473869" y="341471"/>
                </a:cubicBezTo>
                <a:lnTo>
                  <a:pt x="473393" y="341471"/>
                </a:lnTo>
                <a:cubicBezTo>
                  <a:pt x="462915" y="341471"/>
                  <a:pt x="454343" y="332899"/>
                  <a:pt x="454343" y="322421"/>
                </a:cubicBezTo>
                <a:cubicBezTo>
                  <a:pt x="454343" y="311944"/>
                  <a:pt x="462915" y="303371"/>
                  <a:pt x="473393" y="303371"/>
                </a:cubicBezTo>
                <a:cubicBezTo>
                  <a:pt x="483870" y="303371"/>
                  <a:pt x="492633" y="311944"/>
                  <a:pt x="492633" y="322421"/>
                </a:cubicBezTo>
                <a:close/>
                <a:moveTo>
                  <a:pt x="452723" y="371570"/>
                </a:moveTo>
                <a:cubicBezTo>
                  <a:pt x="458343" y="377190"/>
                  <a:pt x="458343" y="386239"/>
                  <a:pt x="452723" y="391763"/>
                </a:cubicBezTo>
                <a:cubicBezTo>
                  <a:pt x="449961" y="394525"/>
                  <a:pt x="446246" y="395954"/>
                  <a:pt x="442627" y="395954"/>
                </a:cubicBezTo>
                <a:cubicBezTo>
                  <a:pt x="439007" y="395954"/>
                  <a:pt x="435293" y="394525"/>
                  <a:pt x="432530" y="391763"/>
                </a:cubicBezTo>
                <a:lnTo>
                  <a:pt x="373285" y="332518"/>
                </a:lnTo>
                <a:cubicBezTo>
                  <a:pt x="367665" y="326898"/>
                  <a:pt x="367665" y="317849"/>
                  <a:pt x="373285" y="312325"/>
                </a:cubicBezTo>
                <a:lnTo>
                  <a:pt x="432530" y="253079"/>
                </a:lnTo>
                <a:cubicBezTo>
                  <a:pt x="438150" y="247460"/>
                  <a:pt x="447199" y="247460"/>
                  <a:pt x="452723" y="253079"/>
                </a:cubicBezTo>
                <a:cubicBezTo>
                  <a:pt x="458343" y="258699"/>
                  <a:pt x="458343" y="267748"/>
                  <a:pt x="452723" y="273272"/>
                </a:cubicBezTo>
                <a:lnTo>
                  <a:pt x="403574" y="322421"/>
                </a:lnTo>
                <a:lnTo>
                  <a:pt x="452723" y="371570"/>
                </a:lnTo>
                <a:close/>
                <a:moveTo>
                  <a:pt x="341471" y="260985"/>
                </a:moveTo>
                <a:cubicBezTo>
                  <a:pt x="341471" y="271463"/>
                  <a:pt x="332899" y="280226"/>
                  <a:pt x="322421" y="280226"/>
                </a:cubicBezTo>
                <a:cubicBezTo>
                  <a:pt x="311944" y="280226"/>
                  <a:pt x="303371" y="271939"/>
                  <a:pt x="303371" y="261366"/>
                </a:cubicBezTo>
                <a:lnTo>
                  <a:pt x="303371" y="260890"/>
                </a:lnTo>
                <a:cubicBezTo>
                  <a:pt x="303371" y="250412"/>
                  <a:pt x="311944" y="241840"/>
                  <a:pt x="322421" y="241840"/>
                </a:cubicBezTo>
                <a:cubicBezTo>
                  <a:pt x="332899" y="241840"/>
                  <a:pt x="341471" y="250412"/>
                  <a:pt x="341471" y="260890"/>
                </a:cubicBezTo>
                <a:close/>
                <a:moveTo>
                  <a:pt x="341471" y="197358"/>
                </a:moveTo>
                <a:cubicBezTo>
                  <a:pt x="341471" y="207836"/>
                  <a:pt x="332899" y="216599"/>
                  <a:pt x="322421" y="216599"/>
                </a:cubicBezTo>
                <a:cubicBezTo>
                  <a:pt x="311944" y="216599"/>
                  <a:pt x="303371" y="208312"/>
                  <a:pt x="303371" y="197834"/>
                </a:cubicBezTo>
                <a:lnTo>
                  <a:pt x="303371" y="197358"/>
                </a:lnTo>
                <a:cubicBezTo>
                  <a:pt x="303371" y="186881"/>
                  <a:pt x="311944" y="178308"/>
                  <a:pt x="322421" y="178308"/>
                </a:cubicBezTo>
                <a:cubicBezTo>
                  <a:pt x="332899" y="178308"/>
                  <a:pt x="341471" y="186881"/>
                  <a:pt x="341471" y="197358"/>
                </a:cubicBezTo>
                <a:close/>
                <a:moveTo>
                  <a:pt x="253079" y="176784"/>
                </a:moveTo>
                <a:cubicBezTo>
                  <a:pt x="247460" y="171164"/>
                  <a:pt x="247460" y="162116"/>
                  <a:pt x="253079" y="156591"/>
                </a:cubicBezTo>
                <a:lnTo>
                  <a:pt x="312325" y="97346"/>
                </a:lnTo>
                <a:cubicBezTo>
                  <a:pt x="317945" y="91726"/>
                  <a:pt x="326993" y="91726"/>
                  <a:pt x="332518" y="97346"/>
                </a:cubicBezTo>
                <a:lnTo>
                  <a:pt x="391763" y="156591"/>
                </a:lnTo>
                <a:cubicBezTo>
                  <a:pt x="397383" y="162211"/>
                  <a:pt x="397383" y="171260"/>
                  <a:pt x="391763" y="176784"/>
                </a:cubicBezTo>
                <a:cubicBezTo>
                  <a:pt x="389001" y="179546"/>
                  <a:pt x="385286" y="180975"/>
                  <a:pt x="381667" y="180975"/>
                </a:cubicBezTo>
                <a:cubicBezTo>
                  <a:pt x="378047" y="180975"/>
                  <a:pt x="374333" y="179546"/>
                  <a:pt x="371570" y="176784"/>
                </a:cubicBezTo>
                <a:lnTo>
                  <a:pt x="322421" y="127635"/>
                </a:lnTo>
                <a:lnTo>
                  <a:pt x="273272" y="176784"/>
                </a:lnTo>
                <a:cubicBezTo>
                  <a:pt x="267653" y="182404"/>
                  <a:pt x="258604" y="182404"/>
                  <a:pt x="253079" y="176784"/>
                </a:cubicBezTo>
                <a:close/>
                <a:moveTo>
                  <a:pt x="341471" y="383858"/>
                </a:moveTo>
                <a:cubicBezTo>
                  <a:pt x="341471" y="394335"/>
                  <a:pt x="332899" y="402908"/>
                  <a:pt x="322421" y="402908"/>
                </a:cubicBezTo>
                <a:cubicBezTo>
                  <a:pt x="311944" y="402908"/>
                  <a:pt x="303371" y="394335"/>
                  <a:pt x="303371" y="383858"/>
                </a:cubicBezTo>
                <a:cubicBezTo>
                  <a:pt x="303371" y="373380"/>
                  <a:pt x="311944" y="364617"/>
                  <a:pt x="322421" y="364617"/>
                </a:cubicBezTo>
                <a:cubicBezTo>
                  <a:pt x="332899" y="364617"/>
                  <a:pt x="341471" y="372904"/>
                  <a:pt x="341471" y="383476"/>
                </a:cubicBezTo>
                <a:lnTo>
                  <a:pt x="341471" y="383953"/>
                </a:lnTo>
                <a:close/>
                <a:moveTo>
                  <a:pt x="341471" y="446913"/>
                </a:moveTo>
                <a:lnTo>
                  <a:pt x="341471" y="447389"/>
                </a:lnTo>
                <a:cubicBezTo>
                  <a:pt x="341471" y="457867"/>
                  <a:pt x="332899" y="466439"/>
                  <a:pt x="322421" y="466439"/>
                </a:cubicBezTo>
                <a:cubicBezTo>
                  <a:pt x="311944" y="466439"/>
                  <a:pt x="303371" y="457867"/>
                  <a:pt x="303371" y="447389"/>
                </a:cubicBezTo>
                <a:cubicBezTo>
                  <a:pt x="303371" y="436912"/>
                  <a:pt x="311944" y="428149"/>
                  <a:pt x="322421" y="428149"/>
                </a:cubicBezTo>
                <a:cubicBezTo>
                  <a:pt x="332899" y="428149"/>
                  <a:pt x="341471" y="436436"/>
                  <a:pt x="341471" y="446913"/>
                </a:cubicBezTo>
                <a:close/>
                <a:moveTo>
                  <a:pt x="391763" y="467963"/>
                </a:moveTo>
                <a:cubicBezTo>
                  <a:pt x="397383" y="473583"/>
                  <a:pt x="397383" y="482632"/>
                  <a:pt x="391763" y="488156"/>
                </a:cubicBezTo>
                <a:lnTo>
                  <a:pt x="332518" y="547402"/>
                </a:lnTo>
                <a:cubicBezTo>
                  <a:pt x="329756" y="550164"/>
                  <a:pt x="326041" y="551593"/>
                  <a:pt x="322421" y="551593"/>
                </a:cubicBezTo>
                <a:cubicBezTo>
                  <a:pt x="318802" y="551593"/>
                  <a:pt x="315087" y="550164"/>
                  <a:pt x="312325" y="547402"/>
                </a:cubicBezTo>
                <a:lnTo>
                  <a:pt x="253079" y="488156"/>
                </a:lnTo>
                <a:cubicBezTo>
                  <a:pt x="247460" y="482537"/>
                  <a:pt x="247460" y="473488"/>
                  <a:pt x="253079" y="467963"/>
                </a:cubicBezTo>
                <a:cubicBezTo>
                  <a:pt x="258699" y="462344"/>
                  <a:pt x="267748" y="462344"/>
                  <a:pt x="273272" y="467963"/>
                </a:cubicBezTo>
                <a:lnTo>
                  <a:pt x="322421" y="517112"/>
                </a:lnTo>
                <a:lnTo>
                  <a:pt x="371570" y="467963"/>
                </a:lnTo>
                <a:cubicBezTo>
                  <a:pt x="377190" y="462344"/>
                  <a:pt x="386239" y="462344"/>
                  <a:pt x="391763" y="467963"/>
                </a:cubicBezTo>
                <a:close/>
              </a:path>
            </a:pathLst>
          </a:custGeom>
          <a:solidFill>
            <a:srgbClr val="236BF5"/>
          </a:solidFill>
          <a:ln>
            <a:noFill/>
          </a:ln>
        </p:spPr>
        <p:txBody>
          <a:bodyPr spcFirstLastPara="1" wrap="square" lIns="121900" tIns="60933" rIns="121900" bIns="60933" anchor="ctr" anchorCtr="0">
            <a:noAutofit/>
          </a:bodyPr>
          <a:lstStyle/>
          <a:p>
            <a:pPr>
              <a:buSzPts val="1400"/>
            </a:pPr>
            <a:endParaRPr sz="1867"/>
          </a:p>
        </p:txBody>
      </p:sp>
      <p:sp>
        <p:nvSpPr>
          <p:cNvPr id="6622" name="Google Shape;6622;p548"/>
          <p:cNvSpPr/>
          <p:nvPr/>
        </p:nvSpPr>
        <p:spPr>
          <a:xfrm>
            <a:off x="8393088" y="2901107"/>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623" name="Google Shape;6623;p548"/>
          <p:cNvSpPr/>
          <p:nvPr/>
        </p:nvSpPr>
        <p:spPr>
          <a:xfrm>
            <a:off x="8773671" y="2901107"/>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624" name="Google Shape;6624;p548"/>
          <p:cNvSpPr txBox="1"/>
          <p:nvPr/>
        </p:nvSpPr>
        <p:spPr>
          <a:xfrm>
            <a:off x="7890400" y="1980284"/>
            <a:ext cx="129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acme.corp</a:t>
            </a:r>
            <a:endParaRPr sz="1333">
              <a:solidFill>
                <a:schemeClr val="lt1"/>
              </a:solidFill>
              <a:latin typeface="Century Gothic"/>
              <a:ea typeface="Century Gothic"/>
              <a:cs typeface="Century Gothic"/>
              <a:sym typeface="Century Gothic"/>
            </a:endParaRPr>
          </a:p>
        </p:txBody>
      </p:sp>
      <p:grpSp>
        <p:nvGrpSpPr>
          <p:cNvPr id="6625" name="Google Shape;6625;p548"/>
          <p:cNvGrpSpPr/>
          <p:nvPr/>
        </p:nvGrpSpPr>
        <p:grpSpPr>
          <a:xfrm>
            <a:off x="4468209" y="2501750"/>
            <a:ext cx="496576" cy="470708"/>
            <a:chOff x="3864896" y="3298032"/>
            <a:chExt cx="669000" cy="669000"/>
          </a:xfrm>
        </p:grpSpPr>
        <p:sp>
          <p:nvSpPr>
            <p:cNvPr id="6626" name="Google Shape;6626;p548"/>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627" name="Google Shape;6627;p548"/>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grpSp>
        <p:nvGrpSpPr>
          <p:cNvPr id="6628" name="Google Shape;6628;p548"/>
          <p:cNvGrpSpPr/>
          <p:nvPr/>
        </p:nvGrpSpPr>
        <p:grpSpPr>
          <a:xfrm>
            <a:off x="4655209" y="3252117"/>
            <a:ext cx="496576" cy="470708"/>
            <a:chOff x="3864896" y="3298032"/>
            <a:chExt cx="669000" cy="669000"/>
          </a:xfrm>
        </p:grpSpPr>
        <p:sp>
          <p:nvSpPr>
            <p:cNvPr id="6629" name="Google Shape;6629;p548"/>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630" name="Google Shape;6630;p548"/>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pic>
        <p:nvPicPr>
          <p:cNvPr id="6631" name="Google Shape;6631;p548"/>
          <p:cNvPicPr preferRelativeResize="0"/>
          <p:nvPr/>
        </p:nvPicPr>
        <p:blipFill rotWithShape="1">
          <a:blip r:embed="rId4">
            <a:alphaModFix/>
          </a:blip>
          <a:srcRect/>
          <a:stretch/>
        </p:blipFill>
        <p:spPr>
          <a:xfrm>
            <a:off x="861655" y="1271089"/>
            <a:ext cx="1253067" cy="965200"/>
          </a:xfrm>
          <a:prstGeom prst="rect">
            <a:avLst/>
          </a:prstGeom>
          <a:noFill/>
          <a:ln>
            <a:noFill/>
          </a:ln>
        </p:spPr>
      </p:pic>
      <p:sp>
        <p:nvSpPr>
          <p:cNvPr id="6632" name="Google Shape;6632;p548"/>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Extranet Application Support - High Availability</a:t>
            </a:r>
            <a:endParaRPr/>
          </a:p>
        </p:txBody>
      </p:sp>
      <p:cxnSp>
        <p:nvCxnSpPr>
          <p:cNvPr id="6633" name="Google Shape;6633;p548"/>
          <p:cNvCxnSpPr>
            <a:stCxn id="6618" idx="1"/>
            <a:endCxn id="6630" idx="3"/>
          </p:cNvCxnSpPr>
          <p:nvPr/>
        </p:nvCxnSpPr>
        <p:spPr>
          <a:xfrm flipH="1">
            <a:off x="5072409" y="3079172"/>
            <a:ext cx="2699600" cy="404800"/>
          </a:xfrm>
          <a:prstGeom prst="straightConnector1">
            <a:avLst/>
          </a:prstGeom>
          <a:noFill/>
          <a:ln w="19050" cap="flat" cmpd="sng">
            <a:solidFill>
              <a:schemeClr val="lt1"/>
            </a:solidFill>
            <a:prstDash val="dash"/>
            <a:round/>
            <a:headEnd type="none" w="med" len="med"/>
            <a:tailEnd type="triangle" w="med" len="med"/>
          </a:ln>
        </p:spPr>
      </p:cxnSp>
      <p:cxnSp>
        <p:nvCxnSpPr>
          <p:cNvPr id="6634" name="Google Shape;6634;p548"/>
          <p:cNvCxnSpPr>
            <a:stCxn id="6618" idx="1"/>
            <a:endCxn id="6627" idx="3"/>
          </p:cNvCxnSpPr>
          <p:nvPr/>
        </p:nvCxnSpPr>
        <p:spPr>
          <a:xfrm rot="10800000">
            <a:off x="4885209" y="2733572"/>
            <a:ext cx="2886800" cy="345600"/>
          </a:xfrm>
          <a:prstGeom prst="straightConnector1">
            <a:avLst/>
          </a:prstGeom>
          <a:noFill/>
          <a:ln w="19050" cap="flat" cmpd="sng">
            <a:solidFill>
              <a:srgbClr val="CC0000"/>
            </a:solidFill>
            <a:prstDash val="dash"/>
            <a:round/>
            <a:headEnd type="none" w="med" len="med"/>
            <a:tailEnd type="triangle" w="med" len="med"/>
          </a:ln>
        </p:spPr>
      </p:cxnSp>
      <p:sp>
        <p:nvSpPr>
          <p:cNvPr id="6635" name="Google Shape;6635;p548"/>
          <p:cNvSpPr txBox="1"/>
          <p:nvPr/>
        </p:nvSpPr>
        <p:spPr>
          <a:xfrm>
            <a:off x="4022384" y="2064167"/>
            <a:ext cx="1291600" cy="419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Chennai IPSec Node</a:t>
            </a:r>
            <a:endParaRPr sz="933">
              <a:solidFill>
                <a:schemeClr val="lt1"/>
              </a:solidFill>
              <a:latin typeface="Century Gothic"/>
              <a:ea typeface="Century Gothic"/>
              <a:cs typeface="Century Gothic"/>
              <a:sym typeface="Century Gothic"/>
            </a:endParaRPr>
          </a:p>
        </p:txBody>
      </p:sp>
      <p:sp>
        <p:nvSpPr>
          <p:cNvPr id="6636" name="Google Shape;6636;p548"/>
          <p:cNvSpPr txBox="1"/>
          <p:nvPr/>
        </p:nvSpPr>
        <p:spPr>
          <a:xfrm>
            <a:off x="4655184" y="3807367"/>
            <a:ext cx="1291600" cy="419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Delhi IPSec Node</a:t>
            </a:r>
            <a:endParaRPr sz="933">
              <a:solidFill>
                <a:schemeClr val="lt1"/>
              </a:solidFill>
              <a:latin typeface="Century Gothic"/>
              <a:ea typeface="Century Gothic"/>
              <a:cs typeface="Century Gothic"/>
              <a:sym typeface="Century Gothic"/>
            </a:endParaRPr>
          </a:p>
        </p:txBody>
      </p:sp>
      <p:cxnSp>
        <p:nvCxnSpPr>
          <p:cNvPr id="6637" name="Google Shape;6637;p548"/>
          <p:cNvCxnSpPr>
            <a:stCxn id="6631" idx="3"/>
          </p:cNvCxnSpPr>
          <p:nvPr/>
        </p:nvCxnSpPr>
        <p:spPr>
          <a:xfrm>
            <a:off x="2114721" y="1753689"/>
            <a:ext cx="1167600" cy="1025200"/>
          </a:xfrm>
          <a:prstGeom prst="straightConnector1">
            <a:avLst/>
          </a:prstGeom>
          <a:noFill/>
          <a:ln w="19050" cap="flat" cmpd="sng">
            <a:solidFill>
              <a:schemeClr val="accent4"/>
            </a:solidFill>
            <a:prstDash val="dash"/>
            <a:round/>
            <a:headEnd type="none" w="med" len="med"/>
            <a:tailEnd type="triangle" w="med" len="med"/>
          </a:ln>
        </p:spPr>
      </p:cxnSp>
      <p:sp>
        <p:nvSpPr>
          <p:cNvPr id="6638" name="Google Shape;6638;p548"/>
          <p:cNvSpPr txBox="1"/>
          <p:nvPr/>
        </p:nvSpPr>
        <p:spPr>
          <a:xfrm>
            <a:off x="732467" y="2338433"/>
            <a:ext cx="2109200" cy="2204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Office (Bengaluru)</a:t>
            </a:r>
            <a:endParaRPr sz="1067">
              <a:solidFill>
                <a:schemeClr val="lt1"/>
              </a:solidFill>
              <a:latin typeface="Century Gothic"/>
              <a:ea typeface="Century Gothic"/>
              <a:cs typeface="Century Gothic"/>
              <a:sym typeface="Century Gothic"/>
            </a:endParaRPr>
          </a:p>
        </p:txBody>
      </p:sp>
      <p:sp>
        <p:nvSpPr>
          <p:cNvPr id="6639" name="Google Shape;6639;p548"/>
          <p:cNvSpPr txBox="1"/>
          <p:nvPr/>
        </p:nvSpPr>
        <p:spPr>
          <a:xfrm>
            <a:off x="1868700" y="5809367"/>
            <a:ext cx="16696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ZPA User working from Home (Delhi)</a:t>
            </a:r>
            <a:endParaRPr sz="1067">
              <a:solidFill>
                <a:schemeClr val="lt1"/>
              </a:solidFill>
              <a:latin typeface="Century Gothic"/>
              <a:ea typeface="Century Gothic"/>
              <a:cs typeface="Century Gothic"/>
              <a:sym typeface="Century Gothic"/>
            </a:endParaRPr>
          </a:p>
        </p:txBody>
      </p:sp>
      <p:sp>
        <p:nvSpPr>
          <p:cNvPr id="6640" name="Google Shape;6640;p548"/>
          <p:cNvSpPr txBox="1"/>
          <p:nvPr/>
        </p:nvSpPr>
        <p:spPr>
          <a:xfrm>
            <a:off x="2453767" y="985700"/>
            <a:ext cx="2559600" cy="544400"/>
          </a:xfrm>
          <a:prstGeom prst="rect">
            <a:avLst/>
          </a:prstGeom>
          <a:noFill/>
          <a:ln>
            <a:noFill/>
          </a:ln>
        </p:spPr>
        <p:txBody>
          <a:bodyPr spcFirstLastPara="1" wrap="square" lIns="121900" tIns="121900" rIns="121900" bIns="121900" anchor="t" anchorCtr="0">
            <a:noAutofit/>
          </a:bodyPr>
          <a:lstStyle/>
          <a:p>
            <a:endParaRPr sz="1867"/>
          </a:p>
        </p:txBody>
      </p:sp>
      <p:sp>
        <p:nvSpPr>
          <p:cNvPr id="6641" name="Google Shape;6641;p548"/>
          <p:cNvSpPr txBox="1"/>
          <p:nvPr/>
        </p:nvSpPr>
        <p:spPr>
          <a:xfrm>
            <a:off x="2114733" y="982033"/>
            <a:ext cx="3045600" cy="684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ZPA User in Corporate Office , want to access resources on acme.corp</a:t>
            </a:r>
            <a:endParaRPr sz="1867">
              <a:solidFill>
                <a:schemeClr val="lt1"/>
              </a:solidFill>
              <a:latin typeface="Century Gothic"/>
              <a:ea typeface="Century Gothic"/>
              <a:cs typeface="Century Gothic"/>
              <a:sym typeface="Century Gothic"/>
            </a:endParaRPr>
          </a:p>
        </p:txBody>
      </p:sp>
      <p:sp>
        <p:nvSpPr>
          <p:cNvPr id="6642" name="Google Shape;6642;p548"/>
          <p:cNvSpPr txBox="1"/>
          <p:nvPr/>
        </p:nvSpPr>
        <p:spPr>
          <a:xfrm>
            <a:off x="2258500" y="4887518"/>
            <a:ext cx="4000000" cy="574604"/>
          </a:xfrm>
          <a:prstGeom prst="rect">
            <a:avLst/>
          </a:prstGeom>
          <a:noFill/>
          <a:ln>
            <a:noFill/>
          </a:ln>
        </p:spPr>
        <p:txBody>
          <a:bodyPr spcFirstLastPara="1" wrap="square" lIns="121900" tIns="121900" rIns="121900" bIns="121900" anchor="t" anchorCtr="0">
            <a:spAutoFit/>
          </a:bodyPr>
          <a:lstStyle/>
          <a:p>
            <a:r>
              <a:rPr lang="en" sz="1067">
                <a:solidFill>
                  <a:schemeClr val="lt1"/>
                </a:solidFill>
                <a:latin typeface="Century Gothic"/>
                <a:ea typeface="Century Gothic"/>
                <a:cs typeface="Century Gothic"/>
                <a:sym typeface="Century Gothic"/>
              </a:rPr>
              <a:t>User working from home, can access globex.corp resources via Delhi Node (</a:t>
            </a:r>
            <a:r>
              <a:rPr lang="en" sz="1067" b="1">
                <a:solidFill>
                  <a:schemeClr val="lt1"/>
                </a:solidFill>
                <a:latin typeface="Century Gothic"/>
                <a:ea typeface="Century Gothic"/>
                <a:cs typeface="Century Gothic"/>
                <a:sym typeface="Century Gothic"/>
              </a:rPr>
              <a:t>Location Proximity</a:t>
            </a:r>
            <a:r>
              <a:rPr lang="en" sz="1067">
                <a:solidFill>
                  <a:schemeClr val="lt1"/>
                </a:solidFill>
                <a:latin typeface="Century Gothic"/>
                <a:ea typeface="Century Gothic"/>
                <a:cs typeface="Century Gothic"/>
                <a:sym typeface="Century Gothic"/>
              </a:rPr>
              <a:t>)</a:t>
            </a:r>
            <a:endParaRPr sz="1067">
              <a:solidFill>
                <a:schemeClr val="lt1"/>
              </a:solidFill>
              <a:latin typeface="Century Gothic"/>
              <a:ea typeface="Century Gothic"/>
              <a:cs typeface="Century Gothic"/>
              <a:sym typeface="Century Gothic"/>
            </a:endParaRPr>
          </a:p>
        </p:txBody>
      </p:sp>
      <p:pic>
        <p:nvPicPr>
          <p:cNvPr id="6643" name="Google Shape;6643;p548"/>
          <p:cNvPicPr preferRelativeResize="0"/>
          <p:nvPr/>
        </p:nvPicPr>
        <p:blipFill rotWithShape="1">
          <a:blip r:embed="rId5">
            <a:alphaModFix/>
          </a:blip>
          <a:srcRect/>
          <a:stretch/>
        </p:blipFill>
        <p:spPr>
          <a:xfrm>
            <a:off x="1107209" y="5488423"/>
            <a:ext cx="762000" cy="711200"/>
          </a:xfrm>
          <a:prstGeom prst="rect">
            <a:avLst/>
          </a:prstGeom>
          <a:noFill/>
          <a:ln>
            <a:noFill/>
          </a:ln>
        </p:spPr>
      </p:pic>
      <p:sp>
        <p:nvSpPr>
          <p:cNvPr id="6644" name="Google Shape;6644;p548"/>
          <p:cNvSpPr txBox="1"/>
          <p:nvPr/>
        </p:nvSpPr>
        <p:spPr>
          <a:xfrm>
            <a:off x="5705751" y="2286167"/>
            <a:ext cx="14344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IPSec Tunnel fails</a:t>
            </a:r>
            <a:endParaRPr sz="1067">
              <a:solidFill>
                <a:schemeClr val="lt1"/>
              </a:solidFill>
              <a:latin typeface="Century Gothic"/>
              <a:ea typeface="Century Gothic"/>
              <a:cs typeface="Century Gothic"/>
              <a:sym typeface="Century Gothic"/>
            </a:endParaRPr>
          </a:p>
        </p:txBody>
      </p:sp>
      <p:cxnSp>
        <p:nvCxnSpPr>
          <p:cNvPr id="6645" name="Google Shape;6645;p548"/>
          <p:cNvCxnSpPr/>
          <p:nvPr/>
        </p:nvCxnSpPr>
        <p:spPr>
          <a:xfrm>
            <a:off x="8147800" y="3093433"/>
            <a:ext cx="241200" cy="0"/>
          </a:xfrm>
          <a:prstGeom prst="straightConnector1">
            <a:avLst/>
          </a:prstGeom>
          <a:noFill/>
          <a:ln w="9525" cap="flat" cmpd="sng">
            <a:solidFill>
              <a:schemeClr val="accent1"/>
            </a:solidFill>
            <a:prstDash val="solid"/>
            <a:round/>
            <a:headEnd type="none" w="med" len="med"/>
            <a:tailEnd type="triangle" w="med" len="med"/>
          </a:ln>
        </p:spPr>
      </p:cxnSp>
      <p:sp>
        <p:nvSpPr>
          <p:cNvPr id="6646" name="Google Shape;6646;p548"/>
          <p:cNvSpPr txBox="1"/>
          <p:nvPr/>
        </p:nvSpPr>
        <p:spPr>
          <a:xfrm>
            <a:off x="7283000" y="4018017"/>
            <a:ext cx="2506400" cy="419600"/>
          </a:xfrm>
          <a:prstGeom prst="rect">
            <a:avLst/>
          </a:prstGeom>
          <a:noFill/>
          <a:ln>
            <a:noFill/>
          </a:ln>
        </p:spPr>
        <p:txBody>
          <a:bodyPr spcFirstLastPara="1" wrap="square" lIns="121900" tIns="121900" rIns="121900" bIns="121900" anchor="t" anchorCtr="0">
            <a:noAutofit/>
          </a:bodyPr>
          <a:lstStyle/>
          <a:p>
            <a:r>
              <a:rPr lang="en" sz="1200" b="1">
                <a:solidFill>
                  <a:schemeClr val="lt1"/>
                </a:solidFill>
                <a:latin typeface="Century Gothic"/>
                <a:ea typeface="Century Gothic"/>
                <a:cs typeface="Century Gothic"/>
                <a:sym typeface="Century Gothic"/>
              </a:rPr>
              <a:t>Business Partner Data Center</a:t>
            </a:r>
            <a:endParaRPr sz="1200" b="1">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50"/>
        <p:cNvGrpSpPr/>
        <p:nvPr/>
      </p:nvGrpSpPr>
      <p:grpSpPr>
        <a:xfrm>
          <a:off x="0" y="0"/>
          <a:ext cx="0" cy="0"/>
          <a:chOff x="0" y="0"/>
          <a:chExt cx="0" cy="0"/>
        </a:xfrm>
      </p:grpSpPr>
      <p:grpSp>
        <p:nvGrpSpPr>
          <p:cNvPr id="6651" name="Google Shape;6651;p549"/>
          <p:cNvGrpSpPr/>
          <p:nvPr/>
        </p:nvGrpSpPr>
        <p:grpSpPr>
          <a:xfrm>
            <a:off x="2865492" y="2569887"/>
            <a:ext cx="2286297" cy="1237471"/>
            <a:chOff x="5216157" y="2898600"/>
            <a:chExt cx="1152136" cy="721866"/>
          </a:xfrm>
        </p:grpSpPr>
        <p:grpSp>
          <p:nvGrpSpPr>
            <p:cNvPr id="6652" name="Google Shape;6652;p549"/>
            <p:cNvGrpSpPr/>
            <p:nvPr/>
          </p:nvGrpSpPr>
          <p:grpSpPr>
            <a:xfrm>
              <a:off x="5216157" y="2898600"/>
              <a:ext cx="1152136" cy="721866"/>
              <a:chOff x="6923681" y="5192222"/>
              <a:chExt cx="981878" cy="615192"/>
            </a:xfrm>
          </p:grpSpPr>
          <p:sp>
            <p:nvSpPr>
              <p:cNvPr id="6653" name="Google Shape;6653;p549"/>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654" name="Google Shape;6654;p549"/>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655" name="Google Shape;6655;p549"/>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656" name="Google Shape;6656;p549"/>
          <p:cNvCxnSpPr/>
          <p:nvPr/>
        </p:nvCxnSpPr>
        <p:spPr>
          <a:xfrm rot="10800000" flipH="1">
            <a:off x="1768284" y="3680833"/>
            <a:ext cx="1388000" cy="1754000"/>
          </a:xfrm>
          <a:prstGeom prst="straightConnector1">
            <a:avLst/>
          </a:prstGeom>
          <a:noFill/>
          <a:ln w="19050" cap="flat" cmpd="sng">
            <a:solidFill>
              <a:schemeClr val="lt1"/>
            </a:solidFill>
            <a:prstDash val="dash"/>
            <a:round/>
            <a:headEnd type="none" w="med" len="med"/>
            <a:tailEnd type="triangle" w="med" len="med"/>
          </a:ln>
        </p:spPr>
      </p:cxnSp>
      <p:sp>
        <p:nvSpPr>
          <p:cNvPr id="6657" name="Google Shape;6657;p549"/>
          <p:cNvSpPr/>
          <p:nvPr/>
        </p:nvSpPr>
        <p:spPr>
          <a:xfrm>
            <a:off x="7772009" y="2340372"/>
            <a:ext cx="1434400" cy="147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658" name="Google Shape;6658;p549"/>
          <p:cNvSpPr/>
          <p:nvPr/>
        </p:nvSpPr>
        <p:spPr>
          <a:xfrm>
            <a:off x="7771900" y="2340372"/>
            <a:ext cx="1434400" cy="28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659" name="Google Shape;6659;p549"/>
          <p:cNvSpPr txBox="1"/>
          <p:nvPr/>
        </p:nvSpPr>
        <p:spPr>
          <a:xfrm>
            <a:off x="7931925" y="2301484"/>
            <a:ext cx="1208400" cy="1556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Data Center</a:t>
            </a:r>
            <a:endParaRPr sz="1067">
              <a:solidFill>
                <a:schemeClr val="lt1"/>
              </a:solidFill>
              <a:latin typeface="Century Gothic"/>
              <a:ea typeface="Century Gothic"/>
              <a:cs typeface="Century Gothic"/>
              <a:sym typeface="Century Gothic"/>
            </a:endParaRPr>
          </a:p>
        </p:txBody>
      </p:sp>
      <p:sp>
        <p:nvSpPr>
          <p:cNvPr id="6660" name="Google Shape;6660;p549"/>
          <p:cNvSpPr/>
          <p:nvPr/>
        </p:nvSpPr>
        <p:spPr>
          <a:xfrm>
            <a:off x="7818897" y="2935167"/>
            <a:ext cx="285880" cy="288029"/>
          </a:xfrm>
          <a:custGeom>
            <a:avLst/>
            <a:gdLst/>
            <a:ahLst/>
            <a:cxnLst/>
            <a:rect l="l" t="t" r="r" b="b"/>
            <a:pathLst>
              <a:path w="644842" h="644842" extrusionOk="0">
                <a:moveTo>
                  <a:pt x="322421" y="0"/>
                </a:moveTo>
                <a:cubicBezTo>
                  <a:pt x="144590" y="0"/>
                  <a:pt x="0" y="144590"/>
                  <a:pt x="0" y="322421"/>
                </a:cubicBezTo>
                <a:cubicBezTo>
                  <a:pt x="0" y="500253"/>
                  <a:pt x="144590" y="644843"/>
                  <a:pt x="322421" y="644843"/>
                </a:cubicBezTo>
                <a:cubicBezTo>
                  <a:pt x="500253" y="644843"/>
                  <a:pt x="644843" y="500253"/>
                  <a:pt x="644843" y="322421"/>
                </a:cubicBezTo>
                <a:cubicBezTo>
                  <a:pt x="644843" y="144590"/>
                  <a:pt x="500158" y="0"/>
                  <a:pt x="322421" y="0"/>
                </a:cubicBezTo>
                <a:close/>
                <a:moveTo>
                  <a:pt x="322421" y="616172"/>
                </a:moveTo>
                <a:cubicBezTo>
                  <a:pt x="160401" y="616172"/>
                  <a:pt x="28575" y="484346"/>
                  <a:pt x="28575" y="322326"/>
                </a:cubicBezTo>
                <a:cubicBezTo>
                  <a:pt x="28575" y="160306"/>
                  <a:pt x="160401" y="28575"/>
                  <a:pt x="322421" y="28575"/>
                </a:cubicBezTo>
                <a:cubicBezTo>
                  <a:pt x="484442" y="28575"/>
                  <a:pt x="616268" y="160401"/>
                  <a:pt x="616268" y="322421"/>
                </a:cubicBezTo>
                <a:cubicBezTo>
                  <a:pt x="616268" y="484442"/>
                  <a:pt x="484442" y="616268"/>
                  <a:pt x="322421" y="616268"/>
                </a:cubicBezTo>
                <a:close/>
                <a:moveTo>
                  <a:pt x="126873" y="322421"/>
                </a:moveTo>
                <a:cubicBezTo>
                  <a:pt x="126873" y="332899"/>
                  <a:pt x="118301" y="341471"/>
                  <a:pt x="107823" y="341471"/>
                </a:cubicBezTo>
                <a:cubicBezTo>
                  <a:pt x="97346" y="341471"/>
                  <a:pt x="88583" y="332899"/>
                  <a:pt x="88583" y="322421"/>
                </a:cubicBezTo>
                <a:cubicBezTo>
                  <a:pt x="88583" y="311944"/>
                  <a:pt x="96869" y="303371"/>
                  <a:pt x="107442" y="303371"/>
                </a:cubicBezTo>
                <a:lnTo>
                  <a:pt x="107918" y="303371"/>
                </a:lnTo>
                <a:cubicBezTo>
                  <a:pt x="118396" y="303371"/>
                  <a:pt x="126968" y="311944"/>
                  <a:pt x="126968" y="322421"/>
                </a:cubicBezTo>
                <a:close/>
                <a:moveTo>
                  <a:pt x="190500" y="322421"/>
                </a:moveTo>
                <a:cubicBezTo>
                  <a:pt x="190500" y="332899"/>
                  <a:pt x="181928" y="341471"/>
                  <a:pt x="171450" y="341471"/>
                </a:cubicBezTo>
                <a:cubicBezTo>
                  <a:pt x="160973" y="341471"/>
                  <a:pt x="152210" y="332899"/>
                  <a:pt x="152210" y="322421"/>
                </a:cubicBezTo>
                <a:cubicBezTo>
                  <a:pt x="152210" y="311944"/>
                  <a:pt x="160496" y="303371"/>
                  <a:pt x="170974" y="303371"/>
                </a:cubicBezTo>
                <a:lnTo>
                  <a:pt x="171450" y="303371"/>
                </a:lnTo>
                <a:cubicBezTo>
                  <a:pt x="181928" y="303371"/>
                  <a:pt x="190500" y="311944"/>
                  <a:pt x="190500" y="322421"/>
                </a:cubicBezTo>
                <a:close/>
                <a:moveTo>
                  <a:pt x="271558" y="332518"/>
                </a:moveTo>
                <a:lnTo>
                  <a:pt x="212312" y="391763"/>
                </a:lnTo>
                <a:cubicBezTo>
                  <a:pt x="209550" y="394525"/>
                  <a:pt x="205835" y="395954"/>
                  <a:pt x="202216" y="395954"/>
                </a:cubicBezTo>
                <a:cubicBezTo>
                  <a:pt x="198596" y="395954"/>
                  <a:pt x="194881" y="394525"/>
                  <a:pt x="192119" y="391763"/>
                </a:cubicBezTo>
                <a:cubicBezTo>
                  <a:pt x="186500" y="386144"/>
                  <a:pt x="186500" y="377095"/>
                  <a:pt x="192119" y="371570"/>
                </a:cubicBezTo>
                <a:lnTo>
                  <a:pt x="241268" y="322421"/>
                </a:lnTo>
                <a:lnTo>
                  <a:pt x="192119" y="273272"/>
                </a:lnTo>
                <a:cubicBezTo>
                  <a:pt x="186500" y="267653"/>
                  <a:pt x="186500" y="258604"/>
                  <a:pt x="192119" y="253079"/>
                </a:cubicBezTo>
                <a:cubicBezTo>
                  <a:pt x="197739" y="247460"/>
                  <a:pt x="206788" y="247460"/>
                  <a:pt x="212312" y="253079"/>
                </a:cubicBezTo>
                <a:lnTo>
                  <a:pt x="271558" y="312325"/>
                </a:lnTo>
                <a:cubicBezTo>
                  <a:pt x="277178" y="317945"/>
                  <a:pt x="277178" y="326993"/>
                  <a:pt x="271558" y="332518"/>
                </a:cubicBezTo>
                <a:close/>
                <a:moveTo>
                  <a:pt x="556260" y="322421"/>
                </a:moveTo>
                <a:cubicBezTo>
                  <a:pt x="556260" y="332899"/>
                  <a:pt x="547973" y="341471"/>
                  <a:pt x="537401" y="341471"/>
                </a:cubicBezTo>
                <a:lnTo>
                  <a:pt x="536924" y="341471"/>
                </a:lnTo>
                <a:cubicBezTo>
                  <a:pt x="526447" y="341471"/>
                  <a:pt x="517874" y="332899"/>
                  <a:pt x="517874" y="322421"/>
                </a:cubicBezTo>
                <a:cubicBezTo>
                  <a:pt x="517874" y="311944"/>
                  <a:pt x="526447" y="303371"/>
                  <a:pt x="536924" y="303371"/>
                </a:cubicBezTo>
                <a:cubicBezTo>
                  <a:pt x="547402" y="303371"/>
                  <a:pt x="556165" y="311944"/>
                  <a:pt x="556165" y="322421"/>
                </a:cubicBezTo>
                <a:close/>
                <a:moveTo>
                  <a:pt x="492633" y="322421"/>
                </a:moveTo>
                <a:cubicBezTo>
                  <a:pt x="492633" y="332899"/>
                  <a:pt x="484346" y="341471"/>
                  <a:pt x="473869" y="341471"/>
                </a:cubicBezTo>
                <a:lnTo>
                  <a:pt x="473393" y="341471"/>
                </a:lnTo>
                <a:cubicBezTo>
                  <a:pt x="462915" y="341471"/>
                  <a:pt x="454343" y="332899"/>
                  <a:pt x="454343" y="322421"/>
                </a:cubicBezTo>
                <a:cubicBezTo>
                  <a:pt x="454343" y="311944"/>
                  <a:pt x="462915" y="303371"/>
                  <a:pt x="473393" y="303371"/>
                </a:cubicBezTo>
                <a:cubicBezTo>
                  <a:pt x="483870" y="303371"/>
                  <a:pt x="492633" y="311944"/>
                  <a:pt x="492633" y="322421"/>
                </a:cubicBezTo>
                <a:close/>
                <a:moveTo>
                  <a:pt x="452723" y="371570"/>
                </a:moveTo>
                <a:cubicBezTo>
                  <a:pt x="458343" y="377190"/>
                  <a:pt x="458343" y="386239"/>
                  <a:pt x="452723" y="391763"/>
                </a:cubicBezTo>
                <a:cubicBezTo>
                  <a:pt x="449961" y="394525"/>
                  <a:pt x="446246" y="395954"/>
                  <a:pt x="442627" y="395954"/>
                </a:cubicBezTo>
                <a:cubicBezTo>
                  <a:pt x="439007" y="395954"/>
                  <a:pt x="435293" y="394525"/>
                  <a:pt x="432530" y="391763"/>
                </a:cubicBezTo>
                <a:lnTo>
                  <a:pt x="373285" y="332518"/>
                </a:lnTo>
                <a:cubicBezTo>
                  <a:pt x="367665" y="326898"/>
                  <a:pt x="367665" y="317849"/>
                  <a:pt x="373285" y="312325"/>
                </a:cubicBezTo>
                <a:lnTo>
                  <a:pt x="432530" y="253079"/>
                </a:lnTo>
                <a:cubicBezTo>
                  <a:pt x="438150" y="247460"/>
                  <a:pt x="447199" y="247460"/>
                  <a:pt x="452723" y="253079"/>
                </a:cubicBezTo>
                <a:cubicBezTo>
                  <a:pt x="458343" y="258699"/>
                  <a:pt x="458343" y="267748"/>
                  <a:pt x="452723" y="273272"/>
                </a:cubicBezTo>
                <a:lnTo>
                  <a:pt x="403574" y="322421"/>
                </a:lnTo>
                <a:lnTo>
                  <a:pt x="452723" y="371570"/>
                </a:lnTo>
                <a:close/>
                <a:moveTo>
                  <a:pt x="341471" y="260985"/>
                </a:moveTo>
                <a:cubicBezTo>
                  <a:pt x="341471" y="271463"/>
                  <a:pt x="332899" y="280226"/>
                  <a:pt x="322421" y="280226"/>
                </a:cubicBezTo>
                <a:cubicBezTo>
                  <a:pt x="311944" y="280226"/>
                  <a:pt x="303371" y="271939"/>
                  <a:pt x="303371" y="261366"/>
                </a:cubicBezTo>
                <a:lnTo>
                  <a:pt x="303371" y="260890"/>
                </a:lnTo>
                <a:cubicBezTo>
                  <a:pt x="303371" y="250412"/>
                  <a:pt x="311944" y="241840"/>
                  <a:pt x="322421" y="241840"/>
                </a:cubicBezTo>
                <a:cubicBezTo>
                  <a:pt x="332899" y="241840"/>
                  <a:pt x="341471" y="250412"/>
                  <a:pt x="341471" y="260890"/>
                </a:cubicBezTo>
                <a:close/>
                <a:moveTo>
                  <a:pt x="341471" y="197358"/>
                </a:moveTo>
                <a:cubicBezTo>
                  <a:pt x="341471" y="207836"/>
                  <a:pt x="332899" y="216599"/>
                  <a:pt x="322421" y="216599"/>
                </a:cubicBezTo>
                <a:cubicBezTo>
                  <a:pt x="311944" y="216599"/>
                  <a:pt x="303371" y="208312"/>
                  <a:pt x="303371" y="197834"/>
                </a:cubicBezTo>
                <a:lnTo>
                  <a:pt x="303371" y="197358"/>
                </a:lnTo>
                <a:cubicBezTo>
                  <a:pt x="303371" y="186881"/>
                  <a:pt x="311944" y="178308"/>
                  <a:pt x="322421" y="178308"/>
                </a:cubicBezTo>
                <a:cubicBezTo>
                  <a:pt x="332899" y="178308"/>
                  <a:pt x="341471" y="186881"/>
                  <a:pt x="341471" y="197358"/>
                </a:cubicBezTo>
                <a:close/>
                <a:moveTo>
                  <a:pt x="253079" y="176784"/>
                </a:moveTo>
                <a:cubicBezTo>
                  <a:pt x="247460" y="171164"/>
                  <a:pt x="247460" y="162116"/>
                  <a:pt x="253079" y="156591"/>
                </a:cubicBezTo>
                <a:lnTo>
                  <a:pt x="312325" y="97346"/>
                </a:lnTo>
                <a:cubicBezTo>
                  <a:pt x="317945" y="91726"/>
                  <a:pt x="326993" y="91726"/>
                  <a:pt x="332518" y="97346"/>
                </a:cubicBezTo>
                <a:lnTo>
                  <a:pt x="391763" y="156591"/>
                </a:lnTo>
                <a:cubicBezTo>
                  <a:pt x="397383" y="162211"/>
                  <a:pt x="397383" y="171260"/>
                  <a:pt x="391763" y="176784"/>
                </a:cubicBezTo>
                <a:cubicBezTo>
                  <a:pt x="389001" y="179546"/>
                  <a:pt x="385286" y="180975"/>
                  <a:pt x="381667" y="180975"/>
                </a:cubicBezTo>
                <a:cubicBezTo>
                  <a:pt x="378047" y="180975"/>
                  <a:pt x="374333" y="179546"/>
                  <a:pt x="371570" y="176784"/>
                </a:cubicBezTo>
                <a:lnTo>
                  <a:pt x="322421" y="127635"/>
                </a:lnTo>
                <a:lnTo>
                  <a:pt x="273272" y="176784"/>
                </a:lnTo>
                <a:cubicBezTo>
                  <a:pt x="267653" y="182404"/>
                  <a:pt x="258604" y="182404"/>
                  <a:pt x="253079" y="176784"/>
                </a:cubicBezTo>
                <a:close/>
                <a:moveTo>
                  <a:pt x="341471" y="383858"/>
                </a:moveTo>
                <a:cubicBezTo>
                  <a:pt x="341471" y="394335"/>
                  <a:pt x="332899" y="402908"/>
                  <a:pt x="322421" y="402908"/>
                </a:cubicBezTo>
                <a:cubicBezTo>
                  <a:pt x="311944" y="402908"/>
                  <a:pt x="303371" y="394335"/>
                  <a:pt x="303371" y="383858"/>
                </a:cubicBezTo>
                <a:cubicBezTo>
                  <a:pt x="303371" y="373380"/>
                  <a:pt x="311944" y="364617"/>
                  <a:pt x="322421" y="364617"/>
                </a:cubicBezTo>
                <a:cubicBezTo>
                  <a:pt x="332899" y="364617"/>
                  <a:pt x="341471" y="372904"/>
                  <a:pt x="341471" y="383476"/>
                </a:cubicBezTo>
                <a:lnTo>
                  <a:pt x="341471" y="383953"/>
                </a:lnTo>
                <a:close/>
                <a:moveTo>
                  <a:pt x="341471" y="446913"/>
                </a:moveTo>
                <a:lnTo>
                  <a:pt x="341471" y="447389"/>
                </a:lnTo>
                <a:cubicBezTo>
                  <a:pt x="341471" y="457867"/>
                  <a:pt x="332899" y="466439"/>
                  <a:pt x="322421" y="466439"/>
                </a:cubicBezTo>
                <a:cubicBezTo>
                  <a:pt x="311944" y="466439"/>
                  <a:pt x="303371" y="457867"/>
                  <a:pt x="303371" y="447389"/>
                </a:cubicBezTo>
                <a:cubicBezTo>
                  <a:pt x="303371" y="436912"/>
                  <a:pt x="311944" y="428149"/>
                  <a:pt x="322421" y="428149"/>
                </a:cubicBezTo>
                <a:cubicBezTo>
                  <a:pt x="332899" y="428149"/>
                  <a:pt x="341471" y="436436"/>
                  <a:pt x="341471" y="446913"/>
                </a:cubicBezTo>
                <a:close/>
                <a:moveTo>
                  <a:pt x="391763" y="467963"/>
                </a:moveTo>
                <a:cubicBezTo>
                  <a:pt x="397383" y="473583"/>
                  <a:pt x="397383" y="482632"/>
                  <a:pt x="391763" y="488156"/>
                </a:cubicBezTo>
                <a:lnTo>
                  <a:pt x="332518" y="547402"/>
                </a:lnTo>
                <a:cubicBezTo>
                  <a:pt x="329756" y="550164"/>
                  <a:pt x="326041" y="551593"/>
                  <a:pt x="322421" y="551593"/>
                </a:cubicBezTo>
                <a:cubicBezTo>
                  <a:pt x="318802" y="551593"/>
                  <a:pt x="315087" y="550164"/>
                  <a:pt x="312325" y="547402"/>
                </a:cubicBezTo>
                <a:lnTo>
                  <a:pt x="253079" y="488156"/>
                </a:lnTo>
                <a:cubicBezTo>
                  <a:pt x="247460" y="482537"/>
                  <a:pt x="247460" y="473488"/>
                  <a:pt x="253079" y="467963"/>
                </a:cubicBezTo>
                <a:cubicBezTo>
                  <a:pt x="258699" y="462344"/>
                  <a:pt x="267748" y="462344"/>
                  <a:pt x="273272" y="467963"/>
                </a:cubicBezTo>
                <a:lnTo>
                  <a:pt x="322421" y="517112"/>
                </a:lnTo>
                <a:lnTo>
                  <a:pt x="371570" y="467963"/>
                </a:lnTo>
                <a:cubicBezTo>
                  <a:pt x="377190" y="462344"/>
                  <a:pt x="386239" y="462344"/>
                  <a:pt x="391763" y="467963"/>
                </a:cubicBezTo>
                <a:close/>
              </a:path>
            </a:pathLst>
          </a:custGeom>
          <a:solidFill>
            <a:srgbClr val="236BF5"/>
          </a:solidFill>
          <a:ln>
            <a:noFill/>
          </a:ln>
        </p:spPr>
        <p:txBody>
          <a:bodyPr spcFirstLastPara="1" wrap="square" lIns="121900" tIns="60933" rIns="121900" bIns="60933" anchor="ctr" anchorCtr="0">
            <a:noAutofit/>
          </a:bodyPr>
          <a:lstStyle/>
          <a:p>
            <a:pPr>
              <a:buSzPts val="1400"/>
            </a:pPr>
            <a:endParaRPr sz="1867"/>
          </a:p>
        </p:txBody>
      </p:sp>
      <p:sp>
        <p:nvSpPr>
          <p:cNvPr id="6661" name="Google Shape;6661;p549"/>
          <p:cNvSpPr/>
          <p:nvPr/>
        </p:nvSpPr>
        <p:spPr>
          <a:xfrm>
            <a:off x="8393088" y="2901107"/>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662" name="Google Shape;6662;p549"/>
          <p:cNvSpPr/>
          <p:nvPr/>
        </p:nvSpPr>
        <p:spPr>
          <a:xfrm>
            <a:off x="8773671" y="2901107"/>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6663" name="Google Shape;6663;p549"/>
          <p:cNvSpPr txBox="1"/>
          <p:nvPr/>
        </p:nvSpPr>
        <p:spPr>
          <a:xfrm>
            <a:off x="7890400" y="1980284"/>
            <a:ext cx="129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acme.corp</a:t>
            </a:r>
            <a:endParaRPr sz="1333">
              <a:solidFill>
                <a:schemeClr val="lt1"/>
              </a:solidFill>
              <a:latin typeface="Century Gothic"/>
              <a:ea typeface="Century Gothic"/>
              <a:cs typeface="Century Gothic"/>
              <a:sym typeface="Century Gothic"/>
            </a:endParaRPr>
          </a:p>
        </p:txBody>
      </p:sp>
      <p:grpSp>
        <p:nvGrpSpPr>
          <p:cNvPr id="6664" name="Google Shape;6664;p549"/>
          <p:cNvGrpSpPr/>
          <p:nvPr/>
        </p:nvGrpSpPr>
        <p:grpSpPr>
          <a:xfrm>
            <a:off x="4468209" y="2501750"/>
            <a:ext cx="496576" cy="470708"/>
            <a:chOff x="3864896" y="3298032"/>
            <a:chExt cx="669000" cy="669000"/>
          </a:xfrm>
        </p:grpSpPr>
        <p:sp>
          <p:nvSpPr>
            <p:cNvPr id="6665" name="Google Shape;6665;p549"/>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666" name="Google Shape;6666;p549"/>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grpSp>
        <p:nvGrpSpPr>
          <p:cNvPr id="6667" name="Google Shape;6667;p549"/>
          <p:cNvGrpSpPr/>
          <p:nvPr/>
        </p:nvGrpSpPr>
        <p:grpSpPr>
          <a:xfrm>
            <a:off x="4655209" y="3252117"/>
            <a:ext cx="496576" cy="470708"/>
            <a:chOff x="3864896" y="3298032"/>
            <a:chExt cx="669000" cy="669000"/>
          </a:xfrm>
        </p:grpSpPr>
        <p:sp>
          <p:nvSpPr>
            <p:cNvPr id="6668" name="Google Shape;6668;p549"/>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669" name="Google Shape;6669;p549"/>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pic>
        <p:nvPicPr>
          <p:cNvPr id="6670" name="Google Shape;6670;p549"/>
          <p:cNvPicPr preferRelativeResize="0"/>
          <p:nvPr/>
        </p:nvPicPr>
        <p:blipFill rotWithShape="1">
          <a:blip r:embed="rId4">
            <a:alphaModFix/>
          </a:blip>
          <a:srcRect/>
          <a:stretch/>
        </p:blipFill>
        <p:spPr>
          <a:xfrm>
            <a:off x="861655" y="1271089"/>
            <a:ext cx="1253067" cy="965200"/>
          </a:xfrm>
          <a:prstGeom prst="rect">
            <a:avLst/>
          </a:prstGeom>
          <a:noFill/>
          <a:ln>
            <a:noFill/>
          </a:ln>
        </p:spPr>
      </p:pic>
      <p:sp>
        <p:nvSpPr>
          <p:cNvPr id="6671" name="Google Shape;6671;p549"/>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Extranet Application Support - High Availability</a:t>
            </a:r>
            <a:endParaRPr/>
          </a:p>
        </p:txBody>
      </p:sp>
      <p:cxnSp>
        <p:nvCxnSpPr>
          <p:cNvPr id="6672" name="Google Shape;6672;p549"/>
          <p:cNvCxnSpPr>
            <a:stCxn id="6657" idx="1"/>
            <a:endCxn id="6669" idx="3"/>
          </p:cNvCxnSpPr>
          <p:nvPr/>
        </p:nvCxnSpPr>
        <p:spPr>
          <a:xfrm flipH="1">
            <a:off x="5072409" y="3079172"/>
            <a:ext cx="2699600" cy="404800"/>
          </a:xfrm>
          <a:prstGeom prst="straightConnector1">
            <a:avLst/>
          </a:prstGeom>
          <a:noFill/>
          <a:ln w="19050" cap="flat" cmpd="sng">
            <a:solidFill>
              <a:schemeClr val="lt1"/>
            </a:solidFill>
            <a:prstDash val="dash"/>
            <a:round/>
            <a:headEnd type="none" w="med" len="med"/>
            <a:tailEnd type="triangle" w="med" len="med"/>
          </a:ln>
        </p:spPr>
      </p:cxnSp>
      <p:cxnSp>
        <p:nvCxnSpPr>
          <p:cNvPr id="6673" name="Google Shape;6673;p549"/>
          <p:cNvCxnSpPr>
            <a:stCxn id="6657" idx="1"/>
            <a:endCxn id="6666" idx="3"/>
          </p:cNvCxnSpPr>
          <p:nvPr/>
        </p:nvCxnSpPr>
        <p:spPr>
          <a:xfrm rot="10800000">
            <a:off x="4885209" y="2733572"/>
            <a:ext cx="2886800" cy="345600"/>
          </a:xfrm>
          <a:prstGeom prst="straightConnector1">
            <a:avLst/>
          </a:prstGeom>
          <a:noFill/>
          <a:ln w="19050" cap="flat" cmpd="sng">
            <a:solidFill>
              <a:srgbClr val="CC0000"/>
            </a:solidFill>
            <a:prstDash val="dash"/>
            <a:round/>
            <a:headEnd type="none" w="med" len="med"/>
            <a:tailEnd type="triangle" w="med" len="med"/>
          </a:ln>
        </p:spPr>
      </p:cxnSp>
      <p:sp>
        <p:nvSpPr>
          <p:cNvPr id="6674" name="Google Shape;6674;p549"/>
          <p:cNvSpPr txBox="1"/>
          <p:nvPr/>
        </p:nvSpPr>
        <p:spPr>
          <a:xfrm>
            <a:off x="4022384" y="2064167"/>
            <a:ext cx="1291600" cy="419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Chennai IPSec Node</a:t>
            </a:r>
            <a:endParaRPr sz="933">
              <a:solidFill>
                <a:schemeClr val="lt1"/>
              </a:solidFill>
              <a:latin typeface="Century Gothic"/>
              <a:ea typeface="Century Gothic"/>
              <a:cs typeface="Century Gothic"/>
              <a:sym typeface="Century Gothic"/>
            </a:endParaRPr>
          </a:p>
        </p:txBody>
      </p:sp>
      <p:sp>
        <p:nvSpPr>
          <p:cNvPr id="6675" name="Google Shape;6675;p549"/>
          <p:cNvSpPr txBox="1"/>
          <p:nvPr/>
        </p:nvSpPr>
        <p:spPr>
          <a:xfrm>
            <a:off x="4655184" y="3807367"/>
            <a:ext cx="1291600" cy="4196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Delhi IPSec Node</a:t>
            </a:r>
            <a:endParaRPr sz="933">
              <a:solidFill>
                <a:schemeClr val="lt1"/>
              </a:solidFill>
              <a:latin typeface="Century Gothic"/>
              <a:ea typeface="Century Gothic"/>
              <a:cs typeface="Century Gothic"/>
              <a:sym typeface="Century Gothic"/>
            </a:endParaRPr>
          </a:p>
        </p:txBody>
      </p:sp>
      <p:sp>
        <p:nvSpPr>
          <p:cNvPr id="6676" name="Google Shape;6676;p549"/>
          <p:cNvSpPr txBox="1"/>
          <p:nvPr/>
        </p:nvSpPr>
        <p:spPr>
          <a:xfrm>
            <a:off x="732467" y="2338433"/>
            <a:ext cx="2109200" cy="2204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Office (Bengaluru)</a:t>
            </a:r>
            <a:endParaRPr sz="1067">
              <a:solidFill>
                <a:schemeClr val="lt1"/>
              </a:solidFill>
              <a:latin typeface="Century Gothic"/>
              <a:ea typeface="Century Gothic"/>
              <a:cs typeface="Century Gothic"/>
              <a:sym typeface="Century Gothic"/>
            </a:endParaRPr>
          </a:p>
        </p:txBody>
      </p:sp>
      <p:sp>
        <p:nvSpPr>
          <p:cNvPr id="6677" name="Google Shape;6677;p549"/>
          <p:cNvSpPr txBox="1"/>
          <p:nvPr/>
        </p:nvSpPr>
        <p:spPr>
          <a:xfrm>
            <a:off x="1868700" y="5809367"/>
            <a:ext cx="16696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ZPA User working from Home (Delhi)</a:t>
            </a:r>
            <a:endParaRPr sz="1067">
              <a:solidFill>
                <a:schemeClr val="lt1"/>
              </a:solidFill>
              <a:latin typeface="Century Gothic"/>
              <a:ea typeface="Century Gothic"/>
              <a:cs typeface="Century Gothic"/>
              <a:sym typeface="Century Gothic"/>
            </a:endParaRPr>
          </a:p>
        </p:txBody>
      </p:sp>
      <p:sp>
        <p:nvSpPr>
          <p:cNvPr id="6678" name="Google Shape;6678;p549"/>
          <p:cNvSpPr txBox="1"/>
          <p:nvPr/>
        </p:nvSpPr>
        <p:spPr>
          <a:xfrm>
            <a:off x="2453767" y="985700"/>
            <a:ext cx="2559600" cy="544400"/>
          </a:xfrm>
          <a:prstGeom prst="rect">
            <a:avLst/>
          </a:prstGeom>
          <a:noFill/>
          <a:ln>
            <a:noFill/>
          </a:ln>
        </p:spPr>
        <p:txBody>
          <a:bodyPr spcFirstLastPara="1" wrap="square" lIns="121900" tIns="121900" rIns="121900" bIns="121900" anchor="t" anchorCtr="0">
            <a:noAutofit/>
          </a:bodyPr>
          <a:lstStyle/>
          <a:p>
            <a:endParaRPr sz="1867"/>
          </a:p>
        </p:txBody>
      </p:sp>
      <p:sp>
        <p:nvSpPr>
          <p:cNvPr id="6679" name="Google Shape;6679;p549"/>
          <p:cNvSpPr txBox="1"/>
          <p:nvPr/>
        </p:nvSpPr>
        <p:spPr>
          <a:xfrm>
            <a:off x="2258500" y="4887518"/>
            <a:ext cx="4000000" cy="574604"/>
          </a:xfrm>
          <a:prstGeom prst="rect">
            <a:avLst/>
          </a:prstGeom>
          <a:noFill/>
          <a:ln>
            <a:noFill/>
          </a:ln>
        </p:spPr>
        <p:txBody>
          <a:bodyPr spcFirstLastPara="1" wrap="square" lIns="121900" tIns="121900" rIns="121900" bIns="121900" anchor="t" anchorCtr="0">
            <a:spAutoFit/>
          </a:bodyPr>
          <a:lstStyle/>
          <a:p>
            <a:r>
              <a:rPr lang="en" sz="1067">
                <a:solidFill>
                  <a:schemeClr val="lt1"/>
                </a:solidFill>
                <a:latin typeface="Century Gothic"/>
                <a:ea typeface="Century Gothic"/>
                <a:cs typeface="Century Gothic"/>
                <a:sym typeface="Century Gothic"/>
              </a:rPr>
              <a:t>User working from home, can access globex.corp resources via Delhi Node (</a:t>
            </a:r>
            <a:r>
              <a:rPr lang="en" sz="1067" b="1">
                <a:solidFill>
                  <a:schemeClr val="lt1"/>
                </a:solidFill>
                <a:latin typeface="Century Gothic"/>
                <a:ea typeface="Century Gothic"/>
                <a:cs typeface="Century Gothic"/>
                <a:sym typeface="Century Gothic"/>
              </a:rPr>
              <a:t>Location Proximity</a:t>
            </a:r>
            <a:r>
              <a:rPr lang="en" sz="1067">
                <a:solidFill>
                  <a:schemeClr val="lt1"/>
                </a:solidFill>
                <a:latin typeface="Century Gothic"/>
                <a:ea typeface="Century Gothic"/>
                <a:cs typeface="Century Gothic"/>
                <a:sym typeface="Century Gothic"/>
              </a:rPr>
              <a:t>)</a:t>
            </a:r>
            <a:endParaRPr sz="1067">
              <a:solidFill>
                <a:schemeClr val="lt1"/>
              </a:solidFill>
              <a:latin typeface="Century Gothic"/>
              <a:ea typeface="Century Gothic"/>
              <a:cs typeface="Century Gothic"/>
              <a:sym typeface="Century Gothic"/>
            </a:endParaRPr>
          </a:p>
        </p:txBody>
      </p:sp>
      <p:pic>
        <p:nvPicPr>
          <p:cNvPr id="6680" name="Google Shape;6680;p549"/>
          <p:cNvPicPr preferRelativeResize="0"/>
          <p:nvPr/>
        </p:nvPicPr>
        <p:blipFill rotWithShape="1">
          <a:blip r:embed="rId5">
            <a:alphaModFix/>
          </a:blip>
          <a:srcRect/>
          <a:stretch/>
        </p:blipFill>
        <p:spPr>
          <a:xfrm>
            <a:off x="1107209" y="5488423"/>
            <a:ext cx="762000" cy="711200"/>
          </a:xfrm>
          <a:prstGeom prst="rect">
            <a:avLst/>
          </a:prstGeom>
          <a:noFill/>
          <a:ln>
            <a:noFill/>
          </a:ln>
        </p:spPr>
      </p:pic>
      <p:sp>
        <p:nvSpPr>
          <p:cNvPr id="6681" name="Google Shape;6681;p549"/>
          <p:cNvSpPr txBox="1"/>
          <p:nvPr/>
        </p:nvSpPr>
        <p:spPr>
          <a:xfrm>
            <a:off x="5705751" y="2286167"/>
            <a:ext cx="14344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IPSec Tunnel fails</a:t>
            </a:r>
            <a:endParaRPr sz="1067">
              <a:solidFill>
                <a:schemeClr val="lt1"/>
              </a:solidFill>
              <a:latin typeface="Century Gothic"/>
              <a:ea typeface="Century Gothic"/>
              <a:cs typeface="Century Gothic"/>
              <a:sym typeface="Century Gothic"/>
            </a:endParaRPr>
          </a:p>
        </p:txBody>
      </p:sp>
      <p:cxnSp>
        <p:nvCxnSpPr>
          <p:cNvPr id="6682" name="Google Shape;6682;p549"/>
          <p:cNvCxnSpPr/>
          <p:nvPr/>
        </p:nvCxnSpPr>
        <p:spPr>
          <a:xfrm>
            <a:off x="2170667" y="1803633"/>
            <a:ext cx="902000" cy="996400"/>
          </a:xfrm>
          <a:prstGeom prst="straightConnector1">
            <a:avLst/>
          </a:prstGeom>
          <a:noFill/>
          <a:ln w="19050" cap="flat" cmpd="sng">
            <a:solidFill>
              <a:schemeClr val="lt1"/>
            </a:solidFill>
            <a:prstDash val="dash"/>
            <a:round/>
            <a:headEnd type="none" w="med" len="med"/>
            <a:tailEnd type="triangle" w="med" len="med"/>
          </a:ln>
        </p:spPr>
      </p:cxnSp>
      <p:sp>
        <p:nvSpPr>
          <p:cNvPr id="6683" name="Google Shape;6683;p549"/>
          <p:cNvSpPr txBox="1"/>
          <p:nvPr/>
        </p:nvSpPr>
        <p:spPr>
          <a:xfrm>
            <a:off x="7931933" y="4540533"/>
            <a:ext cx="3156400" cy="684800"/>
          </a:xfrm>
          <a:prstGeom prst="rect">
            <a:avLst/>
          </a:prstGeom>
          <a:noFill/>
          <a:ln>
            <a:noFill/>
          </a:ln>
        </p:spPr>
        <p:txBody>
          <a:bodyPr spcFirstLastPara="1" wrap="square" lIns="121900" tIns="121900" rIns="121900" bIns="121900" anchor="t" anchorCtr="0">
            <a:noAutofit/>
          </a:bodyPr>
          <a:lstStyle/>
          <a:p>
            <a:r>
              <a:rPr lang="en" sz="1467">
                <a:solidFill>
                  <a:schemeClr val="lt1"/>
                </a:solidFill>
                <a:latin typeface="Century Gothic"/>
                <a:ea typeface="Century Gothic"/>
                <a:cs typeface="Century Gothic"/>
                <a:sym typeface="Century Gothic"/>
              </a:rPr>
              <a:t>Advantage</a:t>
            </a:r>
            <a:endParaRPr sz="1467">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p:txBody>
      </p:sp>
      <p:cxnSp>
        <p:nvCxnSpPr>
          <p:cNvPr id="6684" name="Google Shape;6684;p549"/>
          <p:cNvCxnSpPr/>
          <p:nvPr/>
        </p:nvCxnSpPr>
        <p:spPr>
          <a:xfrm rot="10800000" flipH="1">
            <a:off x="8036800" y="5002000"/>
            <a:ext cx="2380400" cy="10400"/>
          </a:xfrm>
          <a:prstGeom prst="straightConnector1">
            <a:avLst/>
          </a:prstGeom>
          <a:noFill/>
          <a:ln w="9525" cap="flat" cmpd="sng">
            <a:solidFill>
              <a:schemeClr val="lt1"/>
            </a:solidFill>
            <a:prstDash val="solid"/>
            <a:round/>
            <a:headEnd type="none" w="med" len="med"/>
            <a:tailEnd type="none" w="med" len="med"/>
          </a:ln>
        </p:spPr>
      </p:cxnSp>
      <p:sp>
        <p:nvSpPr>
          <p:cNvPr id="6685" name="Google Shape;6685;p549"/>
          <p:cNvSpPr txBox="1"/>
          <p:nvPr/>
        </p:nvSpPr>
        <p:spPr>
          <a:xfrm>
            <a:off x="7639300" y="5262800"/>
            <a:ext cx="3293600" cy="419600"/>
          </a:xfrm>
          <a:prstGeom prst="rect">
            <a:avLst/>
          </a:prstGeom>
          <a:noFill/>
          <a:ln>
            <a:noFill/>
          </a:ln>
        </p:spPr>
        <p:txBody>
          <a:bodyPr spcFirstLastPara="1" wrap="square" lIns="121900" tIns="121900" rIns="121900" bIns="121900" anchor="t" anchorCtr="0">
            <a:noAutofit/>
          </a:bodyPr>
          <a:lstStyle/>
          <a:p>
            <a:endParaRPr sz="1333">
              <a:solidFill>
                <a:schemeClr val="lt1"/>
              </a:solidFill>
              <a:latin typeface="Century Gothic"/>
              <a:ea typeface="Century Gothic"/>
              <a:cs typeface="Century Gothic"/>
              <a:sym typeface="Century Gothic"/>
            </a:endParaRPr>
          </a:p>
          <a:p>
            <a:r>
              <a:rPr lang="en" sz="1333">
                <a:solidFill>
                  <a:schemeClr val="lt1"/>
                </a:solidFill>
                <a:latin typeface="Century Gothic"/>
                <a:ea typeface="Century Gothic"/>
                <a:cs typeface="Century Gothic"/>
                <a:sym typeface="Century Gothic"/>
              </a:rPr>
              <a:t>Seamless failover to alternate path.</a:t>
            </a:r>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867"/>
          </a:p>
        </p:txBody>
      </p:sp>
      <p:sp>
        <p:nvSpPr>
          <p:cNvPr id="6686" name="Google Shape;6686;p549"/>
          <p:cNvSpPr txBox="1"/>
          <p:nvPr/>
        </p:nvSpPr>
        <p:spPr>
          <a:xfrm>
            <a:off x="7931933" y="5736500"/>
            <a:ext cx="2674000" cy="2204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No administrative overhead</a:t>
            </a:r>
            <a:endParaRPr sz="1867"/>
          </a:p>
        </p:txBody>
      </p:sp>
      <p:sp>
        <p:nvSpPr>
          <p:cNvPr id="6687" name="Google Shape;6687;p549"/>
          <p:cNvSpPr txBox="1"/>
          <p:nvPr/>
        </p:nvSpPr>
        <p:spPr>
          <a:xfrm>
            <a:off x="2258500" y="1322267"/>
            <a:ext cx="2109200" cy="288400"/>
          </a:xfrm>
          <a:prstGeom prst="rect">
            <a:avLst/>
          </a:prstGeom>
          <a:noFill/>
          <a:ln>
            <a:noFill/>
          </a:ln>
        </p:spPr>
        <p:txBody>
          <a:bodyPr spcFirstLastPara="1" wrap="square" lIns="121900" tIns="121900" rIns="121900" bIns="121900" anchor="t" anchorCtr="0">
            <a:noAutofit/>
          </a:bodyPr>
          <a:lstStyle/>
          <a:p>
            <a:pPr algn="ctr"/>
            <a:r>
              <a:rPr lang="en" sz="1067">
                <a:solidFill>
                  <a:schemeClr val="lt1"/>
                </a:solidFill>
                <a:latin typeface="Century Gothic"/>
                <a:ea typeface="Century Gothic"/>
                <a:cs typeface="Century Gothic"/>
                <a:sym typeface="Century Gothic"/>
              </a:rPr>
              <a:t>Continued access via active Delhi IPsec tunnel</a:t>
            </a:r>
            <a:endParaRPr sz="1067">
              <a:solidFill>
                <a:schemeClr val="lt1"/>
              </a:solidFill>
              <a:latin typeface="Century Gothic"/>
              <a:ea typeface="Century Gothic"/>
              <a:cs typeface="Century Gothic"/>
              <a:sym typeface="Century Gothic"/>
            </a:endParaRPr>
          </a:p>
        </p:txBody>
      </p:sp>
      <p:cxnSp>
        <p:nvCxnSpPr>
          <p:cNvPr id="6688" name="Google Shape;6688;p549"/>
          <p:cNvCxnSpPr/>
          <p:nvPr/>
        </p:nvCxnSpPr>
        <p:spPr>
          <a:xfrm>
            <a:off x="8116333" y="3082967"/>
            <a:ext cx="262000" cy="0"/>
          </a:xfrm>
          <a:prstGeom prst="straightConnector1">
            <a:avLst/>
          </a:prstGeom>
          <a:noFill/>
          <a:ln w="9525" cap="flat" cmpd="sng">
            <a:solidFill>
              <a:schemeClr val="accent1"/>
            </a:solidFill>
            <a:prstDash val="solid"/>
            <a:round/>
            <a:headEnd type="none" w="med" len="med"/>
            <a:tailEnd type="triangle" w="med" len="med"/>
          </a:ln>
        </p:spPr>
      </p:cxnSp>
      <p:sp>
        <p:nvSpPr>
          <p:cNvPr id="6689" name="Google Shape;6689;p549"/>
          <p:cNvSpPr txBox="1"/>
          <p:nvPr/>
        </p:nvSpPr>
        <p:spPr>
          <a:xfrm>
            <a:off x="7283000" y="4033184"/>
            <a:ext cx="2506400" cy="419600"/>
          </a:xfrm>
          <a:prstGeom prst="rect">
            <a:avLst/>
          </a:prstGeom>
          <a:noFill/>
          <a:ln>
            <a:noFill/>
          </a:ln>
        </p:spPr>
        <p:txBody>
          <a:bodyPr spcFirstLastPara="1" wrap="square" lIns="121900" tIns="121900" rIns="121900" bIns="121900" anchor="t" anchorCtr="0">
            <a:noAutofit/>
          </a:bodyPr>
          <a:lstStyle/>
          <a:p>
            <a:r>
              <a:rPr lang="en" sz="1200" b="1">
                <a:solidFill>
                  <a:schemeClr val="lt1"/>
                </a:solidFill>
                <a:latin typeface="Century Gothic"/>
                <a:ea typeface="Century Gothic"/>
                <a:cs typeface="Century Gothic"/>
                <a:sym typeface="Century Gothic"/>
              </a:rPr>
              <a:t>Business Partner Data Center</a:t>
            </a:r>
            <a:endParaRPr sz="1200" b="1">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82"/>
                                        </p:tgtEl>
                                        <p:attrNameLst>
                                          <p:attrName>style.visibility</p:attrName>
                                        </p:attrNameLst>
                                      </p:cBhvr>
                                      <p:to>
                                        <p:strVal val="visible"/>
                                      </p:to>
                                    </p:set>
                                    <p:animEffect transition="in" filter="fade">
                                      <p:cBhvr>
                                        <p:cTn id="7" dur="1000"/>
                                        <p:tgtEl>
                                          <p:spTgt spid="66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83"/>
                                        </p:tgtEl>
                                        <p:attrNameLst>
                                          <p:attrName>style.visibility</p:attrName>
                                        </p:attrNameLst>
                                      </p:cBhvr>
                                      <p:to>
                                        <p:strVal val="visible"/>
                                      </p:to>
                                    </p:set>
                                    <p:animEffect transition="in" filter="fade">
                                      <p:cBhvr>
                                        <p:cTn id="12" dur="1000"/>
                                        <p:tgtEl>
                                          <p:spTgt spid="6683"/>
                                        </p:tgtEl>
                                      </p:cBhvr>
                                    </p:animEffect>
                                  </p:childTnLst>
                                </p:cTn>
                              </p:par>
                              <p:par>
                                <p:cTn id="13" presetID="10" presetClass="entr" presetSubtype="0" fill="hold" nodeType="withEffect">
                                  <p:stCondLst>
                                    <p:cond delay="0"/>
                                  </p:stCondLst>
                                  <p:childTnLst>
                                    <p:set>
                                      <p:cBhvr>
                                        <p:cTn id="14" dur="1" fill="hold">
                                          <p:stCondLst>
                                            <p:cond delay="0"/>
                                          </p:stCondLst>
                                        </p:cTn>
                                        <p:tgtEl>
                                          <p:spTgt spid="6684"/>
                                        </p:tgtEl>
                                        <p:attrNameLst>
                                          <p:attrName>style.visibility</p:attrName>
                                        </p:attrNameLst>
                                      </p:cBhvr>
                                      <p:to>
                                        <p:strVal val="visible"/>
                                      </p:to>
                                    </p:set>
                                    <p:animEffect transition="in" filter="fade">
                                      <p:cBhvr>
                                        <p:cTn id="15" dur="1000"/>
                                        <p:tgtEl>
                                          <p:spTgt spid="6684"/>
                                        </p:tgtEl>
                                      </p:cBhvr>
                                    </p:animEffect>
                                  </p:childTnLst>
                                </p:cTn>
                              </p:par>
                              <p:par>
                                <p:cTn id="16" presetID="10" presetClass="entr" presetSubtype="0" fill="hold" nodeType="withEffect">
                                  <p:stCondLst>
                                    <p:cond delay="0"/>
                                  </p:stCondLst>
                                  <p:childTnLst>
                                    <p:set>
                                      <p:cBhvr>
                                        <p:cTn id="17" dur="1" fill="hold">
                                          <p:stCondLst>
                                            <p:cond delay="0"/>
                                          </p:stCondLst>
                                        </p:cTn>
                                        <p:tgtEl>
                                          <p:spTgt spid="6685"/>
                                        </p:tgtEl>
                                        <p:attrNameLst>
                                          <p:attrName>style.visibility</p:attrName>
                                        </p:attrNameLst>
                                      </p:cBhvr>
                                      <p:to>
                                        <p:strVal val="visible"/>
                                      </p:to>
                                    </p:set>
                                    <p:animEffect transition="in" filter="fade">
                                      <p:cBhvr>
                                        <p:cTn id="18" dur="1000"/>
                                        <p:tgtEl>
                                          <p:spTgt spid="6685"/>
                                        </p:tgtEl>
                                      </p:cBhvr>
                                    </p:animEffect>
                                  </p:childTnLst>
                                </p:cTn>
                              </p:par>
                              <p:par>
                                <p:cTn id="19" presetID="10" presetClass="entr" presetSubtype="0" fill="hold" nodeType="withEffect">
                                  <p:stCondLst>
                                    <p:cond delay="0"/>
                                  </p:stCondLst>
                                  <p:childTnLst>
                                    <p:set>
                                      <p:cBhvr>
                                        <p:cTn id="20" dur="1" fill="hold">
                                          <p:stCondLst>
                                            <p:cond delay="0"/>
                                          </p:stCondLst>
                                        </p:cTn>
                                        <p:tgtEl>
                                          <p:spTgt spid="6686"/>
                                        </p:tgtEl>
                                        <p:attrNameLst>
                                          <p:attrName>style.visibility</p:attrName>
                                        </p:attrNameLst>
                                      </p:cBhvr>
                                      <p:to>
                                        <p:strVal val="visible"/>
                                      </p:to>
                                    </p:set>
                                    <p:animEffect transition="in" filter="fade">
                                      <p:cBhvr>
                                        <p:cTn id="21" dur="1000"/>
                                        <p:tgtEl>
                                          <p:spTgt spid="668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
          <p:cNvSpPr txBox="1">
            <a:spLocks noGrp="1"/>
          </p:cNvSpPr>
          <p:nvPr>
            <p:ph type="sldNum" idx="12"/>
          </p:nvPr>
        </p:nvSpPr>
        <p:spPr>
          <a:xfrm>
            <a:off x="11828769" y="6553576"/>
            <a:ext cx="315900" cy="288900"/>
          </a:xfrm>
          <a:prstGeom prst="rect">
            <a:avLst/>
          </a:prstGeom>
          <a:noFill/>
          <a:ln>
            <a:noFill/>
          </a:ln>
        </p:spPr>
        <p:txBody>
          <a:bodyPr spcFirstLastPara="1" wrap="square" lIns="91425" tIns="45700" rIns="0" bIns="45700" anchor="ctr" anchorCtr="0">
            <a:noAutofit/>
          </a:bodyPr>
          <a:lstStyle/>
          <a:p>
            <a:pPr marL="0" lvl="0" indent="0" algn="l" rtl="0">
              <a:lnSpc>
                <a:spcPct val="100000"/>
              </a:lnSpc>
              <a:spcBef>
                <a:spcPts val="0"/>
              </a:spcBef>
              <a:spcAft>
                <a:spcPts val="0"/>
              </a:spcAft>
              <a:buSzPts val="700"/>
              <a:buNone/>
            </a:pPr>
            <a:fld id="{00000000-1234-1234-1234-123412341234}" type="slidenum">
              <a:rPr lang="en-US"/>
              <a:t>2</a:t>
            </a:fld>
            <a:endParaRPr/>
          </a:p>
        </p:txBody>
      </p:sp>
      <p:sp>
        <p:nvSpPr>
          <p:cNvPr id="235" name="Google Shape;235;p2"/>
          <p:cNvSpPr txBox="1">
            <a:spLocks noGrp="1"/>
          </p:cNvSpPr>
          <p:nvPr>
            <p:ph type="body" idx="1"/>
          </p:nvPr>
        </p:nvSpPr>
        <p:spPr>
          <a:xfrm>
            <a:off x="456600" y="1035925"/>
            <a:ext cx="10308300" cy="5267400"/>
          </a:xfrm>
          <a:prstGeom prst="rect">
            <a:avLst/>
          </a:prstGeom>
          <a:noFill/>
          <a:ln>
            <a:noFill/>
          </a:ln>
        </p:spPr>
        <p:txBody>
          <a:bodyPr spcFirstLastPara="1" wrap="square" lIns="137150" tIns="91425" rIns="137150" bIns="137150" anchor="t" anchorCtr="0">
            <a:normAutofit/>
          </a:bodyPr>
          <a:lstStyle/>
          <a:p>
            <a:pPr marL="457200" lvl="0" indent="-374650" algn="l" rtl="0">
              <a:lnSpc>
                <a:spcPct val="150000"/>
              </a:lnSpc>
              <a:spcBef>
                <a:spcPts val="1000"/>
              </a:spcBef>
              <a:spcAft>
                <a:spcPts val="0"/>
              </a:spcAft>
              <a:buSzPts val="2300"/>
              <a:buChar char="●"/>
            </a:pPr>
            <a:r>
              <a:rPr lang="en-US" sz="2300" b="1" dirty="0"/>
              <a:t>Executive Summary</a:t>
            </a:r>
            <a:endParaRPr sz="2300" b="1" dirty="0"/>
          </a:p>
          <a:p>
            <a:pPr marL="457200" lvl="0" indent="-374650" algn="l" rtl="0">
              <a:lnSpc>
                <a:spcPct val="150000"/>
              </a:lnSpc>
              <a:spcBef>
                <a:spcPts val="0"/>
              </a:spcBef>
              <a:spcAft>
                <a:spcPts val="0"/>
              </a:spcAft>
              <a:buSzPts val="2300"/>
              <a:buChar char="●"/>
            </a:pPr>
            <a:r>
              <a:rPr lang="en-US" sz="2300" b="1" dirty="0"/>
              <a:t>Visual Roadmap - </a:t>
            </a:r>
            <a:r>
              <a:rPr lang="en-US" sz="2300" dirty="0"/>
              <a:t>Simplified proxy control with Zscaler</a:t>
            </a:r>
            <a:endParaRPr sz="2300" dirty="0"/>
          </a:p>
          <a:p>
            <a:pPr marL="457200" lvl="0" indent="-374650" algn="l" rtl="0">
              <a:lnSpc>
                <a:spcPct val="150000"/>
              </a:lnSpc>
              <a:spcBef>
                <a:spcPts val="0"/>
              </a:spcBef>
              <a:spcAft>
                <a:spcPts val="0"/>
              </a:spcAft>
              <a:buSzPts val="2300"/>
              <a:buChar char="●"/>
            </a:pPr>
            <a:r>
              <a:rPr lang="en-US" sz="2300" b="1" dirty="0"/>
              <a:t>Architecture Diagrams</a:t>
            </a:r>
            <a:endParaRPr sz="2300" b="1" dirty="0"/>
          </a:p>
          <a:p>
            <a:pPr marL="457200" lvl="0" indent="-374650" algn="l" rtl="0">
              <a:lnSpc>
                <a:spcPct val="150000"/>
              </a:lnSpc>
              <a:spcBef>
                <a:spcPts val="0"/>
              </a:spcBef>
              <a:spcAft>
                <a:spcPts val="0"/>
              </a:spcAft>
              <a:buSzPts val="2300"/>
              <a:buChar char="●"/>
            </a:pPr>
            <a:r>
              <a:rPr lang="en-US" sz="2300" b="1" dirty="0"/>
              <a:t>Investment</a:t>
            </a:r>
            <a:endParaRPr sz="2300" b="1" dirty="0"/>
          </a:p>
          <a:p>
            <a:pPr marL="457200" lvl="0" indent="0" algn="l" rtl="0">
              <a:lnSpc>
                <a:spcPct val="150000"/>
              </a:lnSpc>
              <a:spcBef>
                <a:spcPts val="0"/>
              </a:spcBef>
              <a:spcAft>
                <a:spcPts val="0"/>
              </a:spcAft>
              <a:buSzPts val="2250"/>
              <a:buNone/>
            </a:pPr>
            <a:endParaRPr sz="1900" b="1" dirty="0"/>
          </a:p>
          <a:p>
            <a:pPr marL="914400" lvl="0" indent="0" algn="l" rtl="0">
              <a:lnSpc>
                <a:spcPct val="150000"/>
              </a:lnSpc>
              <a:spcBef>
                <a:spcPts val="1000"/>
              </a:spcBef>
              <a:spcAft>
                <a:spcPts val="0"/>
              </a:spcAft>
              <a:buSzPts val="2250"/>
              <a:buNone/>
            </a:pPr>
            <a:endParaRPr sz="1900" b="1" dirty="0"/>
          </a:p>
        </p:txBody>
      </p:sp>
      <p:sp>
        <p:nvSpPr>
          <p:cNvPr id="236" name="Google Shape;236;p2"/>
          <p:cNvSpPr txBox="1">
            <a:spLocks noGrp="1"/>
          </p:cNvSpPr>
          <p:nvPr>
            <p:ph type="title"/>
          </p:nvPr>
        </p:nvSpPr>
        <p:spPr>
          <a:xfrm>
            <a:off x="315913" y="381000"/>
            <a:ext cx="11553900" cy="654900"/>
          </a:xfrm>
          <a:prstGeom prst="rect">
            <a:avLst/>
          </a:prstGeom>
          <a:noFill/>
          <a:ln>
            <a:noFill/>
          </a:ln>
        </p:spPr>
        <p:txBody>
          <a:bodyPr spcFirstLastPara="1" wrap="square" lIns="137150" tIns="45700" rIns="137150" bIns="45700" anchor="t" anchorCtr="0">
            <a:noAutofit/>
          </a:bodyPr>
          <a:lstStyle/>
          <a:p>
            <a:pPr marL="0" lvl="0" indent="0" algn="l" rtl="0">
              <a:lnSpc>
                <a:spcPct val="90000"/>
              </a:lnSpc>
              <a:spcBef>
                <a:spcPts val="0"/>
              </a:spcBef>
              <a:spcAft>
                <a:spcPts val="0"/>
              </a:spcAft>
              <a:buClr>
                <a:srgbClr val="414141"/>
              </a:buClr>
              <a:buSzPts val="1800"/>
              <a:buNone/>
            </a:pPr>
            <a:r>
              <a:rPr lang="en-US"/>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93"/>
        <p:cNvGrpSpPr/>
        <p:nvPr/>
      </p:nvGrpSpPr>
      <p:grpSpPr>
        <a:xfrm>
          <a:off x="0" y="0"/>
          <a:ext cx="0" cy="0"/>
          <a:chOff x="0" y="0"/>
          <a:chExt cx="0" cy="0"/>
        </a:xfrm>
      </p:grpSpPr>
      <p:sp>
        <p:nvSpPr>
          <p:cNvPr id="6694" name="Google Shape;6694;p550"/>
          <p:cNvSpPr txBox="1">
            <a:spLocks noGrp="1"/>
          </p:cNvSpPr>
          <p:nvPr>
            <p:ph type="title"/>
          </p:nvPr>
        </p:nvSpPr>
        <p:spPr>
          <a:xfrm>
            <a:off x="370819" y="386556"/>
            <a:ext cx="9274800" cy="354000"/>
          </a:xfrm>
          <a:prstGeom prst="rect">
            <a:avLst/>
          </a:prstGeom>
        </p:spPr>
        <p:txBody>
          <a:bodyPr spcFirstLastPara="1" wrap="square" lIns="0" tIns="22867" rIns="45700" bIns="22867" anchor="ctr" anchorCtr="0">
            <a:noAutofit/>
          </a:bodyPr>
          <a:lstStyle/>
          <a:p>
            <a:r>
              <a:rPr lang="en"/>
              <a:t>Extranet Application Support - High Availability</a:t>
            </a:r>
            <a:endParaRPr/>
          </a:p>
          <a:p>
            <a:endParaRPr/>
          </a:p>
        </p:txBody>
      </p:sp>
      <p:sp>
        <p:nvSpPr>
          <p:cNvPr id="6695" name="Google Shape;6695;p550"/>
          <p:cNvSpPr/>
          <p:nvPr/>
        </p:nvSpPr>
        <p:spPr>
          <a:xfrm>
            <a:off x="5921467" y="2278723"/>
            <a:ext cx="1790400" cy="177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696" name="Google Shape;6696;p550"/>
          <p:cNvSpPr/>
          <p:nvPr/>
        </p:nvSpPr>
        <p:spPr>
          <a:xfrm>
            <a:off x="5921473" y="2211891"/>
            <a:ext cx="1790400" cy="34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697" name="Google Shape;6697;p550"/>
          <p:cNvSpPr txBox="1"/>
          <p:nvPr/>
        </p:nvSpPr>
        <p:spPr>
          <a:xfrm>
            <a:off x="6062996" y="2121084"/>
            <a:ext cx="1508000" cy="1876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Data Center</a:t>
            </a:r>
            <a:endParaRPr sz="1333">
              <a:solidFill>
                <a:schemeClr val="lt1"/>
              </a:solidFill>
              <a:latin typeface="Century Gothic"/>
              <a:ea typeface="Century Gothic"/>
              <a:cs typeface="Century Gothic"/>
              <a:sym typeface="Century Gothic"/>
            </a:endParaRPr>
          </a:p>
        </p:txBody>
      </p:sp>
      <p:pic>
        <p:nvPicPr>
          <p:cNvPr id="6698" name="Google Shape;6698;p550"/>
          <p:cNvPicPr preferRelativeResize="0"/>
          <p:nvPr/>
        </p:nvPicPr>
        <p:blipFill rotWithShape="1">
          <a:blip r:embed="rId3">
            <a:alphaModFix/>
          </a:blip>
          <a:srcRect/>
          <a:stretch/>
        </p:blipFill>
        <p:spPr>
          <a:xfrm>
            <a:off x="5945834" y="2882385"/>
            <a:ext cx="414933" cy="400633"/>
          </a:xfrm>
          <a:prstGeom prst="rect">
            <a:avLst/>
          </a:prstGeom>
          <a:noFill/>
          <a:ln>
            <a:noFill/>
          </a:ln>
        </p:spPr>
      </p:pic>
      <p:pic>
        <p:nvPicPr>
          <p:cNvPr id="6699" name="Google Shape;6699;p550"/>
          <p:cNvPicPr preferRelativeResize="0"/>
          <p:nvPr/>
        </p:nvPicPr>
        <p:blipFill rotWithShape="1">
          <a:blip r:embed="rId4">
            <a:alphaModFix/>
          </a:blip>
          <a:srcRect/>
          <a:stretch/>
        </p:blipFill>
        <p:spPr>
          <a:xfrm>
            <a:off x="6994763" y="2728787"/>
            <a:ext cx="591323" cy="707867"/>
          </a:xfrm>
          <a:prstGeom prst="rect">
            <a:avLst/>
          </a:prstGeom>
          <a:noFill/>
          <a:ln>
            <a:noFill/>
          </a:ln>
        </p:spPr>
      </p:pic>
      <p:cxnSp>
        <p:nvCxnSpPr>
          <p:cNvPr id="6700" name="Google Shape;6700;p550"/>
          <p:cNvCxnSpPr>
            <a:stCxn id="6698" idx="3"/>
            <a:endCxn id="6699" idx="1"/>
          </p:cNvCxnSpPr>
          <p:nvPr/>
        </p:nvCxnSpPr>
        <p:spPr>
          <a:xfrm>
            <a:off x="6360767" y="3082700"/>
            <a:ext cx="634000" cy="0"/>
          </a:xfrm>
          <a:prstGeom prst="straightConnector1">
            <a:avLst/>
          </a:prstGeom>
          <a:noFill/>
          <a:ln w="9525" cap="flat" cmpd="sng">
            <a:solidFill>
              <a:schemeClr val="accent1"/>
            </a:solidFill>
            <a:prstDash val="solid"/>
            <a:round/>
            <a:headEnd type="none" w="med" len="med"/>
            <a:tailEnd type="triangle" w="med" len="med"/>
          </a:ln>
        </p:spPr>
      </p:cxnSp>
      <p:grpSp>
        <p:nvGrpSpPr>
          <p:cNvPr id="6701" name="Google Shape;6701;p550"/>
          <p:cNvGrpSpPr/>
          <p:nvPr/>
        </p:nvGrpSpPr>
        <p:grpSpPr>
          <a:xfrm>
            <a:off x="820767" y="1973207"/>
            <a:ext cx="3111688" cy="2032583"/>
            <a:chOff x="5216157" y="2898600"/>
            <a:chExt cx="1152136" cy="721866"/>
          </a:xfrm>
        </p:grpSpPr>
        <p:grpSp>
          <p:nvGrpSpPr>
            <p:cNvPr id="6702" name="Google Shape;6702;p550"/>
            <p:cNvGrpSpPr/>
            <p:nvPr/>
          </p:nvGrpSpPr>
          <p:grpSpPr>
            <a:xfrm>
              <a:off x="5216157" y="2898600"/>
              <a:ext cx="1152136" cy="721866"/>
              <a:chOff x="6923681" y="5192222"/>
              <a:chExt cx="981878" cy="615192"/>
            </a:xfrm>
          </p:grpSpPr>
          <p:sp>
            <p:nvSpPr>
              <p:cNvPr id="6703" name="Google Shape;6703;p550"/>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704" name="Google Shape;6704;p550"/>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705" name="Google Shape;6705;p550"/>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grpSp>
        <p:nvGrpSpPr>
          <p:cNvPr id="6706" name="Google Shape;6706;p550"/>
          <p:cNvGrpSpPr/>
          <p:nvPr/>
        </p:nvGrpSpPr>
        <p:grpSpPr>
          <a:xfrm>
            <a:off x="3880046" y="2914253"/>
            <a:ext cx="414959" cy="354035"/>
            <a:chOff x="3864896" y="3298032"/>
            <a:chExt cx="669000" cy="669000"/>
          </a:xfrm>
        </p:grpSpPr>
        <p:sp>
          <p:nvSpPr>
            <p:cNvPr id="6707" name="Google Shape;6707;p550"/>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708" name="Google Shape;6708;p550"/>
            <p:cNvPicPr preferRelativeResize="0"/>
            <p:nvPr/>
          </p:nvPicPr>
          <p:blipFill rotWithShape="1">
            <a:blip r:embed="rId5">
              <a:alphaModFix/>
            </a:blip>
            <a:srcRect b="18360"/>
            <a:stretch/>
          </p:blipFill>
          <p:spPr>
            <a:xfrm>
              <a:off x="3967653" y="3396831"/>
              <a:ext cx="459104" cy="461666"/>
            </a:xfrm>
            <a:prstGeom prst="rect">
              <a:avLst/>
            </a:prstGeom>
            <a:noFill/>
            <a:ln>
              <a:noFill/>
            </a:ln>
          </p:spPr>
        </p:pic>
      </p:grpSp>
      <p:grpSp>
        <p:nvGrpSpPr>
          <p:cNvPr id="6709" name="Google Shape;6709;p550"/>
          <p:cNvGrpSpPr/>
          <p:nvPr/>
        </p:nvGrpSpPr>
        <p:grpSpPr>
          <a:xfrm>
            <a:off x="3398001" y="2971871"/>
            <a:ext cx="272507" cy="238788"/>
            <a:chOff x="3864896" y="3298032"/>
            <a:chExt cx="669000" cy="669000"/>
          </a:xfrm>
        </p:grpSpPr>
        <p:sp>
          <p:nvSpPr>
            <p:cNvPr id="6710" name="Google Shape;6710;p550"/>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711" name="Google Shape;6711;p550"/>
            <p:cNvPicPr preferRelativeResize="0"/>
            <p:nvPr/>
          </p:nvPicPr>
          <p:blipFill rotWithShape="1">
            <a:blip r:embed="rId5">
              <a:alphaModFix/>
            </a:blip>
            <a:srcRect b="18360"/>
            <a:stretch/>
          </p:blipFill>
          <p:spPr>
            <a:xfrm>
              <a:off x="3967653" y="3396831"/>
              <a:ext cx="459104" cy="461666"/>
            </a:xfrm>
            <a:prstGeom prst="rect">
              <a:avLst/>
            </a:prstGeom>
            <a:noFill/>
            <a:ln>
              <a:noFill/>
            </a:ln>
          </p:spPr>
        </p:pic>
      </p:grpSp>
      <p:grpSp>
        <p:nvGrpSpPr>
          <p:cNvPr id="6712" name="Google Shape;6712;p550"/>
          <p:cNvGrpSpPr/>
          <p:nvPr/>
        </p:nvGrpSpPr>
        <p:grpSpPr>
          <a:xfrm>
            <a:off x="3398001" y="3410871"/>
            <a:ext cx="272507" cy="238788"/>
            <a:chOff x="3864896" y="3298032"/>
            <a:chExt cx="669000" cy="669000"/>
          </a:xfrm>
        </p:grpSpPr>
        <p:sp>
          <p:nvSpPr>
            <p:cNvPr id="6713" name="Google Shape;6713;p550"/>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714" name="Google Shape;6714;p550"/>
            <p:cNvPicPr preferRelativeResize="0"/>
            <p:nvPr/>
          </p:nvPicPr>
          <p:blipFill rotWithShape="1">
            <a:blip r:embed="rId5">
              <a:alphaModFix/>
            </a:blip>
            <a:srcRect b="18360"/>
            <a:stretch/>
          </p:blipFill>
          <p:spPr>
            <a:xfrm>
              <a:off x="3967653" y="3396831"/>
              <a:ext cx="459104" cy="461666"/>
            </a:xfrm>
            <a:prstGeom prst="rect">
              <a:avLst/>
            </a:prstGeom>
            <a:noFill/>
            <a:ln>
              <a:noFill/>
            </a:ln>
          </p:spPr>
        </p:pic>
      </p:grpSp>
      <p:grpSp>
        <p:nvGrpSpPr>
          <p:cNvPr id="6715" name="Google Shape;6715;p550"/>
          <p:cNvGrpSpPr/>
          <p:nvPr/>
        </p:nvGrpSpPr>
        <p:grpSpPr>
          <a:xfrm>
            <a:off x="3398001" y="2436538"/>
            <a:ext cx="272507" cy="238788"/>
            <a:chOff x="3864896" y="3298032"/>
            <a:chExt cx="669000" cy="669000"/>
          </a:xfrm>
        </p:grpSpPr>
        <p:sp>
          <p:nvSpPr>
            <p:cNvPr id="6716" name="Google Shape;6716;p550"/>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717" name="Google Shape;6717;p550"/>
            <p:cNvPicPr preferRelativeResize="0"/>
            <p:nvPr/>
          </p:nvPicPr>
          <p:blipFill rotWithShape="1">
            <a:blip r:embed="rId5">
              <a:alphaModFix/>
            </a:blip>
            <a:srcRect b="18360"/>
            <a:stretch/>
          </p:blipFill>
          <p:spPr>
            <a:xfrm>
              <a:off x="3967653" y="3396831"/>
              <a:ext cx="459104" cy="461666"/>
            </a:xfrm>
            <a:prstGeom prst="rect">
              <a:avLst/>
            </a:prstGeom>
            <a:noFill/>
            <a:ln>
              <a:noFill/>
            </a:ln>
          </p:spPr>
        </p:pic>
      </p:grpSp>
      <p:cxnSp>
        <p:nvCxnSpPr>
          <p:cNvPr id="6718" name="Google Shape;6718;p550"/>
          <p:cNvCxnSpPr>
            <a:stCxn id="6710" idx="6"/>
            <a:endCxn id="6708" idx="1"/>
          </p:cNvCxnSpPr>
          <p:nvPr/>
        </p:nvCxnSpPr>
        <p:spPr>
          <a:xfrm rot="10800000" flipH="1">
            <a:off x="3670507" y="3088865"/>
            <a:ext cx="273200" cy="2400"/>
          </a:xfrm>
          <a:prstGeom prst="straightConnector1">
            <a:avLst/>
          </a:prstGeom>
          <a:noFill/>
          <a:ln w="9525" cap="flat" cmpd="sng">
            <a:solidFill>
              <a:schemeClr val="dk2"/>
            </a:solidFill>
            <a:prstDash val="solid"/>
            <a:round/>
            <a:headEnd type="none" w="med" len="med"/>
            <a:tailEnd type="none" w="med" len="med"/>
          </a:ln>
        </p:spPr>
      </p:cxnSp>
      <p:cxnSp>
        <p:nvCxnSpPr>
          <p:cNvPr id="6719" name="Google Shape;6719;p550"/>
          <p:cNvCxnSpPr>
            <a:stCxn id="6717" idx="2"/>
            <a:endCxn id="6711" idx="0"/>
          </p:cNvCxnSpPr>
          <p:nvPr/>
        </p:nvCxnSpPr>
        <p:spPr>
          <a:xfrm>
            <a:off x="3533361" y="2636587"/>
            <a:ext cx="0" cy="370400"/>
          </a:xfrm>
          <a:prstGeom prst="straightConnector1">
            <a:avLst/>
          </a:prstGeom>
          <a:noFill/>
          <a:ln w="9525" cap="flat" cmpd="sng">
            <a:solidFill>
              <a:schemeClr val="dk2"/>
            </a:solidFill>
            <a:prstDash val="solid"/>
            <a:round/>
            <a:headEnd type="none" w="med" len="med"/>
            <a:tailEnd type="none" w="med" len="med"/>
          </a:ln>
        </p:spPr>
      </p:cxnSp>
      <p:cxnSp>
        <p:nvCxnSpPr>
          <p:cNvPr id="6720" name="Google Shape;6720;p550"/>
          <p:cNvCxnSpPr>
            <a:stCxn id="6714" idx="0"/>
            <a:endCxn id="6711" idx="2"/>
          </p:cNvCxnSpPr>
          <p:nvPr/>
        </p:nvCxnSpPr>
        <p:spPr>
          <a:xfrm rot="10800000">
            <a:off x="3533361" y="3171736"/>
            <a:ext cx="0" cy="274400"/>
          </a:xfrm>
          <a:prstGeom prst="straightConnector1">
            <a:avLst/>
          </a:prstGeom>
          <a:noFill/>
          <a:ln w="9525" cap="flat" cmpd="sng">
            <a:solidFill>
              <a:schemeClr val="dk2"/>
            </a:solidFill>
            <a:prstDash val="solid"/>
            <a:round/>
            <a:headEnd type="none" w="med" len="med"/>
            <a:tailEnd type="none" w="med" len="med"/>
          </a:ln>
        </p:spPr>
      </p:cxnSp>
      <p:cxnSp>
        <p:nvCxnSpPr>
          <p:cNvPr id="6721" name="Google Shape;6721;p550"/>
          <p:cNvCxnSpPr>
            <a:stCxn id="6698" idx="1"/>
            <a:endCxn id="6708" idx="3"/>
          </p:cNvCxnSpPr>
          <p:nvPr/>
        </p:nvCxnSpPr>
        <p:spPr>
          <a:xfrm flipH="1">
            <a:off x="4228633" y="3082700"/>
            <a:ext cx="1717200" cy="6000"/>
          </a:xfrm>
          <a:prstGeom prst="straightConnector1">
            <a:avLst/>
          </a:prstGeom>
          <a:noFill/>
          <a:ln w="19050" cap="flat" cmpd="sng">
            <a:solidFill>
              <a:schemeClr val="lt1"/>
            </a:solidFill>
            <a:prstDash val="dash"/>
            <a:round/>
            <a:headEnd type="none" w="med" len="med"/>
            <a:tailEnd type="triangle" w="med" len="med"/>
          </a:ln>
        </p:spPr>
      </p:cxnSp>
      <p:sp>
        <p:nvSpPr>
          <p:cNvPr id="6722" name="Google Shape;6722;p550"/>
          <p:cNvSpPr/>
          <p:nvPr/>
        </p:nvSpPr>
        <p:spPr>
          <a:xfrm>
            <a:off x="3599786" y="2684467"/>
            <a:ext cx="353500" cy="330900"/>
          </a:xfrm>
          <a:custGeom>
            <a:avLst/>
            <a:gdLst/>
            <a:ahLst/>
            <a:cxnLst/>
            <a:rect l="l" t="t" r="r" b="b"/>
            <a:pathLst>
              <a:path w="10605" h="9927" extrusionOk="0">
                <a:moveTo>
                  <a:pt x="10605" y="9437"/>
                </a:moveTo>
                <a:cubicBezTo>
                  <a:pt x="8980" y="9385"/>
                  <a:pt x="2531" y="10696"/>
                  <a:pt x="853" y="9123"/>
                </a:cubicBezTo>
                <a:cubicBezTo>
                  <a:pt x="-825" y="7550"/>
                  <a:pt x="591" y="1521"/>
                  <a:pt x="539" y="0"/>
                </a:cubicBezTo>
              </a:path>
            </a:pathLst>
          </a:custGeom>
          <a:noFill/>
          <a:ln w="9525" cap="flat" cmpd="sng">
            <a:solidFill>
              <a:schemeClr val="dk2"/>
            </a:solidFill>
            <a:prstDash val="solid"/>
            <a:round/>
            <a:headEnd type="none" w="med" len="med"/>
            <a:tailEnd type="stealth" w="med" len="med"/>
          </a:ln>
        </p:spPr>
        <p:txBody>
          <a:bodyPr/>
          <a:lstStyle/>
          <a:p>
            <a:endParaRPr lang="en-US" sz="1867"/>
          </a:p>
        </p:txBody>
      </p:sp>
      <p:sp>
        <p:nvSpPr>
          <p:cNvPr id="6723" name="Google Shape;6723;p550"/>
          <p:cNvSpPr txBox="1"/>
          <p:nvPr/>
        </p:nvSpPr>
        <p:spPr>
          <a:xfrm>
            <a:off x="6279400" y="1837484"/>
            <a:ext cx="129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acme.corp</a:t>
            </a:r>
            <a:endParaRPr sz="1333">
              <a:solidFill>
                <a:schemeClr val="lt1"/>
              </a:solidFill>
              <a:latin typeface="Century Gothic"/>
              <a:ea typeface="Century Gothic"/>
              <a:cs typeface="Century Gothic"/>
              <a:sym typeface="Century Gothic"/>
            </a:endParaRPr>
          </a:p>
        </p:txBody>
      </p:sp>
      <p:sp>
        <p:nvSpPr>
          <p:cNvPr id="6724" name="Google Shape;6724;p550"/>
          <p:cNvSpPr txBox="1"/>
          <p:nvPr/>
        </p:nvSpPr>
        <p:spPr>
          <a:xfrm>
            <a:off x="5778267" y="4402200"/>
            <a:ext cx="2506400" cy="419600"/>
          </a:xfrm>
          <a:prstGeom prst="rect">
            <a:avLst/>
          </a:prstGeom>
          <a:noFill/>
          <a:ln>
            <a:noFill/>
          </a:ln>
        </p:spPr>
        <p:txBody>
          <a:bodyPr spcFirstLastPara="1" wrap="square" lIns="121900" tIns="121900" rIns="121900" bIns="121900" anchor="t" anchorCtr="0">
            <a:noAutofit/>
          </a:bodyPr>
          <a:lstStyle/>
          <a:p>
            <a:r>
              <a:rPr lang="en" sz="1200" b="1">
                <a:solidFill>
                  <a:schemeClr val="lt1"/>
                </a:solidFill>
                <a:latin typeface="Century Gothic"/>
                <a:ea typeface="Century Gothic"/>
                <a:cs typeface="Century Gothic"/>
                <a:sym typeface="Century Gothic"/>
              </a:rPr>
              <a:t>Business Partner Data Center</a:t>
            </a:r>
            <a:endParaRPr sz="1200" b="1">
              <a:solidFill>
                <a:schemeClr val="lt1"/>
              </a:solidFill>
              <a:latin typeface="Century Gothic"/>
              <a:ea typeface="Century Gothic"/>
              <a:cs typeface="Century Gothic"/>
              <a:sym typeface="Century Gothic"/>
            </a:endParaRPr>
          </a:p>
        </p:txBody>
      </p:sp>
      <p:sp>
        <p:nvSpPr>
          <p:cNvPr id="6725" name="Google Shape;6725;p550"/>
          <p:cNvSpPr txBox="1"/>
          <p:nvPr/>
        </p:nvSpPr>
        <p:spPr>
          <a:xfrm>
            <a:off x="3733433" y="3309584"/>
            <a:ext cx="2212400" cy="238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Load Balancer</a:t>
            </a:r>
            <a:endParaRPr sz="1067">
              <a:solidFill>
                <a:schemeClr val="lt1"/>
              </a:solidFill>
              <a:latin typeface="Century Gothic"/>
              <a:ea typeface="Century Gothic"/>
              <a:cs typeface="Century Gothic"/>
              <a:sym typeface="Century Gothic"/>
            </a:endParaRPr>
          </a:p>
        </p:txBody>
      </p:sp>
      <p:sp>
        <p:nvSpPr>
          <p:cNvPr id="6726" name="Google Shape;6726;p550"/>
          <p:cNvSpPr txBox="1"/>
          <p:nvPr/>
        </p:nvSpPr>
        <p:spPr>
          <a:xfrm>
            <a:off x="5163500" y="1060584"/>
            <a:ext cx="1979600" cy="400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Partner initiates IPSec Connection towards Load balancer</a:t>
            </a:r>
            <a:endParaRPr sz="1067">
              <a:solidFill>
                <a:schemeClr val="lt1"/>
              </a:solidFill>
              <a:latin typeface="Century Gothic"/>
              <a:ea typeface="Century Gothic"/>
              <a:cs typeface="Century Gothic"/>
              <a:sym typeface="Century Gothic"/>
            </a:endParaRPr>
          </a:p>
        </p:txBody>
      </p:sp>
      <p:sp>
        <p:nvSpPr>
          <p:cNvPr id="6727" name="Google Shape;6727;p550"/>
          <p:cNvSpPr txBox="1"/>
          <p:nvPr/>
        </p:nvSpPr>
        <p:spPr>
          <a:xfrm>
            <a:off x="2899851" y="1603400"/>
            <a:ext cx="2068000" cy="4196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Load Balancer forwards traffic to IPSec node</a:t>
            </a:r>
            <a:endParaRPr sz="1067">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26"/>
                                        </p:tgtEl>
                                        <p:attrNameLst>
                                          <p:attrName>style.visibility</p:attrName>
                                        </p:attrNameLst>
                                      </p:cBhvr>
                                      <p:to>
                                        <p:strVal val="visible"/>
                                      </p:to>
                                    </p:set>
                                  </p:childTnLst>
                                </p:cTn>
                              </p:par>
                              <p:par>
                                <p:cTn id="7" presetID="23" presetClass="entr" presetSubtype="16" fill="hold" nodeType="withEffect">
                                  <p:stCondLst>
                                    <p:cond delay="0"/>
                                  </p:stCondLst>
                                  <p:childTnLst>
                                    <p:set>
                                      <p:cBhvr>
                                        <p:cTn id="8" dur="1" fill="hold">
                                          <p:stCondLst>
                                            <p:cond delay="0"/>
                                          </p:stCondLst>
                                        </p:cTn>
                                        <p:tgtEl>
                                          <p:spTgt spid="6721"/>
                                        </p:tgtEl>
                                        <p:attrNameLst>
                                          <p:attrName>style.visibility</p:attrName>
                                        </p:attrNameLst>
                                      </p:cBhvr>
                                      <p:to>
                                        <p:strVal val="visible"/>
                                      </p:to>
                                    </p:set>
                                    <p:anim calcmode="lin" valueType="num">
                                      <p:cBhvr additive="base">
                                        <p:cTn id="9" dur="1000"/>
                                        <p:tgtEl>
                                          <p:spTgt spid="6721"/>
                                        </p:tgtEl>
                                        <p:attrNameLst>
                                          <p:attrName>ppt_w</p:attrName>
                                        </p:attrNameLst>
                                      </p:cBhvr>
                                      <p:tavLst>
                                        <p:tav tm="0">
                                          <p:val>
                                            <p:strVal val="0"/>
                                          </p:val>
                                        </p:tav>
                                        <p:tav tm="100000">
                                          <p:val>
                                            <p:strVal val="#ppt_w"/>
                                          </p:val>
                                        </p:tav>
                                      </p:tavLst>
                                    </p:anim>
                                    <p:anim calcmode="lin" valueType="num">
                                      <p:cBhvr additive="base">
                                        <p:cTn id="10" dur="1000"/>
                                        <p:tgtEl>
                                          <p:spTgt spid="6721"/>
                                        </p:tgtEl>
                                        <p:attrNameLst>
                                          <p:attrName>ppt_h</p:attrName>
                                        </p:attrNameLst>
                                      </p:cBhvr>
                                      <p:tavLst>
                                        <p:tav tm="0">
                                          <p:val>
                                            <p:str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22"/>
                                        </p:tgtEl>
                                        <p:attrNameLst>
                                          <p:attrName>style.visibility</p:attrName>
                                        </p:attrNameLst>
                                      </p:cBhvr>
                                      <p:to>
                                        <p:strVal val="visible"/>
                                      </p:to>
                                    </p:set>
                                  </p:childTnLst>
                                </p:cTn>
                              </p:par>
                              <p:par>
                                <p:cTn id="15" presetID="23" presetClass="entr" presetSubtype="16" fill="hold" nodeType="withEffect">
                                  <p:stCondLst>
                                    <p:cond delay="0"/>
                                  </p:stCondLst>
                                  <p:childTnLst>
                                    <p:set>
                                      <p:cBhvr>
                                        <p:cTn id="16" dur="1" fill="hold">
                                          <p:stCondLst>
                                            <p:cond delay="0"/>
                                          </p:stCondLst>
                                        </p:cTn>
                                        <p:tgtEl>
                                          <p:spTgt spid="6727"/>
                                        </p:tgtEl>
                                        <p:attrNameLst>
                                          <p:attrName>style.visibility</p:attrName>
                                        </p:attrNameLst>
                                      </p:cBhvr>
                                      <p:to>
                                        <p:strVal val="visible"/>
                                      </p:to>
                                    </p:set>
                                    <p:anim calcmode="lin" valueType="num">
                                      <p:cBhvr additive="base">
                                        <p:cTn id="17" dur="1000"/>
                                        <p:tgtEl>
                                          <p:spTgt spid="6727"/>
                                        </p:tgtEl>
                                        <p:attrNameLst>
                                          <p:attrName>ppt_w</p:attrName>
                                        </p:attrNameLst>
                                      </p:cBhvr>
                                      <p:tavLst>
                                        <p:tav tm="0">
                                          <p:val>
                                            <p:strVal val="0"/>
                                          </p:val>
                                        </p:tav>
                                        <p:tav tm="100000">
                                          <p:val>
                                            <p:strVal val="#ppt_w"/>
                                          </p:val>
                                        </p:tav>
                                      </p:tavLst>
                                    </p:anim>
                                    <p:anim calcmode="lin" valueType="num">
                                      <p:cBhvr additive="base">
                                        <p:cTn id="18" dur="1000"/>
                                        <p:tgtEl>
                                          <p:spTgt spid="67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31"/>
        <p:cNvGrpSpPr/>
        <p:nvPr/>
      </p:nvGrpSpPr>
      <p:grpSpPr>
        <a:xfrm>
          <a:off x="0" y="0"/>
          <a:ext cx="0" cy="0"/>
          <a:chOff x="0" y="0"/>
          <a:chExt cx="0" cy="0"/>
        </a:xfrm>
      </p:grpSpPr>
      <p:sp>
        <p:nvSpPr>
          <p:cNvPr id="6732" name="Google Shape;6732;p551"/>
          <p:cNvSpPr txBox="1">
            <a:spLocks noGrp="1"/>
          </p:cNvSpPr>
          <p:nvPr>
            <p:ph type="title"/>
          </p:nvPr>
        </p:nvSpPr>
        <p:spPr>
          <a:xfrm>
            <a:off x="370819" y="386556"/>
            <a:ext cx="9274800" cy="354000"/>
          </a:xfrm>
          <a:prstGeom prst="rect">
            <a:avLst/>
          </a:prstGeom>
        </p:spPr>
        <p:txBody>
          <a:bodyPr spcFirstLastPara="1" wrap="square" lIns="0" tIns="22867" rIns="45700" bIns="22867" anchor="ctr" anchorCtr="0">
            <a:noAutofit/>
          </a:bodyPr>
          <a:lstStyle/>
          <a:p>
            <a:r>
              <a:rPr lang="en"/>
              <a:t>Extranet Application Support - High Availability</a:t>
            </a:r>
            <a:endParaRPr/>
          </a:p>
          <a:p>
            <a:endParaRPr/>
          </a:p>
        </p:txBody>
      </p:sp>
      <p:sp>
        <p:nvSpPr>
          <p:cNvPr id="6733" name="Google Shape;6733;p551"/>
          <p:cNvSpPr/>
          <p:nvPr/>
        </p:nvSpPr>
        <p:spPr>
          <a:xfrm>
            <a:off x="5911033" y="2257723"/>
            <a:ext cx="1790400" cy="177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734" name="Google Shape;6734;p551"/>
          <p:cNvSpPr/>
          <p:nvPr/>
        </p:nvSpPr>
        <p:spPr>
          <a:xfrm>
            <a:off x="5911040" y="2190891"/>
            <a:ext cx="1790400" cy="34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735" name="Google Shape;6735;p551"/>
          <p:cNvSpPr txBox="1"/>
          <p:nvPr/>
        </p:nvSpPr>
        <p:spPr>
          <a:xfrm>
            <a:off x="6052563" y="2100084"/>
            <a:ext cx="1508000" cy="1876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Data Center</a:t>
            </a:r>
            <a:endParaRPr sz="1333">
              <a:solidFill>
                <a:schemeClr val="lt1"/>
              </a:solidFill>
              <a:latin typeface="Century Gothic"/>
              <a:ea typeface="Century Gothic"/>
              <a:cs typeface="Century Gothic"/>
              <a:sym typeface="Century Gothic"/>
            </a:endParaRPr>
          </a:p>
        </p:txBody>
      </p:sp>
      <p:pic>
        <p:nvPicPr>
          <p:cNvPr id="6736" name="Google Shape;6736;p551"/>
          <p:cNvPicPr preferRelativeResize="0"/>
          <p:nvPr/>
        </p:nvPicPr>
        <p:blipFill rotWithShape="1">
          <a:blip r:embed="rId3">
            <a:alphaModFix/>
          </a:blip>
          <a:srcRect/>
          <a:stretch/>
        </p:blipFill>
        <p:spPr>
          <a:xfrm>
            <a:off x="5935400" y="2861385"/>
            <a:ext cx="414933" cy="400633"/>
          </a:xfrm>
          <a:prstGeom prst="rect">
            <a:avLst/>
          </a:prstGeom>
          <a:noFill/>
          <a:ln>
            <a:noFill/>
          </a:ln>
        </p:spPr>
      </p:pic>
      <p:pic>
        <p:nvPicPr>
          <p:cNvPr id="6737" name="Google Shape;6737;p551"/>
          <p:cNvPicPr preferRelativeResize="0"/>
          <p:nvPr/>
        </p:nvPicPr>
        <p:blipFill rotWithShape="1">
          <a:blip r:embed="rId4">
            <a:alphaModFix/>
          </a:blip>
          <a:srcRect/>
          <a:stretch/>
        </p:blipFill>
        <p:spPr>
          <a:xfrm>
            <a:off x="6984329" y="2707787"/>
            <a:ext cx="591323" cy="707867"/>
          </a:xfrm>
          <a:prstGeom prst="rect">
            <a:avLst/>
          </a:prstGeom>
          <a:noFill/>
          <a:ln>
            <a:noFill/>
          </a:ln>
        </p:spPr>
      </p:pic>
      <p:cxnSp>
        <p:nvCxnSpPr>
          <p:cNvPr id="6738" name="Google Shape;6738;p551"/>
          <p:cNvCxnSpPr>
            <a:stCxn id="6736" idx="3"/>
            <a:endCxn id="6737" idx="1"/>
          </p:cNvCxnSpPr>
          <p:nvPr/>
        </p:nvCxnSpPr>
        <p:spPr>
          <a:xfrm>
            <a:off x="6350333" y="3061700"/>
            <a:ext cx="634000" cy="0"/>
          </a:xfrm>
          <a:prstGeom prst="straightConnector1">
            <a:avLst/>
          </a:prstGeom>
          <a:noFill/>
          <a:ln w="9525" cap="flat" cmpd="sng">
            <a:solidFill>
              <a:schemeClr val="accent1"/>
            </a:solidFill>
            <a:prstDash val="solid"/>
            <a:round/>
            <a:headEnd type="none" w="med" len="med"/>
            <a:tailEnd type="triangle" w="med" len="med"/>
          </a:ln>
        </p:spPr>
      </p:cxnSp>
      <p:grpSp>
        <p:nvGrpSpPr>
          <p:cNvPr id="6739" name="Google Shape;6739;p551"/>
          <p:cNvGrpSpPr/>
          <p:nvPr/>
        </p:nvGrpSpPr>
        <p:grpSpPr>
          <a:xfrm>
            <a:off x="810333" y="1952207"/>
            <a:ext cx="3111688" cy="2032583"/>
            <a:chOff x="5216157" y="2898600"/>
            <a:chExt cx="1152136" cy="721866"/>
          </a:xfrm>
        </p:grpSpPr>
        <p:grpSp>
          <p:nvGrpSpPr>
            <p:cNvPr id="6740" name="Google Shape;6740;p551"/>
            <p:cNvGrpSpPr/>
            <p:nvPr/>
          </p:nvGrpSpPr>
          <p:grpSpPr>
            <a:xfrm>
              <a:off x="5216157" y="2898600"/>
              <a:ext cx="1152136" cy="721866"/>
              <a:chOff x="6923681" y="5192222"/>
              <a:chExt cx="981878" cy="615192"/>
            </a:xfrm>
          </p:grpSpPr>
          <p:sp>
            <p:nvSpPr>
              <p:cNvPr id="6741" name="Google Shape;6741;p551"/>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742" name="Google Shape;6742;p551"/>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743" name="Google Shape;6743;p551"/>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grpSp>
        <p:nvGrpSpPr>
          <p:cNvPr id="6744" name="Google Shape;6744;p551"/>
          <p:cNvGrpSpPr/>
          <p:nvPr/>
        </p:nvGrpSpPr>
        <p:grpSpPr>
          <a:xfrm>
            <a:off x="3869613" y="2893253"/>
            <a:ext cx="414959" cy="354035"/>
            <a:chOff x="3864896" y="3298032"/>
            <a:chExt cx="669000" cy="669000"/>
          </a:xfrm>
        </p:grpSpPr>
        <p:sp>
          <p:nvSpPr>
            <p:cNvPr id="6745" name="Google Shape;6745;p551"/>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746" name="Google Shape;6746;p551"/>
            <p:cNvPicPr preferRelativeResize="0"/>
            <p:nvPr/>
          </p:nvPicPr>
          <p:blipFill rotWithShape="1">
            <a:blip r:embed="rId5">
              <a:alphaModFix/>
            </a:blip>
            <a:srcRect b="18360"/>
            <a:stretch/>
          </p:blipFill>
          <p:spPr>
            <a:xfrm>
              <a:off x="3967653" y="3396831"/>
              <a:ext cx="459104" cy="461666"/>
            </a:xfrm>
            <a:prstGeom prst="rect">
              <a:avLst/>
            </a:prstGeom>
            <a:noFill/>
            <a:ln>
              <a:noFill/>
            </a:ln>
          </p:spPr>
        </p:pic>
      </p:grpSp>
      <p:grpSp>
        <p:nvGrpSpPr>
          <p:cNvPr id="6747" name="Google Shape;6747;p551"/>
          <p:cNvGrpSpPr/>
          <p:nvPr/>
        </p:nvGrpSpPr>
        <p:grpSpPr>
          <a:xfrm>
            <a:off x="3387568" y="2950871"/>
            <a:ext cx="272507" cy="238788"/>
            <a:chOff x="3864896" y="3298032"/>
            <a:chExt cx="669000" cy="669000"/>
          </a:xfrm>
        </p:grpSpPr>
        <p:sp>
          <p:nvSpPr>
            <p:cNvPr id="6748" name="Google Shape;6748;p551"/>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749" name="Google Shape;6749;p551"/>
            <p:cNvPicPr preferRelativeResize="0"/>
            <p:nvPr/>
          </p:nvPicPr>
          <p:blipFill rotWithShape="1">
            <a:blip r:embed="rId5">
              <a:alphaModFix/>
            </a:blip>
            <a:srcRect b="18360"/>
            <a:stretch/>
          </p:blipFill>
          <p:spPr>
            <a:xfrm>
              <a:off x="3967653" y="3396831"/>
              <a:ext cx="459104" cy="461666"/>
            </a:xfrm>
            <a:prstGeom prst="rect">
              <a:avLst/>
            </a:prstGeom>
            <a:noFill/>
            <a:ln>
              <a:noFill/>
            </a:ln>
          </p:spPr>
        </p:pic>
      </p:grpSp>
      <p:grpSp>
        <p:nvGrpSpPr>
          <p:cNvPr id="6750" name="Google Shape;6750;p551"/>
          <p:cNvGrpSpPr/>
          <p:nvPr/>
        </p:nvGrpSpPr>
        <p:grpSpPr>
          <a:xfrm>
            <a:off x="3387568" y="3389871"/>
            <a:ext cx="272507" cy="238788"/>
            <a:chOff x="3864896" y="3298032"/>
            <a:chExt cx="669000" cy="669000"/>
          </a:xfrm>
        </p:grpSpPr>
        <p:sp>
          <p:nvSpPr>
            <p:cNvPr id="6751" name="Google Shape;6751;p551"/>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752" name="Google Shape;6752;p551"/>
            <p:cNvPicPr preferRelativeResize="0"/>
            <p:nvPr/>
          </p:nvPicPr>
          <p:blipFill rotWithShape="1">
            <a:blip r:embed="rId5">
              <a:alphaModFix/>
            </a:blip>
            <a:srcRect b="18360"/>
            <a:stretch/>
          </p:blipFill>
          <p:spPr>
            <a:xfrm>
              <a:off x="3967653" y="3396831"/>
              <a:ext cx="459104" cy="461666"/>
            </a:xfrm>
            <a:prstGeom prst="rect">
              <a:avLst/>
            </a:prstGeom>
            <a:noFill/>
            <a:ln>
              <a:noFill/>
            </a:ln>
          </p:spPr>
        </p:pic>
      </p:grpSp>
      <p:grpSp>
        <p:nvGrpSpPr>
          <p:cNvPr id="6753" name="Google Shape;6753;p551"/>
          <p:cNvGrpSpPr/>
          <p:nvPr/>
        </p:nvGrpSpPr>
        <p:grpSpPr>
          <a:xfrm>
            <a:off x="3387568" y="2415538"/>
            <a:ext cx="272507" cy="238788"/>
            <a:chOff x="3864896" y="3298032"/>
            <a:chExt cx="669000" cy="669000"/>
          </a:xfrm>
        </p:grpSpPr>
        <p:sp>
          <p:nvSpPr>
            <p:cNvPr id="6754" name="Google Shape;6754;p551"/>
            <p:cNvSpPr/>
            <p:nvPr/>
          </p:nvSpPr>
          <p:spPr>
            <a:xfrm>
              <a:off x="3864896" y="3298032"/>
              <a:ext cx="669000" cy="669000"/>
            </a:xfrm>
            <a:prstGeom prst="ellipse">
              <a:avLst/>
            </a:prstGeom>
            <a:solidFill>
              <a:srgbClr val="6BFFB3"/>
            </a:solidFill>
            <a:ln>
              <a:noFill/>
            </a:ln>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755" name="Google Shape;6755;p551"/>
            <p:cNvPicPr preferRelativeResize="0"/>
            <p:nvPr/>
          </p:nvPicPr>
          <p:blipFill rotWithShape="1">
            <a:blip r:embed="rId5">
              <a:alphaModFix/>
            </a:blip>
            <a:srcRect b="18360"/>
            <a:stretch/>
          </p:blipFill>
          <p:spPr>
            <a:xfrm>
              <a:off x="3967653" y="3396831"/>
              <a:ext cx="459104" cy="461666"/>
            </a:xfrm>
            <a:prstGeom prst="rect">
              <a:avLst/>
            </a:prstGeom>
            <a:noFill/>
            <a:ln>
              <a:noFill/>
            </a:ln>
          </p:spPr>
        </p:pic>
      </p:grpSp>
      <p:cxnSp>
        <p:nvCxnSpPr>
          <p:cNvPr id="6756" name="Google Shape;6756;p551"/>
          <p:cNvCxnSpPr>
            <a:stCxn id="6748" idx="6"/>
            <a:endCxn id="6746" idx="1"/>
          </p:cNvCxnSpPr>
          <p:nvPr/>
        </p:nvCxnSpPr>
        <p:spPr>
          <a:xfrm rot="10800000" flipH="1">
            <a:off x="3660073" y="3067865"/>
            <a:ext cx="273200" cy="2400"/>
          </a:xfrm>
          <a:prstGeom prst="straightConnector1">
            <a:avLst/>
          </a:prstGeom>
          <a:noFill/>
          <a:ln w="9525" cap="flat" cmpd="sng">
            <a:solidFill>
              <a:schemeClr val="dk2"/>
            </a:solidFill>
            <a:prstDash val="solid"/>
            <a:round/>
            <a:headEnd type="none" w="med" len="med"/>
            <a:tailEnd type="none" w="med" len="med"/>
          </a:ln>
        </p:spPr>
      </p:cxnSp>
      <p:cxnSp>
        <p:nvCxnSpPr>
          <p:cNvPr id="6757" name="Google Shape;6757;p551"/>
          <p:cNvCxnSpPr>
            <a:stCxn id="6755" idx="2"/>
            <a:endCxn id="6749" idx="0"/>
          </p:cNvCxnSpPr>
          <p:nvPr/>
        </p:nvCxnSpPr>
        <p:spPr>
          <a:xfrm>
            <a:off x="3522928" y="2615587"/>
            <a:ext cx="0" cy="370400"/>
          </a:xfrm>
          <a:prstGeom prst="straightConnector1">
            <a:avLst/>
          </a:prstGeom>
          <a:noFill/>
          <a:ln w="9525" cap="flat" cmpd="sng">
            <a:solidFill>
              <a:schemeClr val="dk2"/>
            </a:solidFill>
            <a:prstDash val="solid"/>
            <a:round/>
            <a:headEnd type="none" w="med" len="med"/>
            <a:tailEnd type="none" w="med" len="med"/>
          </a:ln>
        </p:spPr>
      </p:cxnSp>
      <p:cxnSp>
        <p:nvCxnSpPr>
          <p:cNvPr id="6758" name="Google Shape;6758;p551"/>
          <p:cNvCxnSpPr>
            <a:stCxn id="6752" idx="0"/>
            <a:endCxn id="6749" idx="2"/>
          </p:cNvCxnSpPr>
          <p:nvPr/>
        </p:nvCxnSpPr>
        <p:spPr>
          <a:xfrm rot="10800000">
            <a:off x="3522928" y="3150736"/>
            <a:ext cx="0" cy="274400"/>
          </a:xfrm>
          <a:prstGeom prst="straightConnector1">
            <a:avLst/>
          </a:prstGeom>
          <a:noFill/>
          <a:ln w="9525" cap="flat" cmpd="sng">
            <a:solidFill>
              <a:schemeClr val="dk2"/>
            </a:solidFill>
            <a:prstDash val="solid"/>
            <a:round/>
            <a:headEnd type="none" w="med" len="med"/>
            <a:tailEnd type="none" w="med" len="med"/>
          </a:ln>
        </p:spPr>
      </p:cxnSp>
      <p:cxnSp>
        <p:nvCxnSpPr>
          <p:cNvPr id="6759" name="Google Shape;6759;p551"/>
          <p:cNvCxnSpPr>
            <a:stCxn id="6736" idx="1"/>
            <a:endCxn id="6746" idx="3"/>
          </p:cNvCxnSpPr>
          <p:nvPr/>
        </p:nvCxnSpPr>
        <p:spPr>
          <a:xfrm flipH="1">
            <a:off x="4218200" y="3061700"/>
            <a:ext cx="1717200" cy="6000"/>
          </a:xfrm>
          <a:prstGeom prst="straightConnector1">
            <a:avLst/>
          </a:prstGeom>
          <a:noFill/>
          <a:ln w="19050" cap="flat" cmpd="sng">
            <a:solidFill>
              <a:schemeClr val="lt1"/>
            </a:solidFill>
            <a:prstDash val="dash"/>
            <a:round/>
            <a:headEnd type="none" w="med" len="med"/>
            <a:tailEnd type="triangle" w="med" len="med"/>
          </a:ln>
        </p:spPr>
      </p:cxnSp>
      <p:sp>
        <p:nvSpPr>
          <p:cNvPr id="6760" name="Google Shape;6760;p551"/>
          <p:cNvSpPr/>
          <p:nvPr/>
        </p:nvSpPr>
        <p:spPr>
          <a:xfrm>
            <a:off x="3589353" y="2663467"/>
            <a:ext cx="353500" cy="330900"/>
          </a:xfrm>
          <a:custGeom>
            <a:avLst/>
            <a:gdLst/>
            <a:ahLst/>
            <a:cxnLst/>
            <a:rect l="l" t="t" r="r" b="b"/>
            <a:pathLst>
              <a:path w="10605" h="9927" extrusionOk="0">
                <a:moveTo>
                  <a:pt x="10605" y="9437"/>
                </a:moveTo>
                <a:cubicBezTo>
                  <a:pt x="8980" y="9385"/>
                  <a:pt x="2531" y="10696"/>
                  <a:pt x="853" y="9123"/>
                </a:cubicBezTo>
                <a:cubicBezTo>
                  <a:pt x="-825" y="7550"/>
                  <a:pt x="591" y="1521"/>
                  <a:pt x="539" y="0"/>
                </a:cubicBezTo>
              </a:path>
            </a:pathLst>
          </a:custGeom>
          <a:noFill/>
          <a:ln w="9525" cap="flat" cmpd="sng">
            <a:solidFill>
              <a:srgbClr val="CC0000"/>
            </a:solidFill>
            <a:prstDash val="solid"/>
            <a:round/>
            <a:headEnd type="none" w="med" len="med"/>
            <a:tailEnd type="stealth" w="med" len="med"/>
          </a:ln>
        </p:spPr>
        <p:txBody>
          <a:bodyPr/>
          <a:lstStyle/>
          <a:p>
            <a:endParaRPr lang="en-US" sz="1867"/>
          </a:p>
        </p:txBody>
      </p:sp>
      <p:sp>
        <p:nvSpPr>
          <p:cNvPr id="6761" name="Google Shape;6761;p551"/>
          <p:cNvSpPr/>
          <p:nvPr/>
        </p:nvSpPr>
        <p:spPr>
          <a:xfrm>
            <a:off x="3589317" y="2199100"/>
            <a:ext cx="353600" cy="330800"/>
          </a:xfrm>
          <a:prstGeom prst="mathMultiply">
            <a:avLst>
              <a:gd name="adj1" fmla="val 23520"/>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762" name="Google Shape;6762;p551"/>
          <p:cNvSpPr/>
          <p:nvPr/>
        </p:nvSpPr>
        <p:spPr>
          <a:xfrm>
            <a:off x="3586562" y="3187767"/>
            <a:ext cx="345833" cy="220200"/>
          </a:xfrm>
          <a:custGeom>
            <a:avLst/>
            <a:gdLst/>
            <a:ahLst/>
            <a:cxnLst/>
            <a:rect l="l" t="t" r="r" b="b"/>
            <a:pathLst>
              <a:path w="10375" h="6606" extrusionOk="0">
                <a:moveTo>
                  <a:pt x="10375" y="0"/>
                </a:moveTo>
                <a:cubicBezTo>
                  <a:pt x="8802" y="157"/>
                  <a:pt x="2615" y="-157"/>
                  <a:pt x="937" y="944"/>
                </a:cubicBezTo>
                <a:cubicBezTo>
                  <a:pt x="-741" y="2045"/>
                  <a:pt x="413" y="5662"/>
                  <a:pt x="308" y="6606"/>
                </a:cubicBezTo>
              </a:path>
            </a:pathLst>
          </a:custGeom>
          <a:noFill/>
          <a:ln w="9525" cap="flat" cmpd="sng">
            <a:solidFill>
              <a:schemeClr val="dk2"/>
            </a:solidFill>
            <a:prstDash val="solid"/>
            <a:round/>
            <a:headEnd type="none" w="med" len="med"/>
            <a:tailEnd type="stealth" w="med" len="med"/>
          </a:ln>
        </p:spPr>
        <p:txBody>
          <a:bodyPr/>
          <a:lstStyle/>
          <a:p>
            <a:endParaRPr lang="en-US" sz="1867"/>
          </a:p>
        </p:txBody>
      </p:sp>
      <p:sp>
        <p:nvSpPr>
          <p:cNvPr id="6763" name="Google Shape;6763;p551"/>
          <p:cNvSpPr txBox="1"/>
          <p:nvPr/>
        </p:nvSpPr>
        <p:spPr>
          <a:xfrm>
            <a:off x="6160767" y="1746100"/>
            <a:ext cx="129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acme.corp</a:t>
            </a:r>
            <a:endParaRPr sz="1333">
              <a:solidFill>
                <a:schemeClr val="lt1"/>
              </a:solidFill>
              <a:latin typeface="Century Gothic"/>
              <a:ea typeface="Century Gothic"/>
              <a:cs typeface="Century Gothic"/>
              <a:sym typeface="Century Gothic"/>
            </a:endParaRPr>
          </a:p>
        </p:txBody>
      </p:sp>
      <p:sp>
        <p:nvSpPr>
          <p:cNvPr id="6764" name="Google Shape;6764;p551"/>
          <p:cNvSpPr txBox="1"/>
          <p:nvPr/>
        </p:nvSpPr>
        <p:spPr>
          <a:xfrm>
            <a:off x="5728700" y="4241717"/>
            <a:ext cx="2506400" cy="419600"/>
          </a:xfrm>
          <a:prstGeom prst="rect">
            <a:avLst/>
          </a:prstGeom>
          <a:noFill/>
          <a:ln>
            <a:noFill/>
          </a:ln>
        </p:spPr>
        <p:txBody>
          <a:bodyPr spcFirstLastPara="1" wrap="square" lIns="121900" tIns="121900" rIns="121900" bIns="121900" anchor="t" anchorCtr="0">
            <a:noAutofit/>
          </a:bodyPr>
          <a:lstStyle/>
          <a:p>
            <a:r>
              <a:rPr lang="en" sz="1200" b="1">
                <a:solidFill>
                  <a:schemeClr val="lt1"/>
                </a:solidFill>
                <a:latin typeface="Century Gothic"/>
                <a:ea typeface="Century Gothic"/>
                <a:cs typeface="Century Gothic"/>
                <a:sym typeface="Century Gothic"/>
              </a:rPr>
              <a:t>Business Partner Data Center</a:t>
            </a:r>
            <a:endParaRPr sz="1200" b="1">
              <a:solidFill>
                <a:schemeClr val="lt1"/>
              </a:solidFill>
              <a:latin typeface="Century Gothic"/>
              <a:ea typeface="Century Gothic"/>
              <a:cs typeface="Century Gothic"/>
              <a:sym typeface="Century Gothic"/>
            </a:endParaRPr>
          </a:p>
        </p:txBody>
      </p:sp>
      <p:sp>
        <p:nvSpPr>
          <p:cNvPr id="6765" name="Google Shape;6765;p551"/>
          <p:cNvSpPr txBox="1"/>
          <p:nvPr/>
        </p:nvSpPr>
        <p:spPr>
          <a:xfrm>
            <a:off x="3869600" y="1554167"/>
            <a:ext cx="2020400" cy="610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If IPSec node fails</a:t>
            </a:r>
            <a:endParaRPr sz="1067">
              <a:solidFill>
                <a:schemeClr val="lt1"/>
              </a:solidFill>
              <a:latin typeface="Century Gothic"/>
              <a:ea typeface="Century Gothic"/>
              <a:cs typeface="Century Gothic"/>
              <a:sym typeface="Century Gothic"/>
            </a:endParaRPr>
          </a:p>
        </p:txBody>
      </p:sp>
      <p:sp>
        <p:nvSpPr>
          <p:cNvPr id="6766" name="Google Shape;6766;p551"/>
          <p:cNvSpPr txBox="1"/>
          <p:nvPr/>
        </p:nvSpPr>
        <p:spPr>
          <a:xfrm>
            <a:off x="3996033" y="3270500"/>
            <a:ext cx="2212400" cy="238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Load Balancer</a:t>
            </a:r>
            <a:endParaRPr sz="1067">
              <a:solidFill>
                <a:schemeClr val="lt1"/>
              </a:solidFill>
              <a:latin typeface="Century Gothic"/>
              <a:ea typeface="Century Gothic"/>
              <a:cs typeface="Century Gothic"/>
              <a:sym typeface="Century Gothic"/>
            </a:endParaRPr>
          </a:p>
        </p:txBody>
      </p:sp>
      <p:sp>
        <p:nvSpPr>
          <p:cNvPr id="6767" name="Google Shape;6767;p551"/>
          <p:cNvSpPr txBox="1"/>
          <p:nvPr/>
        </p:nvSpPr>
        <p:spPr>
          <a:xfrm>
            <a:off x="3439567" y="3953267"/>
            <a:ext cx="1845600" cy="555600"/>
          </a:xfrm>
          <a:prstGeom prst="rect">
            <a:avLst/>
          </a:prstGeom>
          <a:noFill/>
          <a:ln>
            <a:noFill/>
          </a:ln>
        </p:spPr>
        <p:txBody>
          <a:bodyPr spcFirstLastPara="1" wrap="square" lIns="121900" tIns="121900" rIns="121900" bIns="121900" anchor="t" anchorCtr="0">
            <a:noAutofit/>
          </a:bodyPr>
          <a:lstStyle/>
          <a:p>
            <a:endParaRPr sz="1867"/>
          </a:p>
        </p:txBody>
      </p:sp>
      <p:sp>
        <p:nvSpPr>
          <p:cNvPr id="6768" name="Google Shape;6768;p551"/>
          <p:cNvSpPr txBox="1"/>
          <p:nvPr/>
        </p:nvSpPr>
        <p:spPr>
          <a:xfrm>
            <a:off x="3083033" y="3948267"/>
            <a:ext cx="1614800" cy="838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Load Balancer forwards the traffic to other IPSec node</a:t>
            </a:r>
            <a:endParaRPr sz="1067">
              <a:solidFill>
                <a:schemeClr val="lt1"/>
              </a:solidFill>
              <a:latin typeface="Century Gothic"/>
              <a:ea typeface="Century Gothic"/>
              <a:cs typeface="Century Gothic"/>
              <a:sym typeface="Century Gothic"/>
            </a:endParaRPr>
          </a:p>
        </p:txBody>
      </p:sp>
      <p:sp>
        <p:nvSpPr>
          <p:cNvPr id="6769" name="Google Shape;6769;p551"/>
          <p:cNvSpPr txBox="1"/>
          <p:nvPr/>
        </p:nvSpPr>
        <p:spPr>
          <a:xfrm>
            <a:off x="8664900" y="2100100"/>
            <a:ext cx="3156400" cy="684800"/>
          </a:xfrm>
          <a:prstGeom prst="rect">
            <a:avLst/>
          </a:prstGeom>
          <a:noFill/>
          <a:ln>
            <a:noFill/>
          </a:ln>
        </p:spPr>
        <p:txBody>
          <a:bodyPr spcFirstLastPara="1" wrap="square" lIns="121900" tIns="121900" rIns="121900" bIns="121900" anchor="t" anchorCtr="0">
            <a:noAutofit/>
          </a:bodyPr>
          <a:lstStyle/>
          <a:p>
            <a:r>
              <a:rPr lang="en" sz="1467">
                <a:solidFill>
                  <a:schemeClr val="lt1"/>
                </a:solidFill>
                <a:latin typeface="Century Gothic"/>
                <a:ea typeface="Century Gothic"/>
                <a:cs typeface="Century Gothic"/>
                <a:sym typeface="Century Gothic"/>
              </a:rPr>
              <a:t>Advantage</a:t>
            </a:r>
            <a:endParaRPr sz="1467">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p:txBody>
      </p:sp>
      <p:cxnSp>
        <p:nvCxnSpPr>
          <p:cNvPr id="6770" name="Google Shape;6770;p551"/>
          <p:cNvCxnSpPr/>
          <p:nvPr/>
        </p:nvCxnSpPr>
        <p:spPr>
          <a:xfrm rot="10800000" flipH="1">
            <a:off x="8664900" y="2529733"/>
            <a:ext cx="2097200" cy="10400"/>
          </a:xfrm>
          <a:prstGeom prst="straightConnector1">
            <a:avLst/>
          </a:prstGeom>
          <a:noFill/>
          <a:ln w="9525" cap="flat" cmpd="sng">
            <a:solidFill>
              <a:schemeClr val="lt1"/>
            </a:solidFill>
            <a:prstDash val="solid"/>
            <a:round/>
            <a:headEnd type="none" w="med" len="med"/>
            <a:tailEnd type="none" w="med" len="med"/>
          </a:ln>
        </p:spPr>
      </p:cxnSp>
      <p:sp>
        <p:nvSpPr>
          <p:cNvPr id="6771" name="Google Shape;6771;p551"/>
          <p:cNvSpPr txBox="1"/>
          <p:nvPr/>
        </p:nvSpPr>
        <p:spPr>
          <a:xfrm>
            <a:off x="8535800" y="2674000"/>
            <a:ext cx="3534000" cy="3308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High Availability in Zero Trust Exchange</a:t>
            </a:r>
            <a:endParaRPr sz="1333">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769"/>
                                        </p:tgtEl>
                                        <p:attrNameLst>
                                          <p:attrName>style.visibility</p:attrName>
                                        </p:attrNameLst>
                                      </p:cBhvr>
                                      <p:to>
                                        <p:strVal val="visible"/>
                                      </p:to>
                                    </p:set>
                                    <p:animEffect transition="in" filter="fade">
                                      <p:cBhvr>
                                        <p:cTn id="21" dur="1000"/>
                                        <p:tgtEl>
                                          <p:spTgt spid="6769"/>
                                        </p:tgtEl>
                                      </p:cBhvr>
                                    </p:animEffect>
                                  </p:childTnLst>
                                </p:cTn>
                              </p:par>
                              <p:par>
                                <p:cTn id="22" presetID="10" presetClass="entr" presetSubtype="0" fill="hold" nodeType="withEffect">
                                  <p:stCondLst>
                                    <p:cond delay="0"/>
                                  </p:stCondLst>
                                  <p:childTnLst>
                                    <p:set>
                                      <p:cBhvr>
                                        <p:cTn id="23" dur="1" fill="hold">
                                          <p:stCondLst>
                                            <p:cond delay="0"/>
                                          </p:stCondLst>
                                        </p:cTn>
                                        <p:tgtEl>
                                          <p:spTgt spid="6770"/>
                                        </p:tgtEl>
                                        <p:attrNameLst>
                                          <p:attrName>style.visibility</p:attrName>
                                        </p:attrNameLst>
                                      </p:cBhvr>
                                      <p:to>
                                        <p:strVal val="visible"/>
                                      </p:to>
                                    </p:set>
                                    <p:animEffect transition="in" filter="fade">
                                      <p:cBhvr>
                                        <p:cTn id="24" dur="1000"/>
                                        <p:tgtEl>
                                          <p:spTgt spid="6770"/>
                                        </p:tgtEl>
                                      </p:cBhvr>
                                    </p:animEffect>
                                  </p:childTnLst>
                                </p:cTn>
                              </p:par>
                              <p:par>
                                <p:cTn id="25" presetID="10" presetClass="entr" presetSubtype="0" fill="hold" nodeType="withEffect">
                                  <p:stCondLst>
                                    <p:cond delay="0"/>
                                  </p:stCondLst>
                                  <p:childTnLst>
                                    <p:set>
                                      <p:cBhvr>
                                        <p:cTn id="26" dur="1" fill="hold">
                                          <p:stCondLst>
                                            <p:cond delay="0"/>
                                          </p:stCondLst>
                                        </p:cTn>
                                        <p:tgtEl>
                                          <p:spTgt spid="6771"/>
                                        </p:tgtEl>
                                        <p:attrNameLst>
                                          <p:attrName>style.visibility</p:attrName>
                                        </p:attrNameLst>
                                      </p:cBhvr>
                                      <p:to>
                                        <p:strVal val="visible"/>
                                      </p:to>
                                    </p:set>
                                    <p:animEffect transition="in" filter="fade">
                                      <p:cBhvr>
                                        <p:cTn id="27" dur="1000"/>
                                        <p:tgtEl>
                                          <p:spTgt spid="6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5ECDC66C-0D53-20A1-7FDE-22BA1A37B10E}"/>
            </a:ext>
          </a:extLst>
        </p:cNvPr>
        <p:cNvGrpSpPr/>
        <p:nvPr/>
      </p:nvGrpSpPr>
      <p:grpSpPr>
        <a:xfrm>
          <a:off x="0" y="0"/>
          <a:ext cx="0" cy="0"/>
          <a:chOff x="0" y="0"/>
          <a:chExt cx="0" cy="0"/>
        </a:xfrm>
      </p:grpSpPr>
      <p:sp>
        <p:nvSpPr>
          <p:cNvPr id="401" name="Google Shape;401;g45fb8ed13b4897bd_146">
            <a:extLst>
              <a:ext uri="{FF2B5EF4-FFF2-40B4-BE49-F238E27FC236}">
                <a16:creationId xmlns:a16="http://schemas.microsoft.com/office/drawing/2014/main" id="{5B768655-0200-FA97-C3F0-BB692881BC00}"/>
              </a:ext>
            </a:extLst>
          </p:cNvPr>
          <p:cNvSpPr txBox="1">
            <a:spLocks noGrp="1"/>
          </p:cNvSpPr>
          <p:nvPr>
            <p:ph type="title" idx="4294967295"/>
          </p:nvPr>
        </p:nvSpPr>
        <p:spPr>
          <a:xfrm>
            <a:off x="365500" y="148580"/>
            <a:ext cx="10156800" cy="655500"/>
          </a:xfrm>
          <a:prstGeom prst="rect">
            <a:avLst/>
          </a:prstGeom>
          <a:noFill/>
          <a:ln>
            <a:noFill/>
          </a:ln>
        </p:spPr>
        <p:txBody>
          <a:bodyPr spcFirstLastPara="1" wrap="square" lIns="137150" tIns="45700" rIns="137150" bIns="45700" anchor="ctr" anchorCtr="0">
            <a:noAutofit/>
          </a:bodyPr>
          <a:lstStyle/>
          <a:p>
            <a:pPr marL="0" lvl="0" indent="0" rtl="0">
              <a:lnSpc>
                <a:spcPct val="90000"/>
              </a:lnSpc>
              <a:spcBef>
                <a:spcPts val="0"/>
              </a:spcBef>
              <a:spcAft>
                <a:spcPts val="0"/>
              </a:spcAft>
              <a:buSzPts val="2800"/>
              <a:buNone/>
            </a:pPr>
            <a:r>
              <a:rPr lang="en-US" dirty="0">
                <a:solidFill>
                  <a:srgbClr val="050708"/>
                </a:solidFill>
                <a:latin typeface="+mn-lt"/>
                <a:ea typeface="Quattrocento Sans"/>
                <a:cs typeface="Quattrocento Sans"/>
                <a:sym typeface="Quattrocento Sans"/>
              </a:rPr>
              <a:t>Use Case 1: CVS Users Accessing Partner Resources </a:t>
            </a:r>
            <a:endParaRPr dirty="0">
              <a:latin typeface="+mn-lt"/>
            </a:endParaRPr>
          </a:p>
        </p:txBody>
      </p:sp>
      <p:sp>
        <p:nvSpPr>
          <p:cNvPr id="4" name="Text Placeholder 3">
            <a:extLst>
              <a:ext uri="{FF2B5EF4-FFF2-40B4-BE49-F238E27FC236}">
                <a16:creationId xmlns:a16="http://schemas.microsoft.com/office/drawing/2014/main" id="{521A20BE-C521-DDFE-9AAA-9654E42AA7E2}"/>
              </a:ext>
            </a:extLst>
          </p:cNvPr>
          <p:cNvSpPr txBox="1">
            <a:spLocks/>
          </p:cNvSpPr>
          <p:nvPr/>
        </p:nvSpPr>
        <p:spPr>
          <a:xfrm>
            <a:off x="315913" y="5426865"/>
            <a:ext cx="11553825" cy="9517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71475" indent="-285750">
              <a:buFont typeface="Arial" panose="020B0604020202020204" pitchFamily="34" charset="0"/>
              <a:buChar char="•"/>
            </a:pPr>
            <a:r>
              <a:rPr lang="en-US" sz="1600" dirty="0">
                <a:latin typeface="+mn-lt"/>
              </a:rPr>
              <a:t>Partner creates IKEv2 IPSEC tunnel to the closest Zscaler Data Center</a:t>
            </a:r>
          </a:p>
          <a:p>
            <a:pPr marL="371475" indent="-285750">
              <a:buFont typeface="Arial" panose="020B0604020202020204" pitchFamily="34" charset="0"/>
              <a:buChar char="•"/>
            </a:pPr>
            <a:r>
              <a:rPr lang="en-US" sz="1600" dirty="0">
                <a:solidFill>
                  <a:schemeClr val="tx1">
                    <a:lumMod val="50000"/>
                  </a:schemeClr>
                </a:solidFill>
                <a:latin typeface="+mn-lt"/>
                <a:ea typeface="Century Gothic"/>
                <a:cs typeface="Century Gothic"/>
                <a:sym typeface="Century Gothic"/>
              </a:rPr>
              <a:t>Seamlessly connect to Business Partner’s Private Apps using existing connectivity paradigms </a:t>
            </a:r>
          </a:p>
          <a:p>
            <a:pPr marL="371475" indent="-285750">
              <a:buFont typeface="Arial" panose="020B0604020202020204" pitchFamily="34" charset="0"/>
              <a:buChar char="•"/>
            </a:pPr>
            <a:r>
              <a:rPr lang="en-US" sz="1600" dirty="0">
                <a:solidFill>
                  <a:schemeClr val="tx1">
                    <a:lumMod val="50000"/>
                  </a:schemeClr>
                </a:solidFill>
                <a:latin typeface="+mn-lt"/>
                <a:ea typeface="Century Gothic"/>
                <a:cs typeface="Century Gothic"/>
                <a:sym typeface="Century Gothic"/>
              </a:rPr>
              <a:t>Zero trust extranet partner access enabled via Zscaler Client Connector</a:t>
            </a:r>
            <a:endParaRPr lang="en-US" sz="1600" dirty="0">
              <a:solidFill>
                <a:schemeClr val="tx1">
                  <a:lumMod val="50000"/>
                </a:schemeClr>
              </a:solidFill>
              <a:latin typeface="+mn-lt"/>
            </a:endParaRPr>
          </a:p>
          <a:p>
            <a:pPr marL="371475" indent="-285750">
              <a:buFont typeface="Arial" panose="020B0604020202020204" pitchFamily="34" charset="0"/>
              <a:buChar char="•"/>
            </a:pPr>
            <a:endParaRPr lang="en-US" sz="1600" dirty="0">
              <a:latin typeface="+mn-lt"/>
            </a:endParaRPr>
          </a:p>
        </p:txBody>
      </p:sp>
      <p:pic>
        <p:nvPicPr>
          <p:cNvPr id="47" name="Picture 46">
            <a:extLst>
              <a:ext uri="{FF2B5EF4-FFF2-40B4-BE49-F238E27FC236}">
                <a16:creationId xmlns:a16="http://schemas.microsoft.com/office/drawing/2014/main" id="{33D0E85C-3011-0F5F-D8C1-6C363D188108}"/>
              </a:ext>
            </a:extLst>
          </p:cNvPr>
          <p:cNvPicPr>
            <a:picLocks noChangeAspect="1"/>
          </p:cNvPicPr>
          <p:nvPr/>
        </p:nvPicPr>
        <p:blipFill>
          <a:blip r:embed="rId3"/>
          <a:stretch>
            <a:fillRect/>
          </a:stretch>
        </p:blipFill>
        <p:spPr>
          <a:xfrm>
            <a:off x="3413728" y="4050588"/>
            <a:ext cx="1222454" cy="1086626"/>
          </a:xfrm>
          <a:prstGeom prst="rect">
            <a:avLst/>
          </a:prstGeom>
        </p:spPr>
      </p:pic>
      <p:grpSp>
        <p:nvGrpSpPr>
          <p:cNvPr id="53" name="Google Shape;6460;p544">
            <a:extLst>
              <a:ext uri="{FF2B5EF4-FFF2-40B4-BE49-F238E27FC236}">
                <a16:creationId xmlns:a16="http://schemas.microsoft.com/office/drawing/2014/main" id="{E106FB2B-207C-982D-A036-6BC5FB3C591D}"/>
              </a:ext>
            </a:extLst>
          </p:cNvPr>
          <p:cNvGrpSpPr/>
          <p:nvPr/>
        </p:nvGrpSpPr>
        <p:grpSpPr>
          <a:xfrm>
            <a:off x="3413728" y="2392792"/>
            <a:ext cx="1548701" cy="951709"/>
            <a:chOff x="5216157" y="2898600"/>
            <a:chExt cx="1152136" cy="721866"/>
          </a:xfrm>
        </p:grpSpPr>
        <p:grpSp>
          <p:nvGrpSpPr>
            <p:cNvPr id="54" name="Google Shape;6461;p544">
              <a:extLst>
                <a:ext uri="{FF2B5EF4-FFF2-40B4-BE49-F238E27FC236}">
                  <a16:creationId xmlns:a16="http://schemas.microsoft.com/office/drawing/2014/main" id="{012DC02B-A1C6-B41A-11BE-87E142C16FAE}"/>
                </a:ext>
              </a:extLst>
            </p:cNvPr>
            <p:cNvGrpSpPr/>
            <p:nvPr/>
          </p:nvGrpSpPr>
          <p:grpSpPr>
            <a:xfrm>
              <a:off x="5216157" y="2898600"/>
              <a:ext cx="1152136" cy="721866"/>
              <a:chOff x="6923681" y="5192222"/>
              <a:chExt cx="981878" cy="615192"/>
            </a:xfrm>
          </p:grpSpPr>
          <p:sp>
            <p:nvSpPr>
              <p:cNvPr id="56" name="Google Shape;6462;p544">
                <a:extLst>
                  <a:ext uri="{FF2B5EF4-FFF2-40B4-BE49-F238E27FC236}">
                    <a16:creationId xmlns:a16="http://schemas.microsoft.com/office/drawing/2014/main" id="{F4BD3AFB-4297-6A53-973C-175326E77A15}"/>
                  </a:ext>
                </a:extLst>
              </p:cNvPr>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1744"/>
                  </a:buClr>
                  <a:buSzPts val="1800"/>
                  <a:buFont typeface="Century Gothic"/>
                  <a:buNone/>
                </a:pPr>
                <a:endParaRPr sz="1800" b="0" i="0" u="none" strike="noStrike" cap="none">
                  <a:solidFill>
                    <a:srgbClr val="001744"/>
                  </a:solidFill>
                  <a:latin typeface="+mn-lt"/>
                  <a:ea typeface="Century Gothic"/>
                  <a:cs typeface="Century Gothic"/>
                  <a:sym typeface="Century Gothic"/>
                </a:endParaRPr>
              </a:p>
            </p:txBody>
          </p:sp>
          <p:sp>
            <p:nvSpPr>
              <p:cNvPr id="57" name="Google Shape;6463;p544">
                <a:extLst>
                  <a:ext uri="{FF2B5EF4-FFF2-40B4-BE49-F238E27FC236}">
                    <a16:creationId xmlns:a16="http://schemas.microsoft.com/office/drawing/2014/main" id="{50D95120-DD48-CC6B-35D5-5BE9DE86F650}"/>
                  </a:ext>
                </a:extLst>
              </p:cNvPr>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1744"/>
                  </a:buClr>
                  <a:buSzPts val="1800"/>
                  <a:buFont typeface="Century Gothic"/>
                  <a:buNone/>
                </a:pPr>
                <a:endParaRPr sz="1800" b="0" i="0" u="none" strike="noStrike" cap="none">
                  <a:solidFill>
                    <a:srgbClr val="001744"/>
                  </a:solidFill>
                  <a:latin typeface="+mn-lt"/>
                  <a:ea typeface="Arial"/>
                  <a:cs typeface="Arial"/>
                  <a:sym typeface="Arial"/>
                </a:endParaRPr>
              </a:p>
            </p:txBody>
          </p:sp>
        </p:grpSp>
        <p:sp>
          <p:nvSpPr>
            <p:cNvPr id="55" name="Google Shape;6464;p544">
              <a:extLst>
                <a:ext uri="{FF2B5EF4-FFF2-40B4-BE49-F238E27FC236}">
                  <a16:creationId xmlns:a16="http://schemas.microsoft.com/office/drawing/2014/main" id="{1EA77AAD-02FD-1ECE-522A-9233714D2834}"/>
                </a:ext>
              </a:extLst>
            </p:cNvPr>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1744"/>
                </a:buClr>
                <a:buSzPts val="1800"/>
                <a:buFont typeface="Century Gothic"/>
                <a:buNone/>
              </a:pPr>
              <a:endParaRPr sz="1800" b="0" i="0" u="none" strike="noStrike" cap="none">
                <a:solidFill>
                  <a:srgbClr val="001744"/>
                </a:solidFill>
                <a:latin typeface="+mn-lt"/>
                <a:ea typeface="Arial"/>
                <a:cs typeface="Arial"/>
                <a:sym typeface="Arial"/>
              </a:endParaRPr>
            </a:p>
          </p:txBody>
        </p:sp>
      </p:grpSp>
      <p:cxnSp>
        <p:nvCxnSpPr>
          <p:cNvPr id="58" name="Google Shape;6465;p544">
            <a:extLst>
              <a:ext uri="{FF2B5EF4-FFF2-40B4-BE49-F238E27FC236}">
                <a16:creationId xmlns:a16="http://schemas.microsoft.com/office/drawing/2014/main" id="{6634A7E1-04BF-0D4F-28D1-82C9BA1AA8B9}"/>
              </a:ext>
            </a:extLst>
          </p:cNvPr>
          <p:cNvCxnSpPr/>
          <p:nvPr/>
        </p:nvCxnSpPr>
        <p:spPr>
          <a:xfrm rot="10800000" flipH="1">
            <a:off x="3996763" y="3368581"/>
            <a:ext cx="3000" cy="669600"/>
          </a:xfrm>
          <a:prstGeom prst="straightConnector1">
            <a:avLst/>
          </a:prstGeom>
          <a:noFill/>
          <a:ln w="38100" cap="flat" cmpd="sng">
            <a:solidFill>
              <a:schemeClr val="tx1">
                <a:lumMod val="50000"/>
              </a:schemeClr>
            </a:solidFill>
            <a:prstDash val="dash"/>
            <a:round/>
            <a:headEnd type="none" w="med" len="med"/>
            <a:tailEnd type="triangle" w="med" len="med"/>
          </a:ln>
        </p:spPr>
      </p:cxnSp>
      <p:sp>
        <p:nvSpPr>
          <p:cNvPr id="59" name="Google Shape;6469;p544">
            <a:extLst>
              <a:ext uri="{FF2B5EF4-FFF2-40B4-BE49-F238E27FC236}">
                <a16:creationId xmlns:a16="http://schemas.microsoft.com/office/drawing/2014/main" id="{57D12FE3-FE0F-9580-5D8E-A6DE6FC78775}"/>
              </a:ext>
            </a:extLst>
          </p:cNvPr>
          <p:cNvSpPr/>
          <p:nvPr/>
        </p:nvSpPr>
        <p:spPr>
          <a:xfrm>
            <a:off x="7093482" y="2310598"/>
            <a:ext cx="1075800" cy="1108200"/>
          </a:xfrm>
          <a:prstGeom prst="rect">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60" name="Google Shape;6470;p544">
            <a:extLst>
              <a:ext uri="{FF2B5EF4-FFF2-40B4-BE49-F238E27FC236}">
                <a16:creationId xmlns:a16="http://schemas.microsoft.com/office/drawing/2014/main" id="{F4CAC35D-6E08-046C-6C17-878FC2EA3F93}"/>
              </a:ext>
            </a:extLst>
          </p:cNvPr>
          <p:cNvSpPr/>
          <p:nvPr/>
        </p:nvSpPr>
        <p:spPr>
          <a:xfrm>
            <a:off x="7093475" y="2310598"/>
            <a:ext cx="1075800" cy="21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61" name="Google Shape;6471;p544">
            <a:extLst>
              <a:ext uri="{FF2B5EF4-FFF2-40B4-BE49-F238E27FC236}">
                <a16:creationId xmlns:a16="http://schemas.microsoft.com/office/drawing/2014/main" id="{0EA41860-26F1-6F69-0BA4-749BC82B7C38}"/>
              </a:ext>
            </a:extLst>
          </p:cNvPr>
          <p:cNvSpPr txBox="1"/>
          <p:nvPr/>
        </p:nvSpPr>
        <p:spPr>
          <a:xfrm>
            <a:off x="7213494" y="2281431"/>
            <a:ext cx="906300" cy="1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mn-lt"/>
                <a:ea typeface="Century Gothic"/>
                <a:cs typeface="Century Gothic"/>
                <a:sym typeface="Century Gothic"/>
              </a:rPr>
              <a:t>Data Center</a:t>
            </a:r>
            <a:endParaRPr sz="800">
              <a:solidFill>
                <a:schemeClr val="lt1"/>
              </a:solidFill>
              <a:latin typeface="+mn-lt"/>
              <a:ea typeface="Century Gothic"/>
              <a:cs typeface="Century Gothic"/>
              <a:sym typeface="Century Gothic"/>
            </a:endParaRPr>
          </a:p>
        </p:txBody>
      </p:sp>
      <p:grpSp>
        <p:nvGrpSpPr>
          <p:cNvPr id="62" name="Google Shape;6472;p544">
            <a:extLst>
              <a:ext uri="{FF2B5EF4-FFF2-40B4-BE49-F238E27FC236}">
                <a16:creationId xmlns:a16="http://schemas.microsoft.com/office/drawing/2014/main" id="{6426590F-80C5-6FFB-CEBB-5D9E0B8D23CD}"/>
              </a:ext>
            </a:extLst>
          </p:cNvPr>
          <p:cNvGrpSpPr/>
          <p:nvPr/>
        </p:nvGrpSpPr>
        <p:grpSpPr>
          <a:xfrm>
            <a:off x="4763357" y="2692131"/>
            <a:ext cx="372432" cy="353031"/>
            <a:chOff x="3864896" y="3298032"/>
            <a:chExt cx="669000" cy="669000"/>
          </a:xfrm>
        </p:grpSpPr>
        <p:sp>
          <p:nvSpPr>
            <p:cNvPr id="63" name="Google Shape;6473;p544">
              <a:extLst>
                <a:ext uri="{FF2B5EF4-FFF2-40B4-BE49-F238E27FC236}">
                  <a16:creationId xmlns:a16="http://schemas.microsoft.com/office/drawing/2014/main" id="{373084F7-AF99-A660-7B64-8836155B6552}"/>
                </a:ext>
              </a:extLst>
            </p:cNvPr>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mn-lt"/>
                <a:ea typeface="Arial"/>
                <a:cs typeface="Arial"/>
                <a:sym typeface="Arial"/>
              </a:endParaRPr>
            </a:p>
          </p:txBody>
        </p:sp>
        <p:pic>
          <p:nvPicPr>
            <p:cNvPr id="519" name="Google Shape;6474;p544">
              <a:extLst>
                <a:ext uri="{FF2B5EF4-FFF2-40B4-BE49-F238E27FC236}">
                  <a16:creationId xmlns:a16="http://schemas.microsoft.com/office/drawing/2014/main" id="{A6FE548C-C990-2242-901F-4DC764491E06}"/>
                </a:ext>
              </a:extLst>
            </p:cNvPr>
            <p:cNvPicPr preferRelativeResize="0"/>
            <p:nvPr/>
          </p:nvPicPr>
          <p:blipFill rotWithShape="1">
            <a:blip r:embed="rId4">
              <a:alphaModFix/>
            </a:blip>
            <a:srcRect b="18360"/>
            <a:stretch/>
          </p:blipFill>
          <p:spPr>
            <a:xfrm>
              <a:off x="3967653" y="3396831"/>
              <a:ext cx="459104" cy="461666"/>
            </a:xfrm>
            <a:prstGeom prst="rect">
              <a:avLst/>
            </a:prstGeom>
            <a:noFill/>
            <a:ln>
              <a:noFill/>
            </a:ln>
          </p:spPr>
        </p:pic>
      </p:grpSp>
      <p:sp>
        <p:nvSpPr>
          <p:cNvPr id="520" name="Google Shape;6475;p544">
            <a:extLst>
              <a:ext uri="{FF2B5EF4-FFF2-40B4-BE49-F238E27FC236}">
                <a16:creationId xmlns:a16="http://schemas.microsoft.com/office/drawing/2014/main" id="{FC909509-5C55-FC7B-6A88-F0D9B86B8082}"/>
              </a:ext>
            </a:extLst>
          </p:cNvPr>
          <p:cNvSpPr/>
          <p:nvPr/>
        </p:nvSpPr>
        <p:spPr>
          <a:xfrm>
            <a:off x="3293816" y="1094036"/>
            <a:ext cx="1193400" cy="946500"/>
          </a:xfrm>
          <a:prstGeom prst="rect">
            <a:avLst/>
          </a:prstGeom>
          <a:solidFill>
            <a:schemeClr val="accent1">
              <a:lumMod val="20000"/>
              <a:lumOff val="80000"/>
            </a:schemeClr>
          </a:solidFill>
          <a:ln w="9525" cap="flat" cmpd="sng">
            <a:solidFill>
              <a:schemeClr val="accent1">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521" name="Google Shape;6476;p544">
            <a:extLst>
              <a:ext uri="{FF2B5EF4-FFF2-40B4-BE49-F238E27FC236}">
                <a16:creationId xmlns:a16="http://schemas.microsoft.com/office/drawing/2014/main" id="{1091FB8D-837D-E9AC-60F0-C3A04C641500}"/>
              </a:ext>
            </a:extLst>
          </p:cNvPr>
          <p:cNvSpPr/>
          <p:nvPr/>
        </p:nvSpPr>
        <p:spPr>
          <a:xfrm>
            <a:off x="3293725" y="1094036"/>
            <a:ext cx="1193400" cy="184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522" name="Google Shape;6477;p544">
            <a:extLst>
              <a:ext uri="{FF2B5EF4-FFF2-40B4-BE49-F238E27FC236}">
                <a16:creationId xmlns:a16="http://schemas.microsoft.com/office/drawing/2014/main" id="{8076C714-3608-C13C-8EFE-D85601035D89}"/>
              </a:ext>
            </a:extLst>
          </p:cNvPr>
          <p:cNvSpPr txBox="1"/>
          <p:nvPr/>
        </p:nvSpPr>
        <p:spPr>
          <a:xfrm>
            <a:off x="3426875" y="1052031"/>
            <a:ext cx="1005300" cy="1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chemeClr val="lt1"/>
                </a:solidFill>
                <a:latin typeface="+mn-lt"/>
                <a:ea typeface="Century Gothic"/>
                <a:cs typeface="Century Gothic"/>
                <a:sym typeface="Century Gothic"/>
              </a:rPr>
              <a:t>     Data Center</a:t>
            </a:r>
            <a:endParaRPr sz="700">
              <a:solidFill>
                <a:schemeClr val="lt1"/>
              </a:solidFill>
              <a:latin typeface="+mn-lt"/>
              <a:ea typeface="Century Gothic"/>
              <a:cs typeface="Century Gothic"/>
              <a:sym typeface="Century Gothic"/>
            </a:endParaRPr>
          </a:p>
        </p:txBody>
      </p:sp>
      <p:pic>
        <p:nvPicPr>
          <p:cNvPr id="523" name="Google Shape;6478;p544">
            <a:extLst>
              <a:ext uri="{FF2B5EF4-FFF2-40B4-BE49-F238E27FC236}">
                <a16:creationId xmlns:a16="http://schemas.microsoft.com/office/drawing/2014/main" id="{41F8EC3B-934B-ECCB-FB2C-3B8884546C14}"/>
              </a:ext>
            </a:extLst>
          </p:cNvPr>
          <p:cNvPicPr preferRelativeResize="0"/>
          <p:nvPr/>
        </p:nvPicPr>
        <p:blipFill rotWithShape="1">
          <a:blip r:embed="rId5">
            <a:alphaModFix/>
          </a:blip>
          <a:srcRect/>
          <a:stretch/>
        </p:blipFill>
        <p:spPr>
          <a:xfrm>
            <a:off x="3727908" y="1338181"/>
            <a:ext cx="403232" cy="265086"/>
          </a:xfrm>
          <a:prstGeom prst="rect">
            <a:avLst/>
          </a:prstGeom>
          <a:noFill/>
          <a:ln>
            <a:noFill/>
          </a:ln>
        </p:spPr>
      </p:pic>
      <p:pic>
        <p:nvPicPr>
          <p:cNvPr id="524" name="Google Shape;6479;p544">
            <a:extLst>
              <a:ext uri="{FF2B5EF4-FFF2-40B4-BE49-F238E27FC236}">
                <a16:creationId xmlns:a16="http://schemas.microsoft.com/office/drawing/2014/main" id="{B50FC1D5-20FE-B103-ADCC-D28F80CC6F36}"/>
              </a:ext>
            </a:extLst>
          </p:cNvPr>
          <p:cNvPicPr preferRelativeResize="0"/>
          <p:nvPr/>
        </p:nvPicPr>
        <p:blipFill rotWithShape="1">
          <a:blip r:embed="rId6">
            <a:alphaModFix/>
          </a:blip>
          <a:srcRect/>
          <a:stretch/>
        </p:blipFill>
        <p:spPr>
          <a:xfrm>
            <a:off x="3773365" y="1662618"/>
            <a:ext cx="328765" cy="301441"/>
          </a:xfrm>
          <a:prstGeom prst="rect">
            <a:avLst/>
          </a:prstGeom>
          <a:noFill/>
          <a:ln>
            <a:noFill/>
          </a:ln>
        </p:spPr>
      </p:pic>
      <p:cxnSp>
        <p:nvCxnSpPr>
          <p:cNvPr id="525" name="Google Shape;6480;p544">
            <a:extLst>
              <a:ext uri="{FF2B5EF4-FFF2-40B4-BE49-F238E27FC236}">
                <a16:creationId xmlns:a16="http://schemas.microsoft.com/office/drawing/2014/main" id="{36CD43B7-95FA-DE1F-FFD5-874A3FAC8799}"/>
              </a:ext>
            </a:extLst>
          </p:cNvPr>
          <p:cNvCxnSpPr>
            <a:stCxn id="524" idx="2"/>
          </p:cNvCxnSpPr>
          <p:nvPr/>
        </p:nvCxnSpPr>
        <p:spPr>
          <a:xfrm>
            <a:off x="3937747" y="1964058"/>
            <a:ext cx="8400" cy="539400"/>
          </a:xfrm>
          <a:prstGeom prst="straightConnector1">
            <a:avLst/>
          </a:prstGeom>
          <a:noFill/>
          <a:ln w="38100" cap="flat" cmpd="sng">
            <a:solidFill>
              <a:schemeClr val="tx1">
                <a:lumMod val="50000"/>
              </a:schemeClr>
            </a:solidFill>
            <a:prstDash val="dash"/>
            <a:round/>
            <a:headEnd type="none" w="med" len="med"/>
            <a:tailEnd type="triangle" w="med" len="med"/>
          </a:ln>
        </p:spPr>
      </p:cxnSp>
      <p:sp>
        <p:nvSpPr>
          <p:cNvPr id="526" name="Google Shape;6481;p544">
            <a:extLst>
              <a:ext uri="{FF2B5EF4-FFF2-40B4-BE49-F238E27FC236}">
                <a16:creationId xmlns:a16="http://schemas.microsoft.com/office/drawing/2014/main" id="{24E035E4-3275-1A8E-7847-75E7B6C96BDC}"/>
              </a:ext>
            </a:extLst>
          </p:cNvPr>
          <p:cNvSpPr/>
          <p:nvPr/>
        </p:nvSpPr>
        <p:spPr>
          <a:xfrm>
            <a:off x="7387225" y="2756556"/>
            <a:ext cx="323663" cy="310704"/>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ACED"/>
              </a:buClr>
              <a:buSzPts val="1800"/>
              <a:buFont typeface="Arial"/>
              <a:buNone/>
            </a:pPr>
            <a:endParaRPr sz="1800" b="0" i="0" u="none" strike="noStrike" cap="none">
              <a:solidFill>
                <a:srgbClr val="00ACED"/>
              </a:solidFill>
              <a:latin typeface="+mn-lt"/>
              <a:ea typeface="Arial"/>
              <a:cs typeface="Arial"/>
              <a:sym typeface="Arial"/>
            </a:endParaRPr>
          </a:p>
        </p:txBody>
      </p:sp>
      <p:sp>
        <p:nvSpPr>
          <p:cNvPr id="527" name="Google Shape;6482;p544">
            <a:extLst>
              <a:ext uri="{FF2B5EF4-FFF2-40B4-BE49-F238E27FC236}">
                <a16:creationId xmlns:a16="http://schemas.microsoft.com/office/drawing/2014/main" id="{3E190925-4D96-9D41-8BC7-A11BFDD6DC93}"/>
              </a:ext>
            </a:extLst>
          </p:cNvPr>
          <p:cNvSpPr txBox="1"/>
          <p:nvPr/>
        </p:nvSpPr>
        <p:spPr>
          <a:xfrm>
            <a:off x="5135668" y="2442606"/>
            <a:ext cx="19578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50000"/>
                  </a:schemeClr>
                </a:solidFill>
                <a:latin typeface="+mn-lt"/>
                <a:ea typeface="Century Gothic"/>
                <a:cs typeface="Century Gothic"/>
                <a:sym typeface="Century Gothic"/>
              </a:rPr>
              <a:t>IPSec Tunnels to ZTE</a:t>
            </a:r>
            <a:endParaRPr dirty="0">
              <a:solidFill>
                <a:schemeClr val="tx1">
                  <a:lumMod val="50000"/>
                </a:schemeClr>
              </a:solidFill>
              <a:latin typeface="+mn-lt"/>
              <a:ea typeface="Century Gothic"/>
              <a:cs typeface="Century Gothic"/>
              <a:sym typeface="Century Gothic"/>
            </a:endParaRPr>
          </a:p>
        </p:txBody>
      </p:sp>
      <p:sp>
        <p:nvSpPr>
          <p:cNvPr id="528" name="Google Shape;6486;p544">
            <a:extLst>
              <a:ext uri="{FF2B5EF4-FFF2-40B4-BE49-F238E27FC236}">
                <a16:creationId xmlns:a16="http://schemas.microsoft.com/office/drawing/2014/main" id="{B814A7CA-9B29-DDAF-3CA7-C1DCF8004769}"/>
              </a:ext>
            </a:extLst>
          </p:cNvPr>
          <p:cNvSpPr txBox="1"/>
          <p:nvPr/>
        </p:nvSpPr>
        <p:spPr>
          <a:xfrm>
            <a:off x="7071126" y="1976555"/>
            <a:ext cx="1208728" cy="21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Partner DC</a:t>
            </a:r>
            <a:endParaRPr b="1" dirty="0">
              <a:solidFill>
                <a:schemeClr val="tx1">
                  <a:lumMod val="50000"/>
                </a:schemeClr>
              </a:solidFill>
              <a:latin typeface="+mn-lt"/>
              <a:ea typeface="Century Gothic"/>
              <a:cs typeface="Century Gothic"/>
              <a:sym typeface="Century Gothic"/>
            </a:endParaRPr>
          </a:p>
        </p:txBody>
      </p:sp>
      <p:sp>
        <p:nvSpPr>
          <p:cNvPr id="529" name="Google Shape;6487;p544">
            <a:extLst>
              <a:ext uri="{FF2B5EF4-FFF2-40B4-BE49-F238E27FC236}">
                <a16:creationId xmlns:a16="http://schemas.microsoft.com/office/drawing/2014/main" id="{3D108498-F95F-821C-AB04-074D85A36195}"/>
              </a:ext>
            </a:extLst>
          </p:cNvPr>
          <p:cNvSpPr txBox="1"/>
          <p:nvPr/>
        </p:nvSpPr>
        <p:spPr>
          <a:xfrm>
            <a:off x="3056862" y="764322"/>
            <a:ext cx="18798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Corp Data Center</a:t>
            </a:r>
            <a:endParaRPr b="1" dirty="0">
              <a:solidFill>
                <a:schemeClr val="tx1">
                  <a:lumMod val="50000"/>
                </a:schemeClr>
              </a:solidFill>
              <a:latin typeface="+mn-lt"/>
              <a:ea typeface="Century Gothic"/>
              <a:cs typeface="Century Gothic"/>
              <a:sym typeface="Century Gothic"/>
            </a:endParaRPr>
          </a:p>
        </p:txBody>
      </p:sp>
      <p:sp>
        <p:nvSpPr>
          <p:cNvPr id="530" name="Google Shape;6488;p544">
            <a:extLst>
              <a:ext uri="{FF2B5EF4-FFF2-40B4-BE49-F238E27FC236}">
                <a16:creationId xmlns:a16="http://schemas.microsoft.com/office/drawing/2014/main" id="{A901A364-5FAD-D8FB-3190-A3D8669E4A9B}"/>
              </a:ext>
            </a:extLst>
          </p:cNvPr>
          <p:cNvSpPr/>
          <p:nvPr/>
        </p:nvSpPr>
        <p:spPr>
          <a:xfrm flipH="1">
            <a:off x="5135750" y="2776231"/>
            <a:ext cx="1957800" cy="184800"/>
          </a:xfrm>
          <a:prstGeom prst="homePlate">
            <a:avLst>
              <a:gd name="adj" fmla="val 50000"/>
            </a:avLst>
          </a:prstGeom>
          <a:gradFill>
            <a:gsLst>
              <a:gs pos="0">
                <a:srgbClr val="FFFFFF">
                  <a:alpha val="0"/>
                </a:srgbClr>
              </a:gs>
              <a:gs pos="99000">
                <a:srgbClr val="F846C5"/>
              </a:gs>
              <a:gs pos="100000">
                <a:srgbClr val="F846C5"/>
              </a:gs>
            </a:gsLst>
            <a:lin ang="0" scaled="0"/>
          </a:gradFill>
          <a:ln>
            <a:noFill/>
          </a:ln>
        </p:spPr>
        <p:txBody>
          <a:bodyPr spcFirstLastPara="1" wrap="square" lIns="193125" tIns="193125" rIns="193125" bIns="193125" anchor="ctr" anchorCtr="0">
            <a:noAutofit/>
          </a:bodyPr>
          <a:lstStyle/>
          <a:p>
            <a:pPr marL="0" marR="0" lvl="0" indent="0" algn="l" rtl="0">
              <a:lnSpc>
                <a:spcPct val="100000"/>
              </a:lnSpc>
              <a:spcBef>
                <a:spcPts val="0"/>
              </a:spcBef>
              <a:spcAft>
                <a:spcPts val="0"/>
              </a:spcAft>
              <a:buClr>
                <a:srgbClr val="00ACED"/>
              </a:buClr>
              <a:buSzPts val="1100"/>
              <a:buFont typeface="Arial"/>
              <a:buNone/>
            </a:pPr>
            <a:endParaRPr sz="1100" b="0" i="0" u="none" strike="noStrike" cap="none">
              <a:solidFill>
                <a:srgbClr val="FFFFFF"/>
              </a:solidFill>
              <a:latin typeface="+mn-lt"/>
              <a:ea typeface="Arial"/>
              <a:cs typeface="Arial"/>
              <a:sym typeface="Arial"/>
            </a:endParaRPr>
          </a:p>
        </p:txBody>
      </p:sp>
      <p:grpSp>
        <p:nvGrpSpPr>
          <p:cNvPr id="531" name="Google Shape;6489;p544">
            <a:extLst>
              <a:ext uri="{FF2B5EF4-FFF2-40B4-BE49-F238E27FC236}">
                <a16:creationId xmlns:a16="http://schemas.microsoft.com/office/drawing/2014/main" id="{45E873AA-E80B-B069-A4CB-827B57AB0DFB}"/>
              </a:ext>
            </a:extLst>
          </p:cNvPr>
          <p:cNvGrpSpPr/>
          <p:nvPr/>
        </p:nvGrpSpPr>
        <p:grpSpPr>
          <a:xfrm>
            <a:off x="6925522" y="2736026"/>
            <a:ext cx="328728" cy="265069"/>
            <a:chOff x="5399838" y="3302565"/>
            <a:chExt cx="664500" cy="664500"/>
          </a:xfrm>
        </p:grpSpPr>
        <p:sp>
          <p:nvSpPr>
            <p:cNvPr id="532" name="Google Shape;6490;p544">
              <a:extLst>
                <a:ext uri="{FF2B5EF4-FFF2-40B4-BE49-F238E27FC236}">
                  <a16:creationId xmlns:a16="http://schemas.microsoft.com/office/drawing/2014/main" id="{E0CB0FD7-5A52-5626-9DF0-6D8C982ECCFD}"/>
                </a:ext>
              </a:extLst>
            </p:cNvPr>
            <p:cNvSpPr/>
            <p:nvPr/>
          </p:nvSpPr>
          <p:spPr>
            <a:xfrm>
              <a:off x="5399838" y="3302565"/>
              <a:ext cx="664500" cy="664500"/>
            </a:xfrm>
            <a:prstGeom prst="ellipse">
              <a:avLst/>
            </a:prstGeom>
            <a:solidFill>
              <a:srgbClr val="F846C5"/>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mn-lt"/>
                <a:ea typeface="Arial"/>
                <a:cs typeface="Arial"/>
                <a:sym typeface="Arial"/>
              </a:endParaRPr>
            </a:p>
          </p:txBody>
        </p:sp>
        <p:pic>
          <p:nvPicPr>
            <p:cNvPr id="533" name="Google Shape;6491;p544">
              <a:extLst>
                <a:ext uri="{FF2B5EF4-FFF2-40B4-BE49-F238E27FC236}">
                  <a16:creationId xmlns:a16="http://schemas.microsoft.com/office/drawing/2014/main" id="{4FA54364-253C-2437-3A5C-84CF4E9B2044}"/>
                </a:ext>
              </a:extLst>
            </p:cNvPr>
            <p:cNvPicPr preferRelativeResize="0"/>
            <p:nvPr/>
          </p:nvPicPr>
          <p:blipFill rotWithShape="1">
            <a:blip r:embed="rId7">
              <a:alphaModFix/>
            </a:blip>
            <a:srcRect/>
            <a:stretch/>
          </p:blipFill>
          <p:spPr>
            <a:xfrm>
              <a:off x="5444817" y="3347545"/>
              <a:ext cx="574504" cy="574504"/>
            </a:xfrm>
            <a:prstGeom prst="rect">
              <a:avLst/>
            </a:prstGeom>
            <a:noFill/>
            <a:ln>
              <a:noFill/>
            </a:ln>
          </p:spPr>
        </p:pic>
      </p:grpSp>
      <p:sp>
        <p:nvSpPr>
          <p:cNvPr id="534" name="Google Shape;6492;p544">
            <a:extLst>
              <a:ext uri="{FF2B5EF4-FFF2-40B4-BE49-F238E27FC236}">
                <a16:creationId xmlns:a16="http://schemas.microsoft.com/office/drawing/2014/main" id="{73BD3E00-A4E8-233C-5AE5-811D1BC502C2}"/>
              </a:ext>
            </a:extLst>
          </p:cNvPr>
          <p:cNvSpPr/>
          <p:nvPr/>
        </p:nvSpPr>
        <p:spPr>
          <a:xfrm>
            <a:off x="7796125" y="2756556"/>
            <a:ext cx="323663" cy="310704"/>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ACED"/>
              </a:buClr>
              <a:buSzPts val="1800"/>
              <a:buFont typeface="Arial"/>
              <a:buNone/>
            </a:pPr>
            <a:endParaRPr sz="1800" b="0" i="0" u="none" strike="noStrike" cap="none">
              <a:solidFill>
                <a:srgbClr val="00ACED"/>
              </a:solidFill>
              <a:latin typeface="+mn-lt"/>
              <a:ea typeface="Arial"/>
              <a:cs typeface="Arial"/>
              <a:sym typeface="Arial"/>
            </a:endParaRPr>
          </a:p>
        </p:txBody>
      </p:sp>
      <p:sp>
        <p:nvSpPr>
          <p:cNvPr id="535" name="Google Shape;6487;p544">
            <a:extLst>
              <a:ext uri="{FF2B5EF4-FFF2-40B4-BE49-F238E27FC236}">
                <a16:creationId xmlns:a16="http://schemas.microsoft.com/office/drawing/2014/main" id="{A46AC854-2F64-A7FA-41BC-84DA90C86AC1}"/>
              </a:ext>
            </a:extLst>
          </p:cNvPr>
          <p:cNvSpPr txBox="1"/>
          <p:nvPr/>
        </p:nvSpPr>
        <p:spPr>
          <a:xfrm>
            <a:off x="3426875" y="5112165"/>
            <a:ext cx="18798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ZPA Users</a:t>
            </a:r>
            <a:endParaRPr b="1" dirty="0">
              <a:solidFill>
                <a:schemeClr val="tx1">
                  <a:lumMod val="50000"/>
                </a:schemeClr>
              </a:solidFill>
              <a:latin typeface="+mn-lt"/>
              <a:ea typeface="Century Gothic"/>
              <a:cs typeface="Century Gothic"/>
              <a:sym typeface="Century Gothic"/>
            </a:endParaRPr>
          </a:p>
        </p:txBody>
      </p:sp>
    </p:spTree>
    <p:extLst>
      <p:ext uri="{BB962C8B-B14F-4D97-AF65-F5344CB8AC3E}">
        <p14:creationId xmlns:p14="http://schemas.microsoft.com/office/powerpoint/2010/main" val="417495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A740DF5F-D0C1-13EE-3BC6-3D8E4ABCFBEC}"/>
            </a:ext>
          </a:extLst>
        </p:cNvPr>
        <p:cNvGrpSpPr/>
        <p:nvPr/>
      </p:nvGrpSpPr>
      <p:grpSpPr>
        <a:xfrm>
          <a:off x="0" y="0"/>
          <a:ext cx="0" cy="0"/>
          <a:chOff x="0" y="0"/>
          <a:chExt cx="0" cy="0"/>
        </a:xfrm>
      </p:grpSpPr>
      <p:sp>
        <p:nvSpPr>
          <p:cNvPr id="401" name="Google Shape;401;g45fb8ed13b4897bd_146">
            <a:extLst>
              <a:ext uri="{FF2B5EF4-FFF2-40B4-BE49-F238E27FC236}">
                <a16:creationId xmlns:a16="http://schemas.microsoft.com/office/drawing/2014/main" id="{BB699B93-7C58-9269-E896-A6E4D7C49C60}"/>
              </a:ext>
            </a:extLst>
          </p:cNvPr>
          <p:cNvSpPr txBox="1">
            <a:spLocks noGrp="1"/>
          </p:cNvSpPr>
          <p:nvPr>
            <p:ph type="title" idx="4294967295"/>
          </p:nvPr>
        </p:nvSpPr>
        <p:spPr>
          <a:xfrm>
            <a:off x="365500" y="148580"/>
            <a:ext cx="10156800" cy="655500"/>
          </a:xfrm>
          <a:prstGeom prst="rect">
            <a:avLst/>
          </a:prstGeom>
          <a:noFill/>
          <a:ln>
            <a:noFill/>
          </a:ln>
        </p:spPr>
        <p:txBody>
          <a:bodyPr spcFirstLastPara="1" wrap="square" lIns="137150" tIns="45700" rIns="137150" bIns="45700" anchor="ctr" anchorCtr="0">
            <a:noAutofit/>
          </a:bodyPr>
          <a:lstStyle/>
          <a:p>
            <a:pPr marL="0" lvl="0" indent="0" rtl="0">
              <a:lnSpc>
                <a:spcPct val="90000"/>
              </a:lnSpc>
              <a:spcBef>
                <a:spcPts val="0"/>
              </a:spcBef>
              <a:spcAft>
                <a:spcPts val="0"/>
              </a:spcAft>
              <a:buSzPts val="2800"/>
              <a:buNone/>
            </a:pPr>
            <a:r>
              <a:rPr lang="en-US" dirty="0">
                <a:solidFill>
                  <a:srgbClr val="050708"/>
                </a:solidFill>
                <a:latin typeface="+mn-lt"/>
                <a:ea typeface="Quattrocento Sans"/>
                <a:cs typeface="Quattrocento Sans"/>
                <a:sym typeface="Quattrocento Sans"/>
              </a:rPr>
              <a:t>Use Case 2: CVS Servers Accessing Partner Resources </a:t>
            </a:r>
            <a:endParaRPr dirty="0">
              <a:latin typeface="+mn-lt"/>
            </a:endParaRPr>
          </a:p>
        </p:txBody>
      </p:sp>
      <p:sp>
        <p:nvSpPr>
          <p:cNvPr id="4" name="Text Placeholder 3">
            <a:extLst>
              <a:ext uri="{FF2B5EF4-FFF2-40B4-BE49-F238E27FC236}">
                <a16:creationId xmlns:a16="http://schemas.microsoft.com/office/drawing/2014/main" id="{CD6EE8E2-8E01-54A2-FF2E-703F98D6D791}"/>
              </a:ext>
            </a:extLst>
          </p:cNvPr>
          <p:cNvSpPr txBox="1">
            <a:spLocks/>
          </p:cNvSpPr>
          <p:nvPr/>
        </p:nvSpPr>
        <p:spPr>
          <a:xfrm>
            <a:off x="315913" y="5426865"/>
            <a:ext cx="11553825" cy="9517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71475" indent="-285750">
              <a:buFont typeface="Arial" panose="020B0604020202020204" pitchFamily="34" charset="0"/>
              <a:buChar char="•"/>
            </a:pPr>
            <a:r>
              <a:rPr lang="en-US" sz="1600" dirty="0">
                <a:latin typeface="+mn-lt"/>
              </a:rPr>
              <a:t>Partner creates IKEv2 IPSEC tunnel to the closest Zscaler Data Center</a:t>
            </a:r>
          </a:p>
          <a:p>
            <a:pPr marL="371475" indent="-285750">
              <a:buFont typeface="Arial" panose="020B0604020202020204" pitchFamily="34" charset="0"/>
              <a:buChar char="•"/>
            </a:pPr>
            <a:r>
              <a:rPr lang="en-US" sz="1600" dirty="0">
                <a:solidFill>
                  <a:schemeClr val="tx1">
                    <a:lumMod val="50000"/>
                  </a:schemeClr>
                </a:solidFill>
                <a:latin typeface="+mn-lt"/>
                <a:ea typeface="Century Gothic"/>
                <a:cs typeface="Century Gothic"/>
                <a:sym typeface="Century Gothic"/>
              </a:rPr>
              <a:t>Seamlessly connect to Business Partner’s Private Apps using existing connectivity paradigms </a:t>
            </a:r>
          </a:p>
          <a:p>
            <a:pPr marL="371475" indent="-285750">
              <a:buFont typeface="Arial" panose="020B0604020202020204" pitchFamily="34" charset="0"/>
              <a:buChar char="•"/>
            </a:pPr>
            <a:r>
              <a:rPr lang="en-US" sz="1600" dirty="0">
                <a:solidFill>
                  <a:schemeClr val="tx1">
                    <a:lumMod val="50000"/>
                  </a:schemeClr>
                </a:solidFill>
                <a:latin typeface="+mn-lt"/>
                <a:ea typeface="Century Gothic"/>
                <a:cs typeface="Century Gothic"/>
                <a:sym typeface="Century Gothic"/>
              </a:rPr>
              <a:t>Zero trust extranet partner access enabled via Zscaler Branch/Cloud Connector</a:t>
            </a:r>
            <a:endParaRPr lang="en-US" sz="1600" dirty="0">
              <a:solidFill>
                <a:schemeClr val="tx1">
                  <a:lumMod val="50000"/>
                </a:schemeClr>
              </a:solidFill>
              <a:latin typeface="+mn-lt"/>
            </a:endParaRPr>
          </a:p>
          <a:p>
            <a:pPr marL="371475" indent="-285750">
              <a:buFont typeface="Arial" panose="020B0604020202020204" pitchFamily="34" charset="0"/>
              <a:buChar char="•"/>
            </a:pPr>
            <a:endParaRPr lang="en-US" sz="1600" dirty="0">
              <a:latin typeface="+mn-lt"/>
            </a:endParaRPr>
          </a:p>
        </p:txBody>
      </p:sp>
      <p:pic>
        <p:nvPicPr>
          <p:cNvPr id="47" name="Picture 46">
            <a:extLst>
              <a:ext uri="{FF2B5EF4-FFF2-40B4-BE49-F238E27FC236}">
                <a16:creationId xmlns:a16="http://schemas.microsoft.com/office/drawing/2014/main" id="{42617A2E-5B96-B9B9-BE11-C60682ACB7E5}"/>
              </a:ext>
            </a:extLst>
          </p:cNvPr>
          <p:cNvPicPr>
            <a:picLocks noChangeAspect="1"/>
          </p:cNvPicPr>
          <p:nvPr/>
        </p:nvPicPr>
        <p:blipFill>
          <a:blip r:embed="rId3"/>
          <a:stretch>
            <a:fillRect/>
          </a:stretch>
        </p:blipFill>
        <p:spPr>
          <a:xfrm>
            <a:off x="3413728" y="4050588"/>
            <a:ext cx="1222454" cy="1086626"/>
          </a:xfrm>
          <a:prstGeom prst="rect">
            <a:avLst/>
          </a:prstGeom>
        </p:spPr>
      </p:pic>
      <p:grpSp>
        <p:nvGrpSpPr>
          <p:cNvPr id="53" name="Google Shape;6460;p544">
            <a:extLst>
              <a:ext uri="{FF2B5EF4-FFF2-40B4-BE49-F238E27FC236}">
                <a16:creationId xmlns:a16="http://schemas.microsoft.com/office/drawing/2014/main" id="{10AF7B00-FB9C-20DA-A310-65A3010C892C}"/>
              </a:ext>
            </a:extLst>
          </p:cNvPr>
          <p:cNvGrpSpPr/>
          <p:nvPr/>
        </p:nvGrpSpPr>
        <p:grpSpPr>
          <a:xfrm>
            <a:off x="3413728" y="2392792"/>
            <a:ext cx="1548701" cy="951709"/>
            <a:chOff x="5216157" y="2898600"/>
            <a:chExt cx="1152136" cy="721866"/>
          </a:xfrm>
        </p:grpSpPr>
        <p:grpSp>
          <p:nvGrpSpPr>
            <p:cNvPr id="54" name="Google Shape;6461;p544">
              <a:extLst>
                <a:ext uri="{FF2B5EF4-FFF2-40B4-BE49-F238E27FC236}">
                  <a16:creationId xmlns:a16="http://schemas.microsoft.com/office/drawing/2014/main" id="{CBD9C608-0873-035F-B6D5-1F907E4B2AC7}"/>
                </a:ext>
              </a:extLst>
            </p:cNvPr>
            <p:cNvGrpSpPr/>
            <p:nvPr/>
          </p:nvGrpSpPr>
          <p:grpSpPr>
            <a:xfrm>
              <a:off x="5216157" y="2898600"/>
              <a:ext cx="1152136" cy="721866"/>
              <a:chOff x="6923681" y="5192222"/>
              <a:chExt cx="981878" cy="615192"/>
            </a:xfrm>
          </p:grpSpPr>
          <p:sp>
            <p:nvSpPr>
              <p:cNvPr id="56" name="Google Shape;6462;p544">
                <a:extLst>
                  <a:ext uri="{FF2B5EF4-FFF2-40B4-BE49-F238E27FC236}">
                    <a16:creationId xmlns:a16="http://schemas.microsoft.com/office/drawing/2014/main" id="{FC274F99-2438-7109-752E-7594B70A1A3D}"/>
                  </a:ext>
                </a:extLst>
              </p:cNvPr>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1744"/>
                  </a:buClr>
                  <a:buSzPts val="1800"/>
                  <a:buFont typeface="Century Gothic"/>
                  <a:buNone/>
                </a:pPr>
                <a:endParaRPr sz="1800" b="0" i="0" u="none" strike="noStrike" cap="none">
                  <a:solidFill>
                    <a:srgbClr val="001744"/>
                  </a:solidFill>
                  <a:latin typeface="+mn-lt"/>
                  <a:ea typeface="Century Gothic"/>
                  <a:cs typeface="Century Gothic"/>
                  <a:sym typeface="Century Gothic"/>
                </a:endParaRPr>
              </a:p>
            </p:txBody>
          </p:sp>
          <p:sp>
            <p:nvSpPr>
              <p:cNvPr id="57" name="Google Shape;6463;p544">
                <a:extLst>
                  <a:ext uri="{FF2B5EF4-FFF2-40B4-BE49-F238E27FC236}">
                    <a16:creationId xmlns:a16="http://schemas.microsoft.com/office/drawing/2014/main" id="{168B2EC3-749C-1D79-012D-8ECC50F1ED33}"/>
                  </a:ext>
                </a:extLst>
              </p:cNvPr>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1744"/>
                  </a:buClr>
                  <a:buSzPts val="1800"/>
                  <a:buFont typeface="Century Gothic"/>
                  <a:buNone/>
                </a:pPr>
                <a:endParaRPr sz="1800" b="0" i="0" u="none" strike="noStrike" cap="none">
                  <a:solidFill>
                    <a:srgbClr val="001744"/>
                  </a:solidFill>
                  <a:latin typeface="+mn-lt"/>
                  <a:ea typeface="Arial"/>
                  <a:cs typeface="Arial"/>
                  <a:sym typeface="Arial"/>
                </a:endParaRPr>
              </a:p>
            </p:txBody>
          </p:sp>
        </p:grpSp>
        <p:sp>
          <p:nvSpPr>
            <p:cNvPr id="55" name="Google Shape;6464;p544">
              <a:extLst>
                <a:ext uri="{FF2B5EF4-FFF2-40B4-BE49-F238E27FC236}">
                  <a16:creationId xmlns:a16="http://schemas.microsoft.com/office/drawing/2014/main" id="{0FA18996-85DB-012C-0511-3099A692E221}"/>
                </a:ext>
              </a:extLst>
            </p:cNvPr>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1744"/>
                </a:buClr>
                <a:buSzPts val="1800"/>
                <a:buFont typeface="Century Gothic"/>
                <a:buNone/>
              </a:pPr>
              <a:endParaRPr sz="1800" b="0" i="0" u="none" strike="noStrike" cap="none">
                <a:solidFill>
                  <a:srgbClr val="001744"/>
                </a:solidFill>
                <a:latin typeface="+mn-lt"/>
                <a:ea typeface="Arial"/>
                <a:cs typeface="Arial"/>
                <a:sym typeface="Arial"/>
              </a:endParaRPr>
            </a:p>
          </p:txBody>
        </p:sp>
      </p:grpSp>
      <p:cxnSp>
        <p:nvCxnSpPr>
          <p:cNvPr id="58" name="Google Shape;6465;p544">
            <a:extLst>
              <a:ext uri="{FF2B5EF4-FFF2-40B4-BE49-F238E27FC236}">
                <a16:creationId xmlns:a16="http://schemas.microsoft.com/office/drawing/2014/main" id="{41A806C2-EA6F-E5B3-5E45-671989AB25C2}"/>
              </a:ext>
            </a:extLst>
          </p:cNvPr>
          <p:cNvCxnSpPr/>
          <p:nvPr/>
        </p:nvCxnSpPr>
        <p:spPr>
          <a:xfrm rot="10800000" flipH="1">
            <a:off x="3996763" y="3368581"/>
            <a:ext cx="3000" cy="669600"/>
          </a:xfrm>
          <a:prstGeom prst="straightConnector1">
            <a:avLst/>
          </a:prstGeom>
          <a:noFill/>
          <a:ln w="38100" cap="flat" cmpd="sng">
            <a:solidFill>
              <a:schemeClr val="tx1">
                <a:lumMod val="50000"/>
              </a:schemeClr>
            </a:solidFill>
            <a:prstDash val="dash"/>
            <a:round/>
            <a:headEnd type="none" w="med" len="med"/>
            <a:tailEnd type="triangle" w="med" len="med"/>
          </a:ln>
        </p:spPr>
      </p:cxnSp>
      <p:sp>
        <p:nvSpPr>
          <p:cNvPr id="59" name="Google Shape;6469;p544">
            <a:extLst>
              <a:ext uri="{FF2B5EF4-FFF2-40B4-BE49-F238E27FC236}">
                <a16:creationId xmlns:a16="http://schemas.microsoft.com/office/drawing/2014/main" id="{55EFCE49-6DFA-73BA-3078-40CA7C4DA8EB}"/>
              </a:ext>
            </a:extLst>
          </p:cNvPr>
          <p:cNvSpPr/>
          <p:nvPr/>
        </p:nvSpPr>
        <p:spPr>
          <a:xfrm>
            <a:off x="7093482" y="2310598"/>
            <a:ext cx="1075800" cy="1108200"/>
          </a:xfrm>
          <a:prstGeom prst="rect">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60" name="Google Shape;6470;p544">
            <a:extLst>
              <a:ext uri="{FF2B5EF4-FFF2-40B4-BE49-F238E27FC236}">
                <a16:creationId xmlns:a16="http://schemas.microsoft.com/office/drawing/2014/main" id="{72EE265C-5EF4-D292-AD02-FC237E8E032B}"/>
              </a:ext>
            </a:extLst>
          </p:cNvPr>
          <p:cNvSpPr/>
          <p:nvPr/>
        </p:nvSpPr>
        <p:spPr>
          <a:xfrm>
            <a:off x="7093475" y="2310598"/>
            <a:ext cx="1075800" cy="21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61" name="Google Shape;6471;p544">
            <a:extLst>
              <a:ext uri="{FF2B5EF4-FFF2-40B4-BE49-F238E27FC236}">
                <a16:creationId xmlns:a16="http://schemas.microsoft.com/office/drawing/2014/main" id="{1D98F45D-21F2-E46C-6CA0-26973F93567B}"/>
              </a:ext>
            </a:extLst>
          </p:cNvPr>
          <p:cNvSpPr txBox="1"/>
          <p:nvPr/>
        </p:nvSpPr>
        <p:spPr>
          <a:xfrm>
            <a:off x="7213494" y="2281431"/>
            <a:ext cx="906300" cy="1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mn-lt"/>
                <a:ea typeface="Century Gothic"/>
                <a:cs typeface="Century Gothic"/>
                <a:sym typeface="Century Gothic"/>
              </a:rPr>
              <a:t>Data Center</a:t>
            </a:r>
            <a:endParaRPr sz="800">
              <a:solidFill>
                <a:schemeClr val="lt1"/>
              </a:solidFill>
              <a:latin typeface="+mn-lt"/>
              <a:ea typeface="Century Gothic"/>
              <a:cs typeface="Century Gothic"/>
              <a:sym typeface="Century Gothic"/>
            </a:endParaRPr>
          </a:p>
        </p:txBody>
      </p:sp>
      <p:grpSp>
        <p:nvGrpSpPr>
          <p:cNvPr id="62" name="Google Shape;6472;p544">
            <a:extLst>
              <a:ext uri="{FF2B5EF4-FFF2-40B4-BE49-F238E27FC236}">
                <a16:creationId xmlns:a16="http://schemas.microsoft.com/office/drawing/2014/main" id="{2CB6A7F2-1AF3-FDB4-2D3F-548947F08928}"/>
              </a:ext>
            </a:extLst>
          </p:cNvPr>
          <p:cNvGrpSpPr/>
          <p:nvPr/>
        </p:nvGrpSpPr>
        <p:grpSpPr>
          <a:xfrm>
            <a:off x="4763357" y="2692131"/>
            <a:ext cx="372432" cy="353031"/>
            <a:chOff x="3864896" y="3298032"/>
            <a:chExt cx="669000" cy="669000"/>
          </a:xfrm>
        </p:grpSpPr>
        <p:sp>
          <p:nvSpPr>
            <p:cNvPr id="63" name="Google Shape;6473;p544">
              <a:extLst>
                <a:ext uri="{FF2B5EF4-FFF2-40B4-BE49-F238E27FC236}">
                  <a16:creationId xmlns:a16="http://schemas.microsoft.com/office/drawing/2014/main" id="{1DA30DC6-F93F-965C-FF12-0B7C9E300F05}"/>
                </a:ext>
              </a:extLst>
            </p:cNvPr>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mn-lt"/>
                <a:ea typeface="Arial"/>
                <a:cs typeface="Arial"/>
                <a:sym typeface="Arial"/>
              </a:endParaRPr>
            </a:p>
          </p:txBody>
        </p:sp>
        <p:pic>
          <p:nvPicPr>
            <p:cNvPr id="519" name="Google Shape;6474;p544">
              <a:extLst>
                <a:ext uri="{FF2B5EF4-FFF2-40B4-BE49-F238E27FC236}">
                  <a16:creationId xmlns:a16="http://schemas.microsoft.com/office/drawing/2014/main" id="{868F147C-2607-77A0-E2BA-F65368177020}"/>
                </a:ext>
              </a:extLst>
            </p:cNvPr>
            <p:cNvPicPr preferRelativeResize="0"/>
            <p:nvPr/>
          </p:nvPicPr>
          <p:blipFill rotWithShape="1">
            <a:blip r:embed="rId4">
              <a:alphaModFix/>
            </a:blip>
            <a:srcRect b="18360"/>
            <a:stretch/>
          </p:blipFill>
          <p:spPr>
            <a:xfrm>
              <a:off x="3967653" y="3396831"/>
              <a:ext cx="459104" cy="461666"/>
            </a:xfrm>
            <a:prstGeom prst="rect">
              <a:avLst/>
            </a:prstGeom>
            <a:noFill/>
            <a:ln>
              <a:noFill/>
            </a:ln>
          </p:spPr>
        </p:pic>
      </p:grpSp>
      <p:sp>
        <p:nvSpPr>
          <p:cNvPr id="520" name="Google Shape;6475;p544">
            <a:extLst>
              <a:ext uri="{FF2B5EF4-FFF2-40B4-BE49-F238E27FC236}">
                <a16:creationId xmlns:a16="http://schemas.microsoft.com/office/drawing/2014/main" id="{42BFC999-9433-7A97-9452-2CECE17E9013}"/>
              </a:ext>
            </a:extLst>
          </p:cNvPr>
          <p:cNvSpPr/>
          <p:nvPr/>
        </p:nvSpPr>
        <p:spPr>
          <a:xfrm>
            <a:off x="3293816" y="1094036"/>
            <a:ext cx="1193400" cy="946500"/>
          </a:xfrm>
          <a:prstGeom prst="rect">
            <a:avLst/>
          </a:prstGeom>
          <a:solidFill>
            <a:schemeClr val="accent1">
              <a:lumMod val="20000"/>
              <a:lumOff val="80000"/>
            </a:schemeClr>
          </a:solidFill>
          <a:ln w="9525" cap="flat" cmpd="sng">
            <a:solidFill>
              <a:schemeClr val="accent1">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521" name="Google Shape;6476;p544">
            <a:extLst>
              <a:ext uri="{FF2B5EF4-FFF2-40B4-BE49-F238E27FC236}">
                <a16:creationId xmlns:a16="http://schemas.microsoft.com/office/drawing/2014/main" id="{79F4EA7C-EA89-FEE7-4FDA-D03E15E9BCC8}"/>
              </a:ext>
            </a:extLst>
          </p:cNvPr>
          <p:cNvSpPr/>
          <p:nvPr/>
        </p:nvSpPr>
        <p:spPr>
          <a:xfrm>
            <a:off x="3293725" y="1094036"/>
            <a:ext cx="1193400" cy="184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522" name="Google Shape;6477;p544">
            <a:extLst>
              <a:ext uri="{FF2B5EF4-FFF2-40B4-BE49-F238E27FC236}">
                <a16:creationId xmlns:a16="http://schemas.microsoft.com/office/drawing/2014/main" id="{DAB23F7B-B0E9-2C10-4DAB-26B8E6D36F61}"/>
              </a:ext>
            </a:extLst>
          </p:cNvPr>
          <p:cNvSpPr txBox="1"/>
          <p:nvPr/>
        </p:nvSpPr>
        <p:spPr>
          <a:xfrm>
            <a:off x="3293725" y="1040004"/>
            <a:ext cx="1243281" cy="1043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mn-lt"/>
                <a:ea typeface="Century Gothic"/>
                <a:cs typeface="Century Gothic"/>
                <a:sym typeface="Century Gothic"/>
              </a:rPr>
              <a:t>     Data Center</a:t>
            </a:r>
            <a:endParaRPr sz="1000">
              <a:solidFill>
                <a:schemeClr val="lt1"/>
              </a:solidFill>
              <a:latin typeface="+mn-lt"/>
              <a:ea typeface="Century Gothic"/>
              <a:cs typeface="Century Gothic"/>
              <a:sym typeface="Century Gothic"/>
            </a:endParaRPr>
          </a:p>
        </p:txBody>
      </p:sp>
      <p:pic>
        <p:nvPicPr>
          <p:cNvPr id="523" name="Google Shape;6478;p544">
            <a:extLst>
              <a:ext uri="{FF2B5EF4-FFF2-40B4-BE49-F238E27FC236}">
                <a16:creationId xmlns:a16="http://schemas.microsoft.com/office/drawing/2014/main" id="{A156D8E6-44BF-312C-F444-D2D4643F87DE}"/>
              </a:ext>
            </a:extLst>
          </p:cNvPr>
          <p:cNvPicPr preferRelativeResize="0"/>
          <p:nvPr/>
        </p:nvPicPr>
        <p:blipFill rotWithShape="1">
          <a:blip r:embed="rId5">
            <a:alphaModFix/>
          </a:blip>
          <a:srcRect/>
          <a:stretch/>
        </p:blipFill>
        <p:spPr>
          <a:xfrm>
            <a:off x="3727908" y="1338181"/>
            <a:ext cx="403232" cy="265086"/>
          </a:xfrm>
          <a:prstGeom prst="rect">
            <a:avLst/>
          </a:prstGeom>
          <a:noFill/>
          <a:ln>
            <a:noFill/>
          </a:ln>
        </p:spPr>
      </p:pic>
      <p:pic>
        <p:nvPicPr>
          <p:cNvPr id="524" name="Google Shape;6479;p544">
            <a:extLst>
              <a:ext uri="{FF2B5EF4-FFF2-40B4-BE49-F238E27FC236}">
                <a16:creationId xmlns:a16="http://schemas.microsoft.com/office/drawing/2014/main" id="{CC25184C-A5FF-FAB4-C7E0-49EC5B2599D0}"/>
              </a:ext>
            </a:extLst>
          </p:cNvPr>
          <p:cNvPicPr preferRelativeResize="0"/>
          <p:nvPr/>
        </p:nvPicPr>
        <p:blipFill rotWithShape="1">
          <a:blip r:embed="rId6">
            <a:alphaModFix/>
          </a:blip>
          <a:srcRect/>
          <a:stretch/>
        </p:blipFill>
        <p:spPr>
          <a:xfrm>
            <a:off x="4050927" y="1676587"/>
            <a:ext cx="328765" cy="301441"/>
          </a:xfrm>
          <a:prstGeom prst="rect">
            <a:avLst/>
          </a:prstGeom>
          <a:noFill/>
          <a:ln>
            <a:noFill/>
          </a:ln>
        </p:spPr>
      </p:pic>
      <p:cxnSp>
        <p:nvCxnSpPr>
          <p:cNvPr id="525" name="Google Shape;6480;p544">
            <a:extLst>
              <a:ext uri="{FF2B5EF4-FFF2-40B4-BE49-F238E27FC236}">
                <a16:creationId xmlns:a16="http://schemas.microsoft.com/office/drawing/2014/main" id="{49186899-2FB8-C967-71EF-E351ED43A39C}"/>
              </a:ext>
            </a:extLst>
          </p:cNvPr>
          <p:cNvCxnSpPr>
            <a:cxnSpLocks/>
            <a:stCxn id="524" idx="2"/>
          </p:cNvCxnSpPr>
          <p:nvPr/>
        </p:nvCxnSpPr>
        <p:spPr>
          <a:xfrm>
            <a:off x="4215309" y="1978027"/>
            <a:ext cx="8400" cy="539400"/>
          </a:xfrm>
          <a:prstGeom prst="straightConnector1">
            <a:avLst/>
          </a:prstGeom>
          <a:noFill/>
          <a:ln w="38100" cap="flat" cmpd="sng">
            <a:solidFill>
              <a:schemeClr val="tx1">
                <a:lumMod val="50000"/>
              </a:schemeClr>
            </a:solidFill>
            <a:prstDash val="dash"/>
            <a:round/>
            <a:headEnd type="none" w="med" len="med"/>
            <a:tailEnd type="triangle" w="med" len="med"/>
          </a:ln>
        </p:spPr>
      </p:cxnSp>
      <p:sp>
        <p:nvSpPr>
          <p:cNvPr id="526" name="Google Shape;6481;p544">
            <a:extLst>
              <a:ext uri="{FF2B5EF4-FFF2-40B4-BE49-F238E27FC236}">
                <a16:creationId xmlns:a16="http://schemas.microsoft.com/office/drawing/2014/main" id="{747943DD-CC9B-C3A7-DE52-33D1A3D88CBF}"/>
              </a:ext>
            </a:extLst>
          </p:cNvPr>
          <p:cNvSpPr/>
          <p:nvPr/>
        </p:nvSpPr>
        <p:spPr>
          <a:xfrm>
            <a:off x="7387225" y="2756556"/>
            <a:ext cx="323663" cy="310704"/>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ACED"/>
              </a:buClr>
              <a:buSzPts val="1800"/>
              <a:buFont typeface="Arial"/>
              <a:buNone/>
            </a:pPr>
            <a:endParaRPr sz="1800" b="0" i="0" u="none" strike="noStrike" cap="none">
              <a:solidFill>
                <a:srgbClr val="00ACED"/>
              </a:solidFill>
              <a:latin typeface="+mn-lt"/>
              <a:ea typeface="Arial"/>
              <a:cs typeface="Arial"/>
              <a:sym typeface="Arial"/>
            </a:endParaRPr>
          </a:p>
        </p:txBody>
      </p:sp>
      <p:sp>
        <p:nvSpPr>
          <p:cNvPr id="527" name="Google Shape;6482;p544">
            <a:extLst>
              <a:ext uri="{FF2B5EF4-FFF2-40B4-BE49-F238E27FC236}">
                <a16:creationId xmlns:a16="http://schemas.microsoft.com/office/drawing/2014/main" id="{064DFAA5-6473-6BEE-63F1-BC032FC1C5B3}"/>
              </a:ext>
            </a:extLst>
          </p:cNvPr>
          <p:cNvSpPr txBox="1"/>
          <p:nvPr/>
        </p:nvSpPr>
        <p:spPr>
          <a:xfrm>
            <a:off x="5135668" y="2442606"/>
            <a:ext cx="19578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50000"/>
                  </a:schemeClr>
                </a:solidFill>
                <a:latin typeface="+mn-lt"/>
                <a:ea typeface="Century Gothic"/>
                <a:cs typeface="Century Gothic"/>
                <a:sym typeface="Century Gothic"/>
              </a:rPr>
              <a:t>IPSec Tunnels to ZTE</a:t>
            </a:r>
            <a:endParaRPr dirty="0">
              <a:solidFill>
                <a:schemeClr val="tx1">
                  <a:lumMod val="50000"/>
                </a:schemeClr>
              </a:solidFill>
              <a:latin typeface="+mn-lt"/>
              <a:ea typeface="Century Gothic"/>
              <a:cs typeface="Century Gothic"/>
              <a:sym typeface="Century Gothic"/>
            </a:endParaRPr>
          </a:p>
        </p:txBody>
      </p:sp>
      <p:sp>
        <p:nvSpPr>
          <p:cNvPr id="528" name="Google Shape;6486;p544">
            <a:extLst>
              <a:ext uri="{FF2B5EF4-FFF2-40B4-BE49-F238E27FC236}">
                <a16:creationId xmlns:a16="http://schemas.microsoft.com/office/drawing/2014/main" id="{BF21AABD-0997-863A-630F-1554B432417A}"/>
              </a:ext>
            </a:extLst>
          </p:cNvPr>
          <p:cNvSpPr txBox="1"/>
          <p:nvPr/>
        </p:nvSpPr>
        <p:spPr>
          <a:xfrm>
            <a:off x="7071126" y="1976555"/>
            <a:ext cx="1208728" cy="21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Partner DC</a:t>
            </a:r>
            <a:endParaRPr b="1" dirty="0">
              <a:solidFill>
                <a:schemeClr val="tx1">
                  <a:lumMod val="50000"/>
                </a:schemeClr>
              </a:solidFill>
              <a:latin typeface="+mn-lt"/>
              <a:ea typeface="Century Gothic"/>
              <a:cs typeface="Century Gothic"/>
              <a:sym typeface="Century Gothic"/>
            </a:endParaRPr>
          </a:p>
        </p:txBody>
      </p:sp>
      <p:sp>
        <p:nvSpPr>
          <p:cNvPr id="529" name="Google Shape;6487;p544">
            <a:extLst>
              <a:ext uri="{FF2B5EF4-FFF2-40B4-BE49-F238E27FC236}">
                <a16:creationId xmlns:a16="http://schemas.microsoft.com/office/drawing/2014/main" id="{BE708944-2116-B359-2B81-142BB41C8BA6}"/>
              </a:ext>
            </a:extLst>
          </p:cNvPr>
          <p:cNvSpPr txBox="1"/>
          <p:nvPr/>
        </p:nvSpPr>
        <p:spPr>
          <a:xfrm>
            <a:off x="3056862" y="764322"/>
            <a:ext cx="18798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Corp Data Center</a:t>
            </a:r>
            <a:endParaRPr b="1" dirty="0">
              <a:solidFill>
                <a:schemeClr val="tx1">
                  <a:lumMod val="50000"/>
                </a:schemeClr>
              </a:solidFill>
              <a:latin typeface="+mn-lt"/>
              <a:ea typeface="Century Gothic"/>
              <a:cs typeface="Century Gothic"/>
              <a:sym typeface="Century Gothic"/>
            </a:endParaRPr>
          </a:p>
        </p:txBody>
      </p:sp>
      <p:sp>
        <p:nvSpPr>
          <p:cNvPr id="530" name="Google Shape;6488;p544">
            <a:extLst>
              <a:ext uri="{FF2B5EF4-FFF2-40B4-BE49-F238E27FC236}">
                <a16:creationId xmlns:a16="http://schemas.microsoft.com/office/drawing/2014/main" id="{AC921850-33E7-702C-D3A3-4022FA0A0B8D}"/>
              </a:ext>
            </a:extLst>
          </p:cNvPr>
          <p:cNvSpPr/>
          <p:nvPr/>
        </p:nvSpPr>
        <p:spPr>
          <a:xfrm flipH="1">
            <a:off x="5135750" y="2776231"/>
            <a:ext cx="1957800" cy="184800"/>
          </a:xfrm>
          <a:prstGeom prst="homePlate">
            <a:avLst>
              <a:gd name="adj" fmla="val 50000"/>
            </a:avLst>
          </a:prstGeom>
          <a:gradFill>
            <a:gsLst>
              <a:gs pos="0">
                <a:srgbClr val="FFFFFF">
                  <a:alpha val="0"/>
                </a:srgbClr>
              </a:gs>
              <a:gs pos="99000">
                <a:srgbClr val="F846C5"/>
              </a:gs>
              <a:gs pos="100000">
                <a:srgbClr val="F846C5"/>
              </a:gs>
            </a:gsLst>
            <a:lin ang="0" scaled="0"/>
          </a:gradFill>
          <a:ln>
            <a:noFill/>
          </a:ln>
        </p:spPr>
        <p:txBody>
          <a:bodyPr spcFirstLastPara="1" wrap="square" lIns="193125" tIns="193125" rIns="193125" bIns="193125" anchor="ctr" anchorCtr="0">
            <a:noAutofit/>
          </a:bodyPr>
          <a:lstStyle/>
          <a:p>
            <a:pPr marL="0" marR="0" lvl="0" indent="0" algn="l" rtl="0">
              <a:lnSpc>
                <a:spcPct val="100000"/>
              </a:lnSpc>
              <a:spcBef>
                <a:spcPts val="0"/>
              </a:spcBef>
              <a:spcAft>
                <a:spcPts val="0"/>
              </a:spcAft>
              <a:buClr>
                <a:srgbClr val="00ACED"/>
              </a:buClr>
              <a:buSzPts val="1100"/>
              <a:buFont typeface="Arial"/>
              <a:buNone/>
            </a:pPr>
            <a:endParaRPr sz="1100" b="0" i="0" u="none" strike="noStrike" cap="none">
              <a:solidFill>
                <a:srgbClr val="FFFFFF"/>
              </a:solidFill>
              <a:latin typeface="+mn-lt"/>
              <a:ea typeface="Arial"/>
              <a:cs typeface="Arial"/>
              <a:sym typeface="Arial"/>
            </a:endParaRPr>
          </a:p>
        </p:txBody>
      </p:sp>
      <p:grpSp>
        <p:nvGrpSpPr>
          <p:cNvPr id="531" name="Google Shape;6489;p544">
            <a:extLst>
              <a:ext uri="{FF2B5EF4-FFF2-40B4-BE49-F238E27FC236}">
                <a16:creationId xmlns:a16="http://schemas.microsoft.com/office/drawing/2014/main" id="{C39F310F-4145-F38C-9ECA-5AC1A3204452}"/>
              </a:ext>
            </a:extLst>
          </p:cNvPr>
          <p:cNvGrpSpPr/>
          <p:nvPr/>
        </p:nvGrpSpPr>
        <p:grpSpPr>
          <a:xfrm>
            <a:off x="6925522" y="2736026"/>
            <a:ext cx="328728" cy="265069"/>
            <a:chOff x="5399838" y="3302565"/>
            <a:chExt cx="664500" cy="664500"/>
          </a:xfrm>
        </p:grpSpPr>
        <p:sp>
          <p:nvSpPr>
            <p:cNvPr id="532" name="Google Shape;6490;p544">
              <a:extLst>
                <a:ext uri="{FF2B5EF4-FFF2-40B4-BE49-F238E27FC236}">
                  <a16:creationId xmlns:a16="http://schemas.microsoft.com/office/drawing/2014/main" id="{4BF74A55-85E3-D1BA-D274-A926D318412E}"/>
                </a:ext>
              </a:extLst>
            </p:cNvPr>
            <p:cNvSpPr/>
            <p:nvPr/>
          </p:nvSpPr>
          <p:spPr>
            <a:xfrm>
              <a:off x="5399838" y="3302565"/>
              <a:ext cx="664500" cy="664500"/>
            </a:xfrm>
            <a:prstGeom prst="ellipse">
              <a:avLst/>
            </a:prstGeom>
            <a:solidFill>
              <a:srgbClr val="F846C5"/>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mn-lt"/>
                <a:ea typeface="Arial"/>
                <a:cs typeface="Arial"/>
                <a:sym typeface="Arial"/>
              </a:endParaRPr>
            </a:p>
          </p:txBody>
        </p:sp>
        <p:pic>
          <p:nvPicPr>
            <p:cNvPr id="533" name="Google Shape;6491;p544">
              <a:extLst>
                <a:ext uri="{FF2B5EF4-FFF2-40B4-BE49-F238E27FC236}">
                  <a16:creationId xmlns:a16="http://schemas.microsoft.com/office/drawing/2014/main" id="{992AC4B6-E76B-4813-4950-E3DB51CC7C1D}"/>
                </a:ext>
              </a:extLst>
            </p:cNvPr>
            <p:cNvPicPr preferRelativeResize="0"/>
            <p:nvPr/>
          </p:nvPicPr>
          <p:blipFill rotWithShape="1">
            <a:blip r:embed="rId7">
              <a:alphaModFix/>
            </a:blip>
            <a:srcRect/>
            <a:stretch/>
          </p:blipFill>
          <p:spPr>
            <a:xfrm>
              <a:off x="5444817" y="3347545"/>
              <a:ext cx="574504" cy="574504"/>
            </a:xfrm>
            <a:prstGeom prst="rect">
              <a:avLst/>
            </a:prstGeom>
            <a:noFill/>
            <a:ln>
              <a:noFill/>
            </a:ln>
          </p:spPr>
        </p:pic>
      </p:grpSp>
      <p:sp>
        <p:nvSpPr>
          <p:cNvPr id="534" name="Google Shape;6492;p544">
            <a:extLst>
              <a:ext uri="{FF2B5EF4-FFF2-40B4-BE49-F238E27FC236}">
                <a16:creationId xmlns:a16="http://schemas.microsoft.com/office/drawing/2014/main" id="{0E2064DD-E204-D371-3E07-5A040E5EC761}"/>
              </a:ext>
            </a:extLst>
          </p:cNvPr>
          <p:cNvSpPr/>
          <p:nvPr/>
        </p:nvSpPr>
        <p:spPr>
          <a:xfrm>
            <a:off x="7796125" y="2756556"/>
            <a:ext cx="323663" cy="310704"/>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ACED"/>
              </a:buClr>
              <a:buSzPts val="1800"/>
              <a:buFont typeface="Arial"/>
              <a:buNone/>
            </a:pPr>
            <a:endParaRPr sz="1800" b="0" i="0" u="none" strike="noStrike" cap="none">
              <a:solidFill>
                <a:srgbClr val="00ACED"/>
              </a:solidFill>
              <a:latin typeface="+mn-lt"/>
              <a:ea typeface="Arial"/>
              <a:cs typeface="Arial"/>
              <a:sym typeface="Arial"/>
            </a:endParaRPr>
          </a:p>
        </p:txBody>
      </p:sp>
      <p:sp>
        <p:nvSpPr>
          <p:cNvPr id="535" name="Google Shape;6487;p544">
            <a:extLst>
              <a:ext uri="{FF2B5EF4-FFF2-40B4-BE49-F238E27FC236}">
                <a16:creationId xmlns:a16="http://schemas.microsoft.com/office/drawing/2014/main" id="{1256529F-7E26-D822-5747-B33A55ABD030}"/>
              </a:ext>
            </a:extLst>
          </p:cNvPr>
          <p:cNvSpPr txBox="1"/>
          <p:nvPr/>
        </p:nvSpPr>
        <p:spPr>
          <a:xfrm>
            <a:off x="3426875" y="5112165"/>
            <a:ext cx="18798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ZPA Users</a:t>
            </a:r>
            <a:endParaRPr b="1" dirty="0">
              <a:solidFill>
                <a:schemeClr val="tx1">
                  <a:lumMod val="50000"/>
                </a:schemeClr>
              </a:solidFill>
              <a:latin typeface="+mn-lt"/>
              <a:ea typeface="Century Gothic"/>
              <a:cs typeface="Century Gothic"/>
              <a:sym typeface="Century Gothic"/>
            </a:endParaRPr>
          </a:p>
        </p:txBody>
      </p:sp>
      <p:sp>
        <p:nvSpPr>
          <p:cNvPr id="2" name="Google Shape;6475;p544">
            <a:extLst>
              <a:ext uri="{FF2B5EF4-FFF2-40B4-BE49-F238E27FC236}">
                <a16:creationId xmlns:a16="http://schemas.microsoft.com/office/drawing/2014/main" id="{F62F4427-EBA7-5ECD-18FB-CF641C3DC9C6}"/>
              </a:ext>
            </a:extLst>
          </p:cNvPr>
          <p:cNvSpPr/>
          <p:nvPr/>
        </p:nvSpPr>
        <p:spPr>
          <a:xfrm>
            <a:off x="1399440" y="2413194"/>
            <a:ext cx="1193400" cy="946500"/>
          </a:xfrm>
          <a:prstGeom prst="rect">
            <a:avLst/>
          </a:prstGeom>
          <a:solidFill>
            <a:schemeClr val="accent1">
              <a:lumMod val="20000"/>
              <a:lumOff val="80000"/>
            </a:schemeClr>
          </a:solidFill>
          <a:ln w="9525" cap="flat" cmpd="sng">
            <a:solidFill>
              <a:schemeClr val="accent1">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3" name="Google Shape;6487;p544">
            <a:extLst>
              <a:ext uri="{FF2B5EF4-FFF2-40B4-BE49-F238E27FC236}">
                <a16:creationId xmlns:a16="http://schemas.microsoft.com/office/drawing/2014/main" id="{5E20FDE7-7D02-6AF5-7D7C-793297133E16}"/>
              </a:ext>
            </a:extLst>
          </p:cNvPr>
          <p:cNvSpPr txBox="1"/>
          <p:nvPr/>
        </p:nvSpPr>
        <p:spPr>
          <a:xfrm>
            <a:off x="1162486" y="2083480"/>
            <a:ext cx="18798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IaaS Data Center</a:t>
            </a:r>
            <a:endParaRPr b="1" dirty="0">
              <a:solidFill>
                <a:schemeClr val="tx1">
                  <a:lumMod val="50000"/>
                </a:schemeClr>
              </a:solidFill>
              <a:latin typeface="+mn-lt"/>
              <a:ea typeface="Century Gothic"/>
              <a:cs typeface="Century Gothic"/>
              <a:sym typeface="Century Gothic"/>
            </a:endParaRPr>
          </a:p>
        </p:txBody>
      </p:sp>
      <p:pic>
        <p:nvPicPr>
          <p:cNvPr id="5" name="Google Shape;6478;p544">
            <a:extLst>
              <a:ext uri="{FF2B5EF4-FFF2-40B4-BE49-F238E27FC236}">
                <a16:creationId xmlns:a16="http://schemas.microsoft.com/office/drawing/2014/main" id="{9CC01F5C-5D7D-FC79-D417-9B529D5C0FBC}"/>
              </a:ext>
            </a:extLst>
          </p:cNvPr>
          <p:cNvPicPr preferRelativeResize="0"/>
          <p:nvPr/>
        </p:nvPicPr>
        <p:blipFill rotWithShape="1">
          <a:blip r:embed="rId5">
            <a:alphaModFix/>
          </a:blip>
          <a:srcRect/>
          <a:stretch/>
        </p:blipFill>
        <p:spPr>
          <a:xfrm>
            <a:off x="1794524" y="2702772"/>
            <a:ext cx="403232" cy="265086"/>
          </a:xfrm>
          <a:prstGeom prst="rect">
            <a:avLst/>
          </a:prstGeom>
          <a:noFill/>
          <a:ln>
            <a:noFill/>
          </a:ln>
        </p:spPr>
      </p:pic>
      <p:sp>
        <p:nvSpPr>
          <p:cNvPr id="6" name="Google Shape;6476;p544">
            <a:extLst>
              <a:ext uri="{FF2B5EF4-FFF2-40B4-BE49-F238E27FC236}">
                <a16:creationId xmlns:a16="http://schemas.microsoft.com/office/drawing/2014/main" id="{49737BA5-C780-7B49-7F9B-3C65BE7A2A8D}"/>
              </a:ext>
            </a:extLst>
          </p:cNvPr>
          <p:cNvSpPr/>
          <p:nvPr/>
        </p:nvSpPr>
        <p:spPr>
          <a:xfrm>
            <a:off x="1399440" y="2409207"/>
            <a:ext cx="1193400" cy="184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bg1"/>
                </a:solidFill>
                <a:latin typeface="+mn-lt"/>
              </a:rPr>
              <a:t>IAAS</a:t>
            </a:r>
            <a:endParaRPr sz="1000" dirty="0">
              <a:solidFill>
                <a:schemeClr val="bg1"/>
              </a:solidFill>
              <a:latin typeface="+mn-lt"/>
            </a:endParaRPr>
          </a:p>
        </p:txBody>
      </p:sp>
      <p:pic>
        <p:nvPicPr>
          <p:cNvPr id="7" name="Google Shape;6479;p544">
            <a:extLst>
              <a:ext uri="{FF2B5EF4-FFF2-40B4-BE49-F238E27FC236}">
                <a16:creationId xmlns:a16="http://schemas.microsoft.com/office/drawing/2014/main" id="{02519780-0768-6064-5547-895AAC4F328E}"/>
              </a:ext>
            </a:extLst>
          </p:cNvPr>
          <p:cNvPicPr preferRelativeResize="0"/>
          <p:nvPr/>
        </p:nvPicPr>
        <p:blipFill rotWithShape="1">
          <a:blip r:embed="rId6">
            <a:alphaModFix/>
          </a:blip>
          <a:srcRect/>
          <a:stretch/>
        </p:blipFill>
        <p:spPr>
          <a:xfrm>
            <a:off x="2249659" y="2594007"/>
            <a:ext cx="328765" cy="301441"/>
          </a:xfrm>
          <a:prstGeom prst="rect">
            <a:avLst/>
          </a:prstGeom>
          <a:noFill/>
          <a:ln>
            <a:noFill/>
          </a:ln>
        </p:spPr>
      </p:pic>
      <p:pic>
        <p:nvPicPr>
          <p:cNvPr id="9" name="Picture 8">
            <a:extLst>
              <a:ext uri="{FF2B5EF4-FFF2-40B4-BE49-F238E27FC236}">
                <a16:creationId xmlns:a16="http://schemas.microsoft.com/office/drawing/2014/main" id="{7E6AADC4-235C-4196-378D-B486D3479586}"/>
              </a:ext>
            </a:extLst>
          </p:cNvPr>
          <p:cNvPicPr>
            <a:picLocks noChangeAspect="1"/>
          </p:cNvPicPr>
          <p:nvPr/>
        </p:nvPicPr>
        <p:blipFill>
          <a:blip r:embed="rId8"/>
          <a:stretch>
            <a:fillRect/>
          </a:stretch>
        </p:blipFill>
        <p:spPr>
          <a:xfrm>
            <a:off x="2230389" y="2930245"/>
            <a:ext cx="335380" cy="328961"/>
          </a:xfrm>
          <a:prstGeom prst="rect">
            <a:avLst/>
          </a:prstGeom>
        </p:spPr>
      </p:pic>
      <p:pic>
        <p:nvPicPr>
          <p:cNvPr id="10" name="Picture 9">
            <a:extLst>
              <a:ext uri="{FF2B5EF4-FFF2-40B4-BE49-F238E27FC236}">
                <a16:creationId xmlns:a16="http://schemas.microsoft.com/office/drawing/2014/main" id="{9F9C17DA-4E2F-3464-59B3-4E43A6E0F2EE}"/>
              </a:ext>
            </a:extLst>
          </p:cNvPr>
          <p:cNvPicPr>
            <a:picLocks noChangeAspect="1"/>
          </p:cNvPicPr>
          <p:nvPr/>
        </p:nvPicPr>
        <p:blipFill>
          <a:blip r:embed="rId8"/>
          <a:stretch>
            <a:fillRect/>
          </a:stretch>
        </p:blipFill>
        <p:spPr>
          <a:xfrm>
            <a:off x="3594437" y="1682846"/>
            <a:ext cx="335380" cy="328961"/>
          </a:xfrm>
          <a:prstGeom prst="rect">
            <a:avLst/>
          </a:prstGeom>
        </p:spPr>
      </p:pic>
      <p:cxnSp>
        <p:nvCxnSpPr>
          <p:cNvPr id="11" name="Google Shape;6480;p544">
            <a:extLst>
              <a:ext uri="{FF2B5EF4-FFF2-40B4-BE49-F238E27FC236}">
                <a16:creationId xmlns:a16="http://schemas.microsoft.com/office/drawing/2014/main" id="{E1FC16AD-876F-F625-A86B-FA31209CB921}"/>
              </a:ext>
            </a:extLst>
          </p:cNvPr>
          <p:cNvCxnSpPr>
            <a:cxnSpLocks/>
          </p:cNvCxnSpPr>
          <p:nvPr/>
        </p:nvCxnSpPr>
        <p:spPr>
          <a:xfrm>
            <a:off x="3757463" y="2003580"/>
            <a:ext cx="8400" cy="539400"/>
          </a:xfrm>
          <a:prstGeom prst="straightConnector1">
            <a:avLst/>
          </a:prstGeom>
          <a:noFill/>
          <a:ln w="38100" cap="flat" cmpd="sng">
            <a:solidFill>
              <a:schemeClr val="tx1">
                <a:lumMod val="50000"/>
              </a:schemeClr>
            </a:solidFill>
            <a:prstDash val="dash"/>
            <a:round/>
            <a:headEnd type="none" w="med" len="med"/>
            <a:tailEnd type="triangle" w="med" len="med"/>
          </a:ln>
        </p:spPr>
      </p:cxnSp>
      <p:cxnSp>
        <p:nvCxnSpPr>
          <p:cNvPr id="13" name="Google Shape;6480;p544">
            <a:extLst>
              <a:ext uri="{FF2B5EF4-FFF2-40B4-BE49-F238E27FC236}">
                <a16:creationId xmlns:a16="http://schemas.microsoft.com/office/drawing/2014/main" id="{B0178710-DC15-0E9F-3371-CAEE9F572454}"/>
              </a:ext>
            </a:extLst>
          </p:cNvPr>
          <p:cNvCxnSpPr>
            <a:cxnSpLocks/>
          </p:cNvCxnSpPr>
          <p:nvPr/>
        </p:nvCxnSpPr>
        <p:spPr>
          <a:xfrm>
            <a:off x="2737954" y="3064262"/>
            <a:ext cx="596691" cy="0"/>
          </a:xfrm>
          <a:prstGeom prst="straightConnector1">
            <a:avLst/>
          </a:prstGeom>
          <a:noFill/>
          <a:ln w="38100" cap="flat" cmpd="sng">
            <a:solidFill>
              <a:schemeClr val="tx1">
                <a:lumMod val="50000"/>
              </a:schemeClr>
            </a:solidFill>
            <a:prstDash val="dash"/>
            <a:round/>
            <a:headEnd type="none" w="med" len="med"/>
            <a:tailEnd type="triangle" w="med" len="med"/>
          </a:ln>
        </p:spPr>
      </p:cxnSp>
      <p:cxnSp>
        <p:nvCxnSpPr>
          <p:cNvPr id="15" name="Google Shape;6480;p544">
            <a:extLst>
              <a:ext uri="{FF2B5EF4-FFF2-40B4-BE49-F238E27FC236}">
                <a16:creationId xmlns:a16="http://schemas.microsoft.com/office/drawing/2014/main" id="{457D50A5-102D-33D8-BA69-376C59C53DF1}"/>
              </a:ext>
            </a:extLst>
          </p:cNvPr>
          <p:cNvCxnSpPr>
            <a:cxnSpLocks/>
          </p:cNvCxnSpPr>
          <p:nvPr/>
        </p:nvCxnSpPr>
        <p:spPr>
          <a:xfrm>
            <a:off x="2737954" y="2755323"/>
            <a:ext cx="596691" cy="0"/>
          </a:xfrm>
          <a:prstGeom prst="straightConnector1">
            <a:avLst/>
          </a:prstGeom>
          <a:noFill/>
          <a:ln w="38100" cap="flat" cmpd="sng">
            <a:solidFill>
              <a:schemeClr val="tx1">
                <a:lumMod val="50000"/>
              </a:schemeClr>
            </a:solidFill>
            <a:prstDash val="dash"/>
            <a:round/>
            <a:headEnd type="none" w="med" len="med"/>
            <a:tailEnd type="triangle" w="med" len="med"/>
          </a:ln>
        </p:spPr>
      </p:cxnSp>
    </p:spTree>
    <p:extLst>
      <p:ext uri="{BB962C8B-B14F-4D97-AF65-F5344CB8AC3E}">
        <p14:creationId xmlns:p14="http://schemas.microsoft.com/office/powerpoint/2010/main" val="72085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D02C8228-DB14-A30E-343C-23189DEED71D}"/>
            </a:ext>
          </a:extLst>
        </p:cNvPr>
        <p:cNvGrpSpPr/>
        <p:nvPr/>
      </p:nvGrpSpPr>
      <p:grpSpPr>
        <a:xfrm>
          <a:off x="0" y="0"/>
          <a:ext cx="0" cy="0"/>
          <a:chOff x="0" y="0"/>
          <a:chExt cx="0" cy="0"/>
        </a:xfrm>
      </p:grpSpPr>
      <p:sp>
        <p:nvSpPr>
          <p:cNvPr id="401" name="Google Shape;401;g45fb8ed13b4897bd_146">
            <a:extLst>
              <a:ext uri="{FF2B5EF4-FFF2-40B4-BE49-F238E27FC236}">
                <a16:creationId xmlns:a16="http://schemas.microsoft.com/office/drawing/2014/main" id="{DACB7512-DB44-0287-0ED1-CEA6D1044AF6}"/>
              </a:ext>
            </a:extLst>
          </p:cNvPr>
          <p:cNvSpPr txBox="1">
            <a:spLocks noGrp="1"/>
          </p:cNvSpPr>
          <p:nvPr>
            <p:ph type="title" idx="4294967295"/>
          </p:nvPr>
        </p:nvSpPr>
        <p:spPr>
          <a:xfrm>
            <a:off x="365500" y="148580"/>
            <a:ext cx="10156800" cy="655500"/>
          </a:xfrm>
          <a:prstGeom prst="rect">
            <a:avLst/>
          </a:prstGeom>
          <a:noFill/>
          <a:ln>
            <a:noFill/>
          </a:ln>
        </p:spPr>
        <p:txBody>
          <a:bodyPr spcFirstLastPara="1" wrap="square" lIns="137150" tIns="45700" rIns="137150" bIns="45700" anchor="ctr" anchorCtr="0">
            <a:noAutofit/>
          </a:bodyPr>
          <a:lstStyle/>
          <a:p>
            <a:pPr marL="0" lvl="0" indent="0" rtl="0">
              <a:lnSpc>
                <a:spcPct val="90000"/>
              </a:lnSpc>
              <a:spcBef>
                <a:spcPts val="0"/>
              </a:spcBef>
              <a:spcAft>
                <a:spcPts val="0"/>
              </a:spcAft>
              <a:buSzPts val="2800"/>
              <a:buNone/>
            </a:pPr>
            <a:r>
              <a:rPr lang="en-US" dirty="0">
                <a:solidFill>
                  <a:srgbClr val="050708"/>
                </a:solidFill>
                <a:latin typeface="+mn-lt"/>
                <a:ea typeface="Quattrocento Sans"/>
                <a:cs typeface="Quattrocento Sans"/>
                <a:sym typeface="Quattrocento Sans"/>
              </a:rPr>
              <a:t>Use Case 3: Partner Accessing CVS Resources </a:t>
            </a:r>
            <a:endParaRPr dirty="0">
              <a:latin typeface="+mn-lt"/>
            </a:endParaRPr>
          </a:p>
        </p:txBody>
      </p:sp>
      <p:sp>
        <p:nvSpPr>
          <p:cNvPr id="4" name="Text Placeholder 3">
            <a:extLst>
              <a:ext uri="{FF2B5EF4-FFF2-40B4-BE49-F238E27FC236}">
                <a16:creationId xmlns:a16="http://schemas.microsoft.com/office/drawing/2014/main" id="{5E0E2C2B-8DBD-17B3-C51E-88790AC5DD30}"/>
              </a:ext>
            </a:extLst>
          </p:cNvPr>
          <p:cNvSpPr txBox="1">
            <a:spLocks/>
          </p:cNvSpPr>
          <p:nvPr/>
        </p:nvSpPr>
        <p:spPr>
          <a:xfrm>
            <a:off x="315913" y="5426865"/>
            <a:ext cx="11553825" cy="95171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71475" indent="-285750">
              <a:buFont typeface="Arial" panose="020B0604020202020204" pitchFamily="34" charset="0"/>
              <a:buChar char="•"/>
            </a:pPr>
            <a:r>
              <a:rPr lang="en-US" sz="1600" dirty="0">
                <a:latin typeface="+mn-lt"/>
              </a:rPr>
              <a:t>Partner creates IKEv2 IPSEC tunnel to the closest Zscaler Data Center</a:t>
            </a:r>
          </a:p>
          <a:p>
            <a:pPr marL="371475" indent="-285750">
              <a:buFont typeface="Arial" panose="020B0604020202020204" pitchFamily="34" charset="0"/>
              <a:buChar char="•"/>
            </a:pPr>
            <a:r>
              <a:rPr lang="en-US" sz="1600" dirty="0">
                <a:solidFill>
                  <a:schemeClr val="tx1">
                    <a:lumMod val="50000"/>
                  </a:schemeClr>
                </a:solidFill>
                <a:latin typeface="+mn-lt"/>
                <a:ea typeface="Century Gothic"/>
                <a:cs typeface="Century Gothic"/>
                <a:sym typeface="Century Gothic"/>
              </a:rPr>
              <a:t>Seamlessly connect to Business Partner’s Private Apps using existing connectivity paradigms </a:t>
            </a:r>
          </a:p>
          <a:p>
            <a:pPr marL="371475" indent="-285750">
              <a:buFont typeface="Arial" panose="020B0604020202020204" pitchFamily="34" charset="0"/>
              <a:buChar char="•"/>
            </a:pPr>
            <a:r>
              <a:rPr lang="en-US" sz="1600" dirty="0">
                <a:solidFill>
                  <a:schemeClr val="tx1">
                    <a:lumMod val="50000"/>
                  </a:schemeClr>
                </a:solidFill>
                <a:latin typeface="+mn-lt"/>
                <a:ea typeface="Century Gothic"/>
                <a:cs typeface="Century Gothic"/>
                <a:sym typeface="Century Gothic"/>
              </a:rPr>
              <a:t>Zero trust extranet partner access enabled via Zscaler Branch/Cloud Connector</a:t>
            </a:r>
            <a:endParaRPr lang="en-US" sz="1600" dirty="0">
              <a:solidFill>
                <a:schemeClr val="tx1">
                  <a:lumMod val="50000"/>
                </a:schemeClr>
              </a:solidFill>
              <a:latin typeface="+mn-lt"/>
            </a:endParaRPr>
          </a:p>
          <a:p>
            <a:pPr marL="371475" indent="-285750">
              <a:buFont typeface="Arial" panose="020B0604020202020204" pitchFamily="34" charset="0"/>
              <a:buChar char="•"/>
            </a:pPr>
            <a:endParaRPr lang="en-US" sz="1600" dirty="0">
              <a:latin typeface="+mn-lt"/>
            </a:endParaRPr>
          </a:p>
        </p:txBody>
      </p:sp>
      <p:pic>
        <p:nvPicPr>
          <p:cNvPr id="47" name="Picture 46">
            <a:extLst>
              <a:ext uri="{FF2B5EF4-FFF2-40B4-BE49-F238E27FC236}">
                <a16:creationId xmlns:a16="http://schemas.microsoft.com/office/drawing/2014/main" id="{5EE2EEDE-5BC0-B437-4035-7FB5DB5D8057}"/>
              </a:ext>
            </a:extLst>
          </p:cNvPr>
          <p:cNvPicPr>
            <a:picLocks noChangeAspect="1"/>
          </p:cNvPicPr>
          <p:nvPr/>
        </p:nvPicPr>
        <p:blipFill>
          <a:blip r:embed="rId3"/>
          <a:stretch>
            <a:fillRect/>
          </a:stretch>
        </p:blipFill>
        <p:spPr>
          <a:xfrm>
            <a:off x="3413728" y="4050588"/>
            <a:ext cx="1222454" cy="1086626"/>
          </a:xfrm>
          <a:prstGeom prst="rect">
            <a:avLst/>
          </a:prstGeom>
        </p:spPr>
      </p:pic>
      <p:grpSp>
        <p:nvGrpSpPr>
          <p:cNvPr id="53" name="Google Shape;6460;p544">
            <a:extLst>
              <a:ext uri="{FF2B5EF4-FFF2-40B4-BE49-F238E27FC236}">
                <a16:creationId xmlns:a16="http://schemas.microsoft.com/office/drawing/2014/main" id="{23ED4184-3EF8-B41E-AD8C-6D9C617A352B}"/>
              </a:ext>
            </a:extLst>
          </p:cNvPr>
          <p:cNvGrpSpPr/>
          <p:nvPr/>
        </p:nvGrpSpPr>
        <p:grpSpPr>
          <a:xfrm>
            <a:off x="3413728" y="2392792"/>
            <a:ext cx="1548701" cy="951709"/>
            <a:chOff x="5216157" y="2898600"/>
            <a:chExt cx="1152136" cy="721866"/>
          </a:xfrm>
        </p:grpSpPr>
        <p:grpSp>
          <p:nvGrpSpPr>
            <p:cNvPr id="54" name="Google Shape;6461;p544">
              <a:extLst>
                <a:ext uri="{FF2B5EF4-FFF2-40B4-BE49-F238E27FC236}">
                  <a16:creationId xmlns:a16="http://schemas.microsoft.com/office/drawing/2014/main" id="{46719220-0B22-A6AA-F523-587FC0ADFD7E}"/>
                </a:ext>
              </a:extLst>
            </p:cNvPr>
            <p:cNvGrpSpPr/>
            <p:nvPr/>
          </p:nvGrpSpPr>
          <p:grpSpPr>
            <a:xfrm>
              <a:off x="5216157" y="2898600"/>
              <a:ext cx="1152136" cy="721866"/>
              <a:chOff x="6923681" y="5192222"/>
              <a:chExt cx="981878" cy="615192"/>
            </a:xfrm>
          </p:grpSpPr>
          <p:sp>
            <p:nvSpPr>
              <p:cNvPr id="56" name="Google Shape;6462;p544">
                <a:extLst>
                  <a:ext uri="{FF2B5EF4-FFF2-40B4-BE49-F238E27FC236}">
                    <a16:creationId xmlns:a16="http://schemas.microsoft.com/office/drawing/2014/main" id="{C7C3053A-3DD7-6DCE-061E-32702FB24039}"/>
                  </a:ext>
                </a:extLst>
              </p:cNvPr>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1744"/>
                  </a:buClr>
                  <a:buSzPts val="1800"/>
                  <a:buFont typeface="Century Gothic"/>
                  <a:buNone/>
                </a:pPr>
                <a:endParaRPr sz="1800" b="0" i="0" u="none" strike="noStrike" cap="none">
                  <a:solidFill>
                    <a:srgbClr val="001744"/>
                  </a:solidFill>
                  <a:latin typeface="+mn-lt"/>
                  <a:ea typeface="Century Gothic"/>
                  <a:cs typeface="Century Gothic"/>
                  <a:sym typeface="Century Gothic"/>
                </a:endParaRPr>
              </a:p>
            </p:txBody>
          </p:sp>
          <p:sp>
            <p:nvSpPr>
              <p:cNvPr id="57" name="Google Shape;6463;p544">
                <a:extLst>
                  <a:ext uri="{FF2B5EF4-FFF2-40B4-BE49-F238E27FC236}">
                    <a16:creationId xmlns:a16="http://schemas.microsoft.com/office/drawing/2014/main" id="{2E1A56E9-D33A-E95E-0206-680D8838CB44}"/>
                  </a:ext>
                </a:extLst>
              </p:cNvPr>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1744"/>
                  </a:buClr>
                  <a:buSzPts val="1800"/>
                  <a:buFont typeface="Century Gothic"/>
                  <a:buNone/>
                </a:pPr>
                <a:endParaRPr sz="1800" b="0" i="0" u="none" strike="noStrike" cap="none">
                  <a:solidFill>
                    <a:srgbClr val="001744"/>
                  </a:solidFill>
                  <a:latin typeface="+mn-lt"/>
                  <a:ea typeface="Arial"/>
                  <a:cs typeface="Arial"/>
                  <a:sym typeface="Arial"/>
                </a:endParaRPr>
              </a:p>
            </p:txBody>
          </p:sp>
        </p:grpSp>
        <p:sp>
          <p:nvSpPr>
            <p:cNvPr id="55" name="Google Shape;6464;p544">
              <a:extLst>
                <a:ext uri="{FF2B5EF4-FFF2-40B4-BE49-F238E27FC236}">
                  <a16:creationId xmlns:a16="http://schemas.microsoft.com/office/drawing/2014/main" id="{EBB4B59E-B979-9649-0829-BA716D75EB34}"/>
                </a:ext>
              </a:extLst>
            </p:cNvPr>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1744"/>
                </a:buClr>
                <a:buSzPts val="1800"/>
                <a:buFont typeface="Century Gothic"/>
                <a:buNone/>
              </a:pPr>
              <a:endParaRPr sz="1800" b="0" i="0" u="none" strike="noStrike" cap="none">
                <a:solidFill>
                  <a:srgbClr val="001744"/>
                </a:solidFill>
                <a:latin typeface="+mn-lt"/>
                <a:ea typeface="Arial"/>
                <a:cs typeface="Arial"/>
                <a:sym typeface="Arial"/>
              </a:endParaRPr>
            </a:p>
          </p:txBody>
        </p:sp>
      </p:grpSp>
      <p:cxnSp>
        <p:nvCxnSpPr>
          <p:cNvPr id="58" name="Google Shape;6465;p544">
            <a:extLst>
              <a:ext uri="{FF2B5EF4-FFF2-40B4-BE49-F238E27FC236}">
                <a16:creationId xmlns:a16="http://schemas.microsoft.com/office/drawing/2014/main" id="{602376E6-489E-7C16-43C2-E0F2DD10A5B2}"/>
              </a:ext>
            </a:extLst>
          </p:cNvPr>
          <p:cNvCxnSpPr/>
          <p:nvPr/>
        </p:nvCxnSpPr>
        <p:spPr>
          <a:xfrm rot="10800000" flipH="1">
            <a:off x="3996763" y="3368581"/>
            <a:ext cx="3000" cy="669600"/>
          </a:xfrm>
          <a:prstGeom prst="straightConnector1">
            <a:avLst/>
          </a:prstGeom>
          <a:noFill/>
          <a:ln w="38100" cap="flat" cmpd="sng">
            <a:solidFill>
              <a:schemeClr val="tx1">
                <a:lumMod val="50000"/>
              </a:schemeClr>
            </a:solidFill>
            <a:prstDash val="dash"/>
            <a:round/>
            <a:headEnd type="none" w="med" len="med"/>
            <a:tailEnd type="triangle" w="med" len="med"/>
          </a:ln>
        </p:spPr>
      </p:cxnSp>
      <p:sp>
        <p:nvSpPr>
          <p:cNvPr id="59" name="Google Shape;6469;p544">
            <a:extLst>
              <a:ext uri="{FF2B5EF4-FFF2-40B4-BE49-F238E27FC236}">
                <a16:creationId xmlns:a16="http://schemas.microsoft.com/office/drawing/2014/main" id="{5DF88841-7335-098A-B51C-57A00DA1E78D}"/>
              </a:ext>
            </a:extLst>
          </p:cNvPr>
          <p:cNvSpPr/>
          <p:nvPr/>
        </p:nvSpPr>
        <p:spPr>
          <a:xfrm>
            <a:off x="7093482" y="2310598"/>
            <a:ext cx="1075800" cy="1108200"/>
          </a:xfrm>
          <a:prstGeom prst="rect">
            <a:avLst/>
          </a:prstGeom>
          <a:solidFill>
            <a:schemeClr val="bg1">
              <a:lumMod val="8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60" name="Google Shape;6470;p544">
            <a:extLst>
              <a:ext uri="{FF2B5EF4-FFF2-40B4-BE49-F238E27FC236}">
                <a16:creationId xmlns:a16="http://schemas.microsoft.com/office/drawing/2014/main" id="{ED59CB2F-C425-1B19-E71E-A31BAC611605}"/>
              </a:ext>
            </a:extLst>
          </p:cNvPr>
          <p:cNvSpPr/>
          <p:nvPr/>
        </p:nvSpPr>
        <p:spPr>
          <a:xfrm>
            <a:off x="7093475" y="2310598"/>
            <a:ext cx="1075800" cy="2163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61" name="Google Shape;6471;p544">
            <a:extLst>
              <a:ext uri="{FF2B5EF4-FFF2-40B4-BE49-F238E27FC236}">
                <a16:creationId xmlns:a16="http://schemas.microsoft.com/office/drawing/2014/main" id="{3C0FF98D-816D-F694-FB29-1CD6BABF5181}"/>
              </a:ext>
            </a:extLst>
          </p:cNvPr>
          <p:cNvSpPr txBox="1"/>
          <p:nvPr/>
        </p:nvSpPr>
        <p:spPr>
          <a:xfrm>
            <a:off x="7213494" y="2281431"/>
            <a:ext cx="906300" cy="1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lt1"/>
                </a:solidFill>
                <a:latin typeface="+mn-lt"/>
                <a:ea typeface="Century Gothic"/>
                <a:cs typeface="Century Gothic"/>
                <a:sym typeface="Century Gothic"/>
              </a:rPr>
              <a:t>Data Center</a:t>
            </a:r>
            <a:endParaRPr sz="800">
              <a:solidFill>
                <a:schemeClr val="lt1"/>
              </a:solidFill>
              <a:latin typeface="+mn-lt"/>
              <a:ea typeface="Century Gothic"/>
              <a:cs typeface="Century Gothic"/>
              <a:sym typeface="Century Gothic"/>
            </a:endParaRPr>
          </a:p>
        </p:txBody>
      </p:sp>
      <p:grpSp>
        <p:nvGrpSpPr>
          <p:cNvPr id="62" name="Google Shape;6472;p544">
            <a:extLst>
              <a:ext uri="{FF2B5EF4-FFF2-40B4-BE49-F238E27FC236}">
                <a16:creationId xmlns:a16="http://schemas.microsoft.com/office/drawing/2014/main" id="{E56C7DDE-08C6-2D29-3CC5-860B34F6F482}"/>
              </a:ext>
            </a:extLst>
          </p:cNvPr>
          <p:cNvGrpSpPr/>
          <p:nvPr/>
        </p:nvGrpSpPr>
        <p:grpSpPr>
          <a:xfrm>
            <a:off x="4763357" y="2692131"/>
            <a:ext cx="372432" cy="353031"/>
            <a:chOff x="3864896" y="3298032"/>
            <a:chExt cx="669000" cy="669000"/>
          </a:xfrm>
        </p:grpSpPr>
        <p:sp>
          <p:nvSpPr>
            <p:cNvPr id="63" name="Google Shape;6473;p544">
              <a:extLst>
                <a:ext uri="{FF2B5EF4-FFF2-40B4-BE49-F238E27FC236}">
                  <a16:creationId xmlns:a16="http://schemas.microsoft.com/office/drawing/2014/main" id="{82B9C68F-3FF8-0B3C-9DD0-2DF384209B5A}"/>
                </a:ext>
              </a:extLst>
            </p:cNvPr>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mn-lt"/>
                <a:ea typeface="Arial"/>
                <a:cs typeface="Arial"/>
                <a:sym typeface="Arial"/>
              </a:endParaRPr>
            </a:p>
          </p:txBody>
        </p:sp>
        <p:pic>
          <p:nvPicPr>
            <p:cNvPr id="519" name="Google Shape;6474;p544">
              <a:extLst>
                <a:ext uri="{FF2B5EF4-FFF2-40B4-BE49-F238E27FC236}">
                  <a16:creationId xmlns:a16="http://schemas.microsoft.com/office/drawing/2014/main" id="{A4B8C79B-D885-F7FF-F9A8-46B2C845EEDD}"/>
                </a:ext>
              </a:extLst>
            </p:cNvPr>
            <p:cNvPicPr preferRelativeResize="0"/>
            <p:nvPr/>
          </p:nvPicPr>
          <p:blipFill rotWithShape="1">
            <a:blip r:embed="rId4">
              <a:alphaModFix/>
            </a:blip>
            <a:srcRect b="18360"/>
            <a:stretch/>
          </p:blipFill>
          <p:spPr>
            <a:xfrm>
              <a:off x="3967653" y="3396831"/>
              <a:ext cx="459104" cy="461666"/>
            </a:xfrm>
            <a:prstGeom prst="rect">
              <a:avLst/>
            </a:prstGeom>
            <a:noFill/>
            <a:ln>
              <a:noFill/>
            </a:ln>
          </p:spPr>
        </p:pic>
      </p:grpSp>
      <p:sp>
        <p:nvSpPr>
          <p:cNvPr id="520" name="Google Shape;6475;p544">
            <a:extLst>
              <a:ext uri="{FF2B5EF4-FFF2-40B4-BE49-F238E27FC236}">
                <a16:creationId xmlns:a16="http://schemas.microsoft.com/office/drawing/2014/main" id="{7E5443E4-B475-E2A6-54CD-C2A6C05C08C1}"/>
              </a:ext>
            </a:extLst>
          </p:cNvPr>
          <p:cNvSpPr/>
          <p:nvPr/>
        </p:nvSpPr>
        <p:spPr>
          <a:xfrm>
            <a:off x="3293816" y="1094036"/>
            <a:ext cx="1193400" cy="946500"/>
          </a:xfrm>
          <a:prstGeom prst="rect">
            <a:avLst/>
          </a:prstGeom>
          <a:solidFill>
            <a:schemeClr val="accent1">
              <a:lumMod val="20000"/>
              <a:lumOff val="80000"/>
            </a:schemeClr>
          </a:solidFill>
          <a:ln w="9525" cap="flat" cmpd="sng">
            <a:solidFill>
              <a:schemeClr val="accent1">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521" name="Google Shape;6476;p544">
            <a:extLst>
              <a:ext uri="{FF2B5EF4-FFF2-40B4-BE49-F238E27FC236}">
                <a16:creationId xmlns:a16="http://schemas.microsoft.com/office/drawing/2014/main" id="{DE82AF97-F97B-6CA4-DE77-83476ACC1D06}"/>
              </a:ext>
            </a:extLst>
          </p:cNvPr>
          <p:cNvSpPr/>
          <p:nvPr/>
        </p:nvSpPr>
        <p:spPr>
          <a:xfrm>
            <a:off x="3293725" y="1094036"/>
            <a:ext cx="1193400" cy="184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522" name="Google Shape;6477;p544">
            <a:extLst>
              <a:ext uri="{FF2B5EF4-FFF2-40B4-BE49-F238E27FC236}">
                <a16:creationId xmlns:a16="http://schemas.microsoft.com/office/drawing/2014/main" id="{19D197E9-D0CB-3897-74EA-717EF007951E}"/>
              </a:ext>
            </a:extLst>
          </p:cNvPr>
          <p:cNvSpPr txBox="1"/>
          <p:nvPr/>
        </p:nvSpPr>
        <p:spPr>
          <a:xfrm>
            <a:off x="3293725" y="1040004"/>
            <a:ext cx="1243281" cy="1043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lt1"/>
                </a:solidFill>
                <a:latin typeface="+mn-lt"/>
                <a:ea typeface="Century Gothic"/>
                <a:cs typeface="Century Gothic"/>
                <a:sym typeface="Century Gothic"/>
              </a:rPr>
              <a:t>     Data Center</a:t>
            </a:r>
            <a:endParaRPr sz="1000">
              <a:solidFill>
                <a:schemeClr val="lt1"/>
              </a:solidFill>
              <a:latin typeface="+mn-lt"/>
              <a:ea typeface="Century Gothic"/>
              <a:cs typeface="Century Gothic"/>
              <a:sym typeface="Century Gothic"/>
            </a:endParaRPr>
          </a:p>
        </p:txBody>
      </p:sp>
      <p:pic>
        <p:nvPicPr>
          <p:cNvPr id="523" name="Google Shape;6478;p544">
            <a:extLst>
              <a:ext uri="{FF2B5EF4-FFF2-40B4-BE49-F238E27FC236}">
                <a16:creationId xmlns:a16="http://schemas.microsoft.com/office/drawing/2014/main" id="{A4605175-03FD-06E6-B607-AC312BB77685}"/>
              </a:ext>
            </a:extLst>
          </p:cNvPr>
          <p:cNvPicPr preferRelativeResize="0"/>
          <p:nvPr/>
        </p:nvPicPr>
        <p:blipFill rotWithShape="1">
          <a:blip r:embed="rId5">
            <a:alphaModFix/>
          </a:blip>
          <a:srcRect/>
          <a:stretch/>
        </p:blipFill>
        <p:spPr>
          <a:xfrm>
            <a:off x="3727908" y="1338181"/>
            <a:ext cx="403232" cy="265086"/>
          </a:xfrm>
          <a:prstGeom prst="rect">
            <a:avLst/>
          </a:prstGeom>
          <a:noFill/>
          <a:ln>
            <a:noFill/>
          </a:ln>
        </p:spPr>
      </p:pic>
      <p:pic>
        <p:nvPicPr>
          <p:cNvPr id="524" name="Google Shape;6479;p544">
            <a:extLst>
              <a:ext uri="{FF2B5EF4-FFF2-40B4-BE49-F238E27FC236}">
                <a16:creationId xmlns:a16="http://schemas.microsoft.com/office/drawing/2014/main" id="{1DAC6498-B0F8-D9AD-A281-C0937DDA5440}"/>
              </a:ext>
            </a:extLst>
          </p:cNvPr>
          <p:cNvPicPr preferRelativeResize="0"/>
          <p:nvPr/>
        </p:nvPicPr>
        <p:blipFill rotWithShape="1">
          <a:blip r:embed="rId6">
            <a:alphaModFix/>
          </a:blip>
          <a:srcRect/>
          <a:stretch/>
        </p:blipFill>
        <p:spPr>
          <a:xfrm>
            <a:off x="4050927" y="1676587"/>
            <a:ext cx="328765" cy="301441"/>
          </a:xfrm>
          <a:prstGeom prst="rect">
            <a:avLst/>
          </a:prstGeom>
          <a:noFill/>
          <a:ln>
            <a:noFill/>
          </a:ln>
        </p:spPr>
      </p:pic>
      <p:cxnSp>
        <p:nvCxnSpPr>
          <p:cNvPr id="525" name="Google Shape;6480;p544">
            <a:extLst>
              <a:ext uri="{FF2B5EF4-FFF2-40B4-BE49-F238E27FC236}">
                <a16:creationId xmlns:a16="http://schemas.microsoft.com/office/drawing/2014/main" id="{E8152406-7DA3-C37D-ACB3-45B99BFD3509}"/>
              </a:ext>
            </a:extLst>
          </p:cNvPr>
          <p:cNvCxnSpPr>
            <a:cxnSpLocks/>
            <a:stCxn id="524" idx="2"/>
          </p:cNvCxnSpPr>
          <p:nvPr/>
        </p:nvCxnSpPr>
        <p:spPr>
          <a:xfrm>
            <a:off x="4215309" y="1978027"/>
            <a:ext cx="8400" cy="539400"/>
          </a:xfrm>
          <a:prstGeom prst="straightConnector1">
            <a:avLst/>
          </a:prstGeom>
          <a:noFill/>
          <a:ln w="38100" cap="flat" cmpd="sng">
            <a:solidFill>
              <a:schemeClr val="tx1">
                <a:lumMod val="50000"/>
              </a:schemeClr>
            </a:solidFill>
            <a:prstDash val="dash"/>
            <a:round/>
            <a:headEnd type="none" w="med" len="med"/>
            <a:tailEnd type="triangle" w="med" len="med"/>
          </a:ln>
        </p:spPr>
      </p:cxnSp>
      <p:sp>
        <p:nvSpPr>
          <p:cNvPr id="526" name="Google Shape;6481;p544">
            <a:extLst>
              <a:ext uri="{FF2B5EF4-FFF2-40B4-BE49-F238E27FC236}">
                <a16:creationId xmlns:a16="http://schemas.microsoft.com/office/drawing/2014/main" id="{A5022CE8-5B5B-C807-68F9-37528626EF27}"/>
              </a:ext>
            </a:extLst>
          </p:cNvPr>
          <p:cNvSpPr/>
          <p:nvPr/>
        </p:nvSpPr>
        <p:spPr>
          <a:xfrm>
            <a:off x="7387225" y="2756556"/>
            <a:ext cx="323663" cy="310704"/>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ACED"/>
              </a:buClr>
              <a:buSzPts val="1800"/>
              <a:buFont typeface="Arial"/>
              <a:buNone/>
            </a:pPr>
            <a:endParaRPr sz="1800" b="0" i="0" u="none" strike="noStrike" cap="none">
              <a:solidFill>
                <a:srgbClr val="00ACED"/>
              </a:solidFill>
              <a:latin typeface="+mn-lt"/>
              <a:ea typeface="Arial"/>
              <a:cs typeface="Arial"/>
              <a:sym typeface="Arial"/>
            </a:endParaRPr>
          </a:p>
        </p:txBody>
      </p:sp>
      <p:sp>
        <p:nvSpPr>
          <p:cNvPr id="527" name="Google Shape;6482;p544">
            <a:extLst>
              <a:ext uri="{FF2B5EF4-FFF2-40B4-BE49-F238E27FC236}">
                <a16:creationId xmlns:a16="http://schemas.microsoft.com/office/drawing/2014/main" id="{07E0F375-79B7-0518-E02D-14B6FBD1A30A}"/>
              </a:ext>
            </a:extLst>
          </p:cNvPr>
          <p:cNvSpPr txBox="1"/>
          <p:nvPr/>
        </p:nvSpPr>
        <p:spPr>
          <a:xfrm>
            <a:off x="5135668" y="2442606"/>
            <a:ext cx="1957800" cy="31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lumMod val="50000"/>
                  </a:schemeClr>
                </a:solidFill>
                <a:latin typeface="+mn-lt"/>
                <a:ea typeface="Century Gothic"/>
                <a:cs typeface="Century Gothic"/>
                <a:sym typeface="Century Gothic"/>
              </a:rPr>
              <a:t>IPSec Tunnels to ZTE</a:t>
            </a:r>
            <a:endParaRPr dirty="0">
              <a:solidFill>
                <a:schemeClr val="tx1">
                  <a:lumMod val="50000"/>
                </a:schemeClr>
              </a:solidFill>
              <a:latin typeface="+mn-lt"/>
              <a:ea typeface="Century Gothic"/>
              <a:cs typeface="Century Gothic"/>
              <a:sym typeface="Century Gothic"/>
            </a:endParaRPr>
          </a:p>
        </p:txBody>
      </p:sp>
      <p:sp>
        <p:nvSpPr>
          <p:cNvPr id="528" name="Google Shape;6486;p544">
            <a:extLst>
              <a:ext uri="{FF2B5EF4-FFF2-40B4-BE49-F238E27FC236}">
                <a16:creationId xmlns:a16="http://schemas.microsoft.com/office/drawing/2014/main" id="{378201E1-B96E-8CE5-4740-C8C674785380}"/>
              </a:ext>
            </a:extLst>
          </p:cNvPr>
          <p:cNvSpPr txBox="1"/>
          <p:nvPr/>
        </p:nvSpPr>
        <p:spPr>
          <a:xfrm>
            <a:off x="7071126" y="1976555"/>
            <a:ext cx="1208728" cy="21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Partner DC</a:t>
            </a:r>
            <a:endParaRPr b="1" dirty="0">
              <a:solidFill>
                <a:schemeClr val="tx1">
                  <a:lumMod val="50000"/>
                </a:schemeClr>
              </a:solidFill>
              <a:latin typeface="+mn-lt"/>
              <a:ea typeface="Century Gothic"/>
              <a:cs typeface="Century Gothic"/>
              <a:sym typeface="Century Gothic"/>
            </a:endParaRPr>
          </a:p>
        </p:txBody>
      </p:sp>
      <p:sp>
        <p:nvSpPr>
          <p:cNvPr id="529" name="Google Shape;6487;p544">
            <a:extLst>
              <a:ext uri="{FF2B5EF4-FFF2-40B4-BE49-F238E27FC236}">
                <a16:creationId xmlns:a16="http://schemas.microsoft.com/office/drawing/2014/main" id="{3D92A42F-7573-9439-27A0-544A9AFE4A5B}"/>
              </a:ext>
            </a:extLst>
          </p:cNvPr>
          <p:cNvSpPr txBox="1"/>
          <p:nvPr/>
        </p:nvSpPr>
        <p:spPr>
          <a:xfrm>
            <a:off x="3056862" y="764322"/>
            <a:ext cx="18798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Corp Data Center</a:t>
            </a:r>
            <a:endParaRPr b="1" dirty="0">
              <a:solidFill>
                <a:schemeClr val="tx1">
                  <a:lumMod val="50000"/>
                </a:schemeClr>
              </a:solidFill>
              <a:latin typeface="+mn-lt"/>
              <a:ea typeface="Century Gothic"/>
              <a:cs typeface="Century Gothic"/>
              <a:sym typeface="Century Gothic"/>
            </a:endParaRPr>
          </a:p>
        </p:txBody>
      </p:sp>
      <p:sp>
        <p:nvSpPr>
          <p:cNvPr id="530" name="Google Shape;6488;p544">
            <a:extLst>
              <a:ext uri="{FF2B5EF4-FFF2-40B4-BE49-F238E27FC236}">
                <a16:creationId xmlns:a16="http://schemas.microsoft.com/office/drawing/2014/main" id="{BE6EF9D5-A50F-10E4-931E-6755975D9494}"/>
              </a:ext>
            </a:extLst>
          </p:cNvPr>
          <p:cNvSpPr/>
          <p:nvPr/>
        </p:nvSpPr>
        <p:spPr>
          <a:xfrm flipH="1">
            <a:off x="5135750" y="2776231"/>
            <a:ext cx="1957800" cy="184800"/>
          </a:xfrm>
          <a:prstGeom prst="homePlate">
            <a:avLst>
              <a:gd name="adj" fmla="val 50000"/>
            </a:avLst>
          </a:prstGeom>
          <a:gradFill>
            <a:gsLst>
              <a:gs pos="0">
                <a:srgbClr val="FFFFFF">
                  <a:alpha val="0"/>
                </a:srgbClr>
              </a:gs>
              <a:gs pos="99000">
                <a:srgbClr val="F846C5"/>
              </a:gs>
              <a:gs pos="100000">
                <a:srgbClr val="F846C5"/>
              </a:gs>
            </a:gsLst>
            <a:lin ang="0" scaled="0"/>
          </a:gradFill>
          <a:ln>
            <a:noFill/>
          </a:ln>
        </p:spPr>
        <p:txBody>
          <a:bodyPr spcFirstLastPara="1" wrap="square" lIns="193125" tIns="193125" rIns="193125" bIns="193125" anchor="ctr" anchorCtr="0">
            <a:noAutofit/>
          </a:bodyPr>
          <a:lstStyle/>
          <a:p>
            <a:pPr marL="0" marR="0" lvl="0" indent="0" algn="l" rtl="0">
              <a:lnSpc>
                <a:spcPct val="100000"/>
              </a:lnSpc>
              <a:spcBef>
                <a:spcPts val="0"/>
              </a:spcBef>
              <a:spcAft>
                <a:spcPts val="0"/>
              </a:spcAft>
              <a:buClr>
                <a:srgbClr val="00ACED"/>
              </a:buClr>
              <a:buSzPts val="1100"/>
              <a:buFont typeface="Arial"/>
              <a:buNone/>
            </a:pPr>
            <a:endParaRPr sz="1100" b="0" i="0" u="none" strike="noStrike" cap="none">
              <a:solidFill>
                <a:srgbClr val="FFFFFF"/>
              </a:solidFill>
              <a:latin typeface="+mn-lt"/>
              <a:ea typeface="Arial"/>
              <a:cs typeface="Arial"/>
              <a:sym typeface="Arial"/>
            </a:endParaRPr>
          </a:p>
        </p:txBody>
      </p:sp>
      <p:grpSp>
        <p:nvGrpSpPr>
          <p:cNvPr id="531" name="Google Shape;6489;p544">
            <a:extLst>
              <a:ext uri="{FF2B5EF4-FFF2-40B4-BE49-F238E27FC236}">
                <a16:creationId xmlns:a16="http://schemas.microsoft.com/office/drawing/2014/main" id="{FE0FCE38-4071-8F77-5780-0B309904195A}"/>
              </a:ext>
            </a:extLst>
          </p:cNvPr>
          <p:cNvGrpSpPr/>
          <p:nvPr/>
        </p:nvGrpSpPr>
        <p:grpSpPr>
          <a:xfrm>
            <a:off x="6925522" y="2736026"/>
            <a:ext cx="328728" cy="265069"/>
            <a:chOff x="5399838" y="3302565"/>
            <a:chExt cx="664500" cy="664500"/>
          </a:xfrm>
        </p:grpSpPr>
        <p:sp>
          <p:nvSpPr>
            <p:cNvPr id="532" name="Google Shape;6490;p544">
              <a:extLst>
                <a:ext uri="{FF2B5EF4-FFF2-40B4-BE49-F238E27FC236}">
                  <a16:creationId xmlns:a16="http://schemas.microsoft.com/office/drawing/2014/main" id="{77253F6B-DC50-965E-307C-E35B32E6DF8B}"/>
                </a:ext>
              </a:extLst>
            </p:cNvPr>
            <p:cNvSpPr/>
            <p:nvPr/>
          </p:nvSpPr>
          <p:spPr>
            <a:xfrm>
              <a:off x="5399838" y="3302565"/>
              <a:ext cx="664500" cy="664500"/>
            </a:xfrm>
            <a:prstGeom prst="ellipse">
              <a:avLst/>
            </a:prstGeom>
            <a:solidFill>
              <a:srgbClr val="F846C5"/>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Arial"/>
                <a:buNone/>
              </a:pPr>
              <a:endParaRPr sz="1800" b="0" i="0" u="none" strike="noStrike" cap="none">
                <a:solidFill>
                  <a:srgbClr val="FFFFFF"/>
                </a:solidFill>
                <a:latin typeface="+mn-lt"/>
                <a:ea typeface="Arial"/>
                <a:cs typeface="Arial"/>
                <a:sym typeface="Arial"/>
              </a:endParaRPr>
            </a:p>
          </p:txBody>
        </p:sp>
        <p:pic>
          <p:nvPicPr>
            <p:cNvPr id="533" name="Google Shape;6491;p544">
              <a:extLst>
                <a:ext uri="{FF2B5EF4-FFF2-40B4-BE49-F238E27FC236}">
                  <a16:creationId xmlns:a16="http://schemas.microsoft.com/office/drawing/2014/main" id="{A2F4CFA1-3D72-FD9F-71A7-DCC9F620A381}"/>
                </a:ext>
              </a:extLst>
            </p:cNvPr>
            <p:cNvPicPr preferRelativeResize="0"/>
            <p:nvPr/>
          </p:nvPicPr>
          <p:blipFill rotWithShape="1">
            <a:blip r:embed="rId7">
              <a:alphaModFix/>
            </a:blip>
            <a:srcRect/>
            <a:stretch/>
          </p:blipFill>
          <p:spPr>
            <a:xfrm>
              <a:off x="5444817" y="3347545"/>
              <a:ext cx="574504" cy="574504"/>
            </a:xfrm>
            <a:prstGeom prst="rect">
              <a:avLst/>
            </a:prstGeom>
            <a:noFill/>
            <a:ln>
              <a:noFill/>
            </a:ln>
          </p:spPr>
        </p:pic>
      </p:grpSp>
      <p:sp>
        <p:nvSpPr>
          <p:cNvPr id="534" name="Google Shape;6492;p544">
            <a:extLst>
              <a:ext uri="{FF2B5EF4-FFF2-40B4-BE49-F238E27FC236}">
                <a16:creationId xmlns:a16="http://schemas.microsoft.com/office/drawing/2014/main" id="{DB76072E-5AFF-1D1B-A9EF-3E72F837A0B2}"/>
              </a:ext>
            </a:extLst>
          </p:cNvPr>
          <p:cNvSpPr/>
          <p:nvPr/>
        </p:nvSpPr>
        <p:spPr>
          <a:xfrm>
            <a:off x="7796125" y="2756556"/>
            <a:ext cx="323663" cy="310704"/>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ACED"/>
              </a:buClr>
              <a:buSzPts val="1800"/>
              <a:buFont typeface="Arial"/>
              <a:buNone/>
            </a:pPr>
            <a:endParaRPr sz="1800" b="0" i="0" u="none" strike="noStrike" cap="none">
              <a:solidFill>
                <a:srgbClr val="00ACED"/>
              </a:solidFill>
              <a:latin typeface="+mn-lt"/>
              <a:ea typeface="Arial"/>
              <a:cs typeface="Arial"/>
              <a:sym typeface="Arial"/>
            </a:endParaRPr>
          </a:p>
        </p:txBody>
      </p:sp>
      <p:sp>
        <p:nvSpPr>
          <p:cNvPr id="535" name="Google Shape;6487;p544">
            <a:extLst>
              <a:ext uri="{FF2B5EF4-FFF2-40B4-BE49-F238E27FC236}">
                <a16:creationId xmlns:a16="http://schemas.microsoft.com/office/drawing/2014/main" id="{084DF5CF-592B-23EA-D692-DC9FD2F81D12}"/>
              </a:ext>
            </a:extLst>
          </p:cNvPr>
          <p:cNvSpPr txBox="1"/>
          <p:nvPr/>
        </p:nvSpPr>
        <p:spPr>
          <a:xfrm>
            <a:off x="3426875" y="5112165"/>
            <a:ext cx="18798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CVS ZPA Users</a:t>
            </a:r>
            <a:endParaRPr b="1" dirty="0">
              <a:solidFill>
                <a:schemeClr val="tx1">
                  <a:lumMod val="50000"/>
                </a:schemeClr>
              </a:solidFill>
              <a:latin typeface="+mn-lt"/>
              <a:ea typeface="Century Gothic"/>
              <a:cs typeface="Century Gothic"/>
              <a:sym typeface="Century Gothic"/>
            </a:endParaRPr>
          </a:p>
        </p:txBody>
      </p:sp>
      <p:sp>
        <p:nvSpPr>
          <p:cNvPr id="2" name="Google Shape;6475;p544">
            <a:extLst>
              <a:ext uri="{FF2B5EF4-FFF2-40B4-BE49-F238E27FC236}">
                <a16:creationId xmlns:a16="http://schemas.microsoft.com/office/drawing/2014/main" id="{AC54497F-28D3-B2AB-8907-D67D36C52216}"/>
              </a:ext>
            </a:extLst>
          </p:cNvPr>
          <p:cNvSpPr/>
          <p:nvPr/>
        </p:nvSpPr>
        <p:spPr>
          <a:xfrm>
            <a:off x="1399440" y="2413194"/>
            <a:ext cx="1193400" cy="946500"/>
          </a:xfrm>
          <a:prstGeom prst="rect">
            <a:avLst/>
          </a:prstGeom>
          <a:solidFill>
            <a:schemeClr val="accent1">
              <a:lumMod val="20000"/>
              <a:lumOff val="80000"/>
            </a:schemeClr>
          </a:solidFill>
          <a:ln w="9525" cap="flat" cmpd="sng">
            <a:solidFill>
              <a:schemeClr val="accent1">
                <a:lumMod val="20000"/>
                <a:lumOff val="8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n-lt"/>
            </a:endParaRPr>
          </a:p>
        </p:txBody>
      </p:sp>
      <p:sp>
        <p:nvSpPr>
          <p:cNvPr id="3" name="Google Shape;6487;p544">
            <a:extLst>
              <a:ext uri="{FF2B5EF4-FFF2-40B4-BE49-F238E27FC236}">
                <a16:creationId xmlns:a16="http://schemas.microsoft.com/office/drawing/2014/main" id="{E356D7AC-D392-BB1E-AACC-D688965C185A}"/>
              </a:ext>
            </a:extLst>
          </p:cNvPr>
          <p:cNvSpPr txBox="1"/>
          <p:nvPr/>
        </p:nvSpPr>
        <p:spPr>
          <a:xfrm>
            <a:off x="1162486" y="2083480"/>
            <a:ext cx="1879800" cy="3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tx1">
                    <a:lumMod val="50000"/>
                  </a:schemeClr>
                </a:solidFill>
                <a:latin typeface="+mn-lt"/>
                <a:ea typeface="Century Gothic"/>
                <a:cs typeface="Century Gothic"/>
                <a:sym typeface="Century Gothic"/>
              </a:rPr>
              <a:t>IaaS Data Center</a:t>
            </a:r>
            <a:endParaRPr b="1" dirty="0">
              <a:solidFill>
                <a:schemeClr val="tx1">
                  <a:lumMod val="50000"/>
                </a:schemeClr>
              </a:solidFill>
              <a:latin typeface="+mn-lt"/>
              <a:ea typeface="Century Gothic"/>
              <a:cs typeface="Century Gothic"/>
              <a:sym typeface="Century Gothic"/>
            </a:endParaRPr>
          </a:p>
        </p:txBody>
      </p:sp>
      <p:pic>
        <p:nvPicPr>
          <p:cNvPr id="5" name="Google Shape;6478;p544">
            <a:extLst>
              <a:ext uri="{FF2B5EF4-FFF2-40B4-BE49-F238E27FC236}">
                <a16:creationId xmlns:a16="http://schemas.microsoft.com/office/drawing/2014/main" id="{2717B010-DE6A-2787-BB90-EC6C9899FC98}"/>
              </a:ext>
            </a:extLst>
          </p:cNvPr>
          <p:cNvPicPr preferRelativeResize="0"/>
          <p:nvPr/>
        </p:nvPicPr>
        <p:blipFill rotWithShape="1">
          <a:blip r:embed="rId5">
            <a:alphaModFix/>
          </a:blip>
          <a:srcRect/>
          <a:stretch/>
        </p:blipFill>
        <p:spPr>
          <a:xfrm>
            <a:off x="1794524" y="2702772"/>
            <a:ext cx="403232" cy="265086"/>
          </a:xfrm>
          <a:prstGeom prst="rect">
            <a:avLst/>
          </a:prstGeom>
          <a:noFill/>
          <a:ln>
            <a:noFill/>
          </a:ln>
        </p:spPr>
      </p:pic>
      <p:sp>
        <p:nvSpPr>
          <p:cNvPr id="6" name="Google Shape;6476;p544">
            <a:extLst>
              <a:ext uri="{FF2B5EF4-FFF2-40B4-BE49-F238E27FC236}">
                <a16:creationId xmlns:a16="http://schemas.microsoft.com/office/drawing/2014/main" id="{C386CAB2-FE29-9189-D788-E2D061A2D31B}"/>
              </a:ext>
            </a:extLst>
          </p:cNvPr>
          <p:cNvSpPr/>
          <p:nvPr/>
        </p:nvSpPr>
        <p:spPr>
          <a:xfrm>
            <a:off x="1399440" y="2409207"/>
            <a:ext cx="1193400" cy="1848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000" dirty="0">
                <a:solidFill>
                  <a:schemeClr val="bg1"/>
                </a:solidFill>
                <a:latin typeface="+mn-lt"/>
              </a:rPr>
              <a:t>IAAS</a:t>
            </a:r>
            <a:endParaRPr sz="1000" dirty="0">
              <a:solidFill>
                <a:schemeClr val="bg1"/>
              </a:solidFill>
              <a:latin typeface="+mn-lt"/>
            </a:endParaRPr>
          </a:p>
        </p:txBody>
      </p:sp>
      <p:pic>
        <p:nvPicPr>
          <p:cNvPr id="7" name="Google Shape;6479;p544">
            <a:extLst>
              <a:ext uri="{FF2B5EF4-FFF2-40B4-BE49-F238E27FC236}">
                <a16:creationId xmlns:a16="http://schemas.microsoft.com/office/drawing/2014/main" id="{38C450BB-F36E-2515-6AA9-7A7D8F87202F}"/>
              </a:ext>
            </a:extLst>
          </p:cNvPr>
          <p:cNvPicPr preferRelativeResize="0"/>
          <p:nvPr/>
        </p:nvPicPr>
        <p:blipFill rotWithShape="1">
          <a:blip r:embed="rId6">
            <a:alphaModFix/>
          </a:blip>
          <a:srcRect/>
          <a:stretch/>
        </p:blipFill>
        <p:spPr>
          <a:xfrm>
            <a:off x="2249659" y="2594007"/>
            <a:ext cx="328765" cy="301441"/>
          </a:xfrm>
          <a:prstGeom prst="rect">
            <a:avLst/>
          </a:prstGeom>
          <a:noFill/>
          <a:ln>
            <a:noFill/>
          </a:ln>
        </p:spPr>
      </p:pic>
      <p:pic>
        <p:nvPicPr>
          <p:cNvPr id="9" name="Picture 8">
            <a:extLst>
              <a:ext uri="{FF2B5EF4-FFF2-40B4-BE49-F238E27FC236}">
                <a16:creationId xmlns:a16="http://schemas.microsoft.com/office/drawing/2014/main" id="{B66B6F2F-EEEA-2D13-5437-9620FC6D95FC}"/>
              </a:ext>
            </a:extLst>
          </p:cNvPr>
          <p:cNvPicPr>
            <a:picLocks noChangeAspect="1"/>
          </p:cNvPicPr>
          <p:nvPr/>
        </p:nvPicPr>
        <p:blipFill>
          <a:blip r:embed="rId8"/>
          <a:stretch>
            <a:fillRect/>
          </a:stretch>
        </p:blipFill>
        <p:spPr>
          <a:xfrm>
            <a:off x="2230389" y="2930245"/>
            <a:ext cx="335380" cy="328961"/>
          </a:xfrm>
          <a:prstGeom prst="rect">
            <a:avLst/>
          </a:prstGeom>
        </p:spPr>
      </p:pic>
      <p:pic>
        <p:nvPicPr>
          <p:cNvPr id="10" name="Picture 9">
            <a:extLst>
              <a:ext uri="{FF2B5EF4-FFF2-40B4-BE49-F238E27FC236}">
                <a16:creationId xmlns:a16="http://schemas.microsoft.com/office/drawing/2014/main" id="{862E9A5A-C78E-B57B-D707-701958368FD1}"/>
              </a:ext>
            </a:extLst>
          </p:cNvPr>
          <p:cNvPicPr>
            <a:picLocks noChangeAspect="1"/>
          </p:cNvPicPr>
          <p:nvPr/>
        </p:nvPicPr>
        <p:blipFill>
          <a:blip r:embed="rId8"/>
          <a:stretch>
            <a:fillRect/>
          </a:stretch>
        </p:blipFill>
        <p:spPr>
          <a:xfrm>
            <a:off x="3594437" y="1682846"/>
            <a:ext cx="335380" cy="328961"/>
          </a:xfrm>
          <a:prstGeom prst="rect">
            <a:avLst/>
          </a:prstGeom>
        </p:spPr>
      </p:pic>
      <p:cxnSp>
        <p:nvCxnSpPr>
          <p:cNvPr id="11" name="Google Shape;6480;p544">
            <a:extLst>
              <a:ext uri="{FF2B5EF4-FFF2-40B4-BE49-F238E27FC236}">
                <a16:creationId xmlns:a16="http://schemas.microsoft.com/office/drawing/2014/main" id="{2C62F0EA-61B0-115F-A051-9D24CF5888B1}"/>
              </a:ext>
            </a:extLst>
          </p:cNvPr>
          <p:cNvCxnSpPr>
            <a:cxnSpLocks/>
          </p:cNvCxnSpPr>
          <p:nvPr/>
        </p:nvCxnSpPr>
        <p:spPr>
          <a:xfrm>
            <a:off x="3757463" y="2003580"/>
            <a:ext cx="8400" cy="539400"/>
          </a:xfrm>
          <a:prstGeom prst="straightConnector1">
            <a:avLst/>
          </a:prstGeom>
          <a:noFill/>
          <a:ln w="38100" cap="flat" cmpd="sng">
            <a:solidFill>
              <a:schemeClr val="tx1">
                <a:lumMod val="50000"/>
              </a:schemeClr>
            </a:solidFill>
            <a:prstDash val="dash"/>
            <a:round/>
            <a:headEnd type="none" w="med" len="med"/>
            <a:tailEnd type="triangle" w="med" len="med"/>
          </a:ln>
        </p:spPr>
      </p:cxnSp>
      <p:cxnSp>
        <p:nvCxnSpPr>
          <p:cNvPr id="13" name="Google Shape;6480;p544">
            <a:extLst>
              <a:ext uri="{FF2B5EF4-FFF2-40B4-BE49-F238E27FC236}">
                <a16:creationId xmlns:a16="http://schemas.microsoft.com/office/drawing/2014/main" id="{840347E2-751F-AE1E-2CF3-32C6F40AFC5B}"/>
              </a:ext>
            </a:extLst>
          </p:cNvPr>
          <p:cNvCxnSpPr>
            <a:cxnSpLocks/>
          </p:cNvCxnSpPr>
          <p:nvPr/>
        </p:nvCxnSpPr>
        <p:spPr>
          <a:xfrm>
            <a:off x="2737954" y="3064262"/>
            <a:ext cx="596691" cy="0"/>
          </a:xfrm>
          <a:prstGeom prst="straightConnector1">
            <a:avLst/>
          </a:prstGeom>
          <a:noFill/>
          <a:ln w="38100" cap="flat" cmpd="sng">
            <a:solidFill>
              <a:schemeClr val="tx1">
                <a:lumMod val="50000"/>
              </a:schemeClr>
            </a:solidFill>
            <a:prstDash val="dash"/>
            <a:round/>
            <a:headEnd type="none" w="med" len="med"/>
            <a:tailEnd type="triangle" w="med" len="med"/>
          </a:ln>
        </p:spPr>
      </p:cxnSp>
      <p:cxnSp>
        <p:nvCxnSpPr>
          <p:cNvPr id="15" name="Google Shape;6480;p544">
            <a:extLst>
              <a:ext uri="{FF2B5EF4-FFF2-40B4-BE49-F238E27FC236}">
                <a16:creationId xmlns:a16="http://schemas.microsoft.com/office/drawing/2014/main" id="{BDA1EEFE-E634-9642-E563-E4B44346553C}"/>
              </a:ext>
            </a:extLst>
          </p:cNvPr>
          <p:cNvCxnSpPr>
            <a:cxnSpLocks/>
          </p:cNvCxnSpPr>
          <p:nvPr/>
        </p:nvCxnSpPr>
        <p:spPr>
          <a:xfrm>
            <a:off x="2737954" y="2755323"/>
            <a:ext cx="596691" cy="0"/>
          </a:xfrm>
          <a:prstGeom prst="straightConnector1">
            <a:avLst/>
          </a:prstGeom>
          <a:noFill/>
          <a:ln w="38100" cap="flat" cmpd="sng">
            <a:solidFill>
              <a:schemeClr val="tx1">
                <a:lumMod val="50000"/>
              </a:schemeClr>
            </a:solidFill>
            <a:prstDash val="dash"/>
            <a:round/>
            <a:headEnd type="none" w="med" len="med"/>
            <a:tailEnd type="triangle" w="med" len="med"/>
          </a:ln>
        </p:spPr>
      </p:cxnSp>
    </p:spTree>
    <p:extLst>
      <p:ext uri="{BB962C8B-B14F-4D97-AF65-F5344CB8AC3E}">
        <p14:creationId xmlns:p14="http://schemas.microsoft.com/office/powerpoint/2010/main" val="399484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75"/>
        <p:cNvGrpSpPr/>
        <p:nvPr/>
      </p:nvGrpSpPr>
      <p:grpSpPr>
        <a:xfrm>
          <a:off x="0" y="0"/>
          <a:ext cx="0" cy="0"/>
          <a:chOff x="0" y="0"/>
          <a:chExt cx="0" cy="0"/>
        </a:xfrm>
      </p:grpSpPr>
      <p:sp>
        <p:nvSpPr>
          <p:cNvPr id="6776" name="Google Shape;6776;p552"/>
          <p:cNvSpPr txBox="1">
            <a:spLocks noGrp="1"/>
          </p:cNvSpPr>
          <p:nvPr>
            <p:ph type="title"/>
          </p:nvPr>
        </p:nvSpPr>
        <p:spPr>
          <a:xfrm>
            <a:off x="370833" y="386567"/>
            <a:ext cx="11237600" cy="354000"/>
          </a:xfrm>
          <a:prstGeom prst="rect">
            <a:avLst/>
          </a:prstGeom>
        </p:spPr>
        <p:txBody>
          <a:bodyPr spcFirstLastPara="1" wrap="square" lIns="0" tIns="22867" rIns="45700" bIns="22867" anchor="ctr" anchorCtr="0">
            <a:noAutofit/>
          </a:bodyPr>
          <a:lstStyle/>
          <a:p>
            <a:r>
              <a:rPr lang="en"/>
              <a:t>Extranet Application Support - Global Presence &amp; rigorous security standards</a:t>
            </a:r>
            <a:endParaRPr/>
          </a:p>
          <a:p>
            <a:endParaRPr/>
          </a:p>
        </p:txBody>
      </p:sp>
      <p:pic>
        <p:nvPicPr>
          <p:cNvPr id="6777" name="Google Shape;6777;p552"/>
          <p:cNvPicPr preferRelativeResize="0"/>
          <p:nvPr/>
        </p:nvPicPr>
        <p:blipFill>
          <a:blip r:embed="rId3">
            <a:alphaModFix/>
          </a:blip>
          <a:stretch>
            <a:fillRect/>
          </a:stretch>
        </p:blipFill>
        <p:spPr>
          <a:xfrm>
            <a:off x="125834" y="1017167"/>
            <a:ext cx="7529135" cy="4267900"/>
          </a:xfrm>
          <a:prstGeom prst="rect">
            <a:avLst/>
          </a:prstGeom>
          <a:noFill/>
          <a:ln>
            <a:noFill/>
          </a:ln>
        </p:spPr>
      </p:pic>
      <p:sp>
        <p:nvSpPr>
          <p:cNvPr id="6778" name="Google Shape;6778;p552"/>
          <p:cNvSpPr txBox="1"/>
          <p:nvPr/>
        </p:nvSpPr>
        <p:spPr>
          <a:xfrm>
            <a:off x="7843667" y="1866567"/>
            <a:ext cx="3156400" cy="684800"/>
          </a:xfrm>
          <a:prstGeom prst="rect">
            <a:avLst/>
          </a:prstGeom>
          <a:noFill/>
          <a:ln>
            <a:noFill/>
          </a:ln>
        </p:spPr>
        <p:txBody>
          <a:bodyPr spcFirstLastPara="1" wrap="square" lIns="121900" tIns="121900" rIns="121900" bIns="121900" anchor="t" anchorCtr="0">
            <a:noAutofit/>
          </a:bodyPr>
          <a:lstStyle/>
          <a:p>
            <a:r>
              <a:rPr lang="en" sz="1467">
                <a:solidFill>
                  <a:schemeClr val="lt1"/>
                </a:solidFill>
                <a:latin typeface="Century Gothic"/>
                <a:ea typeface="Century Gothic"/>
                <a:cs typeface="Century Gothic"/>
                <a:sym typeface="Century Gothic"/>
              </a:rPr>
              <a:t>Advantage</a:t>
            </a:r>
            <a:endParaRPr sz="1467">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p:txBody>
      </p:sp>
      <p:sp>
        <p:nvSpPr>
          <p:cNvPr id="6779" name="Google Shape;6779;p552"/>
          <p:cNvSpPr txBox="1"/>
          <p:nvPr/>
        </p:nvSpPr>
        <p:spPr>
          <a:xfrm>
            <a:off x="7806867" y="2294500"/>
            <a:ext cx="3230000" cy="419600"/>
          </a:xfrm>
          <a:prstGeom prst="rect">
            <a:avLst/>
          </a:prstGeom>
          <a:noFill/>
          <a:ln>
            <a:noFill/>
          </a:ln>
        </p:spPr>
        <p:txBody>
          <a:bodyPr spcFirstLastPara="1" wrap="square" lIns="121900" tIns="121900" rIns="121900" bIns="121900" anchor="t" anchorCtr="0">
            <a:noAutofit/>
          </a:bodyPr>
          <a:lstStyle/>
          <a:p>
            <a:endParaRPr sz="1333">
              <a:solidFill>
                <a:schemeClr val="lt1"/>
              </a:solidFill>
              <a:latin typeface="Century Gothic"/>
              <a:ea typeface="Century Gothic"/>
              <a:cs typeface="Century Gothic"/>
              <a:sym typeface="Century Gothic"/>
            </a:endParaRPr>
          </a:p>
          <a:p>
            <a:r>
              <a:rPr lang="en" sz="1333">
                <a:solidFill>
                  <a:schemeClr val="lt1"/>
                </a:solidFill>
                <a:latin typeface="Century Gothic"/>
                <a:ea typeface="Century Gothic"/>
                <a:cs typeface="Century Gothic"/>
                <a:sym typeface="Century Gothic"/>
              </a:rPr>
              <a:t>Global footprint of more than 150 datacenter location</a:t>
            </a:r>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867"/>
          </a:p>
        </p:txBody>
      </p:sp>
      <p:sp>
        <p:nvSpPr>
          <p:cNvPr id="6780" name="Google Shape;6780;p552"/>
          <p:cNvSpPr txBox="1"/>
          <p:nvPr/>
        </p:nvSpPr>
        <p:spPr>
          <a:xfrm>
            <a:off x="7806867" y="2868333"/>
            <a:ext cx="3230000" cy="419600"/>
          </a:xfrm>
          <a:prstGeom prst="rect">
            <a:avLst/>
          </a:prstGeom>
          <a:noFill/>
          <a:ln>
            <a:noFill/>
          </a:ln>
        </p:spPr>
        <p:txBody>
          <a:bodyPr spcFirstLastPara="1" wrap="square" lIns="121900" tIns="121900" rIns="121900" bIns="121900" anchor="t" anchorCtr="0">
            <a:noAutofit/>
          </a:bodyPr>
          <a:lstStyle/>
          <a:p>
            <a:endParaRPr sz="1333">
              <a:solidFill>
                <a:schemeClr val="lt1"/>
              </a:solidFill>
              <a:latin typeface="Century Gothic"/>
              <a:ea typeface="Century Gothic"/>
              <a:cs typeface="Century Gothic"/>
              <a:sym typeface="Century Gothic"/>
            </a:endParaRPr>
          </a:p>
          <a:p>
            <a:r>
              <a:rPr lang="en" sz="1333">
                <a:solidFill>
                  <a:schemeClr val="lt1"/>
                </a:solidFill>
                <a:latin typeface="Century Gothic"/>
                <a:ea typeface="Century Gothic"/>
                <a:cs typeface="Century Gothic"/>
                <a:sym typeface="Century Gothic"/>
              </a:rPr>
              <a:t>Adherence to rigorous security, availability and privacy standards.</a:t>
            </a:r>
            <a:endParaRPr sz="1333">
              <a:solidFill>
                <a:schemeClr val="lt1"/>
              </a:solidFill>
              <a:latin typeface="Century Gothic"/>
              <a:ea typeface="Century Gothic"/>
              <a:cs typeface="Century Gothic"/>
              <a:sym typeface="Century Gothic"/>
            </a:endParaRPr>
          </a:p>
          <a:p>
            <a:endParaRPr sz="1333">
              <a:solidFill>
                <a:schemeClr val="lt1"/>
              </a:solidFill>
              <a:latin typeface="Century Gothic"/>
              <a:ea typeface="Century Gothic"/>
              <a:cs typeface="Century Gothic"/>
              <a:sym typeface="Century Gothic"/>
            </a:endParaRPr>
          </a:p>
          <a:p>
            <a:endParaRPr sz="1867"/>
          </a:p>
        </p:txBody>
      </p:sp>
      <p:cxnSp>
        <p:nvCxnSpPr>
          <p:cNvPr id="6781" name="Google Shape;6781;p552"/>
          <p:cNvCxnSpPr/>
          <p:nvPr/>
        </p:nvCxnSpPr>
        <p:spPr>
          <a:xfrm rot="10800000" flipH="1">
            <a:off x="7899400" y="2348967"/>
            <a:ext cx="2156800" cy="2400"/>
          </a:xfrm>
          <a:prstGeom prst="straightConnector1">
            <a:avLst/>
          </a:prstGeom>
          <a:noFill/>
          <a:ln w="9525" cap="flat" cmpd="sng">
            <a:solidFill>
              <a:schemeClr val="lt1"/>
            </a:solidFill>
            <a:prstDash val="solid"/>
            <a:round/>
            <a:headEnd type="none" w="med" len="med"/>
            <a:tailEnd type="none" w="med" len="med"/>
          </a:ln>
        </p:spPr>
      </p:cxnSp>
      <p:sp>
        <p:nvSpPr>
          <p:cNvPr id="6782" name="Google Shape;6782;p552"/>
          <p:cNvSpPr txBox="1"/>
          <p:nvPr/>
        </p:nvSpPr>
        <p:spPr>
          <a:xfrm>
            <a:off x="241200" y="5971500"/>
            <a:ext cx="3964000" cy="6848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https://www.zscaler.com/compliance/overview</a:t>
            </a:r>
            <a:endParaRPr sz="1200">
              <a:solidFill>
                <a:schemeClr val="lt1"/>
              </a:solidFill>
              <a:latin typeface="Century Gothic"/>
              <a:ea typeface="Century Gothic"/>
              <a:cs typeface="Century Gothic"/>
              <a:sym typeface="Century Gothic"/>
            </a:endParaRPr>
          </a:p>
        </p:txBody>
      </p:sp>
      <p:sp>
        <p:nvSpPr>
          <p:cNvPr id="6783" name="Google Shape;6783;p552"/>
          <p:cNvSpPr txBox="1"/>
          <p:nvPr/>
        </p:nvSpPr>
        <p:spPr>
          <a:xfrm>
            <a:off x="241200" y="5415700"/>
            <a:ext cx="9322400" cy="482400"/>
          </a:xfrm>
          <a:prstGeom prst="rect">
            <a:avLst/>
          </a:prstGeom>
          <a:noFill/>
          <a:ln>
            <a:noFill/>
          </a:ln>
        </p:spPr>
        <p:txBody>
          <a:bodyPr spcFirstLastPara="1" wrap="square" lIns="121900" tIns="121900" rIns="121900" bIns="121900" anchor="t" anchorCtr="0">
            <a:noAutofit/>
          </a:bodyPr>
          <a:lstStyle/>
          <a:p>
            <a:r>
              <a:rPr lang="en" sz="1600">
                <a:solidFill>
                  <a:schemeClr val="lt1"/>
                </a:solidFill>
                <a:latin typeface="Century Gothic"/>
                <a:ea typeface="Century Gothic"/>
                <a:cs typeface="Century Gothic"/>
                <a:sym typeface="Century Gothic"/>
              </a:rPr>
              <a:t>Refer to below link to access global commercial and global government certifications</a:t>
            </a:r>
            <a:endParaRPr sz="1600">
              <a:solidFill>
                <a:schemeClr val="lt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78"/>
                                        </p:tgtEl>
                                        <p:attrNameLst>
                                          <p:attrName>style.visibility</p:attrName>
                                        </p:attrNameLst>
                                      </p:cBhvr>
                                      <p:to>
                                        <p:strVal val="visible"/>
                                      </p:to>
                                    </p:set>
                                    <p:animEffect transition="in" filter="fade">
                                      <p:cBhvr>
                                        <p:cTn id="7" dur="1000"/>
                                        <p:tgtEl>
                                          <p:spTgt spid="6778"/>
                                        </p:tgtEl>
                                      </p:cBhvr>
                                    </p:animEffect>
                                  </p:childTnLst>
                                </p:cTn>
                              </p:par>
                              <p:par>
                                <p:cTn id="8" presetID="1" presetClass="entr" presetSubtype="0" fill="hold" nodeType="withEffect">
                                  <p:stCondLst>
                                    <p:cond delay="0"/>
                                  </p:stCondLst>
                                  <p:childTnLst>
                                    <p:set>
                                      <p:cBhvr>
                                        <p:cTn id="9" dur="1" fill="hold">
                                          <p:stCondLst>
                                            <p:cond delay="0"/>
                                          </p:stCondLst>
                                        </p:cTn>
                                        <p:tgtEl>
                                          <p:spTgt spid="678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779"/>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6780"/>
                                        </p:tgtEl>
                                        <p:attrNameLst>
                                          <p:attrName>style.visibility</p:attrName>
                                        </p:attrNameLst>
                                      </p:cBhvr>
                                      <p:to>
                                        <p:strVal val="visible"/>
                                      </p:to>
                                    </p:set>
                                    <p:animEffect transition="in" filter="fade">
                                      <p:cBhvr>
                                        <p:cTn id="16" dur="1000"/>
                                        <p:tgtEl>
                                          <p:spTgt spid="6780"/>
                                        </p:tgtEl>
                                      </p:cBhvr>
                                    </p:animEffect>
                                  </p:childTnLst>
                                </p:cTn>
                              </p:par>
                              <p:par>
                                <p:cTn id="17" presetID="10" presetClass="entr" presetSubtype="0" fill="hold" nodeType="withEffect">
                                  <p:stCondLst>
                                    <p:cond delay="0"/>
                                  </p:stCondLst>
                                  <p:childTnLst>
                                    <p:set>
                                      <p:cBhvr>
                                        <p:cTn id="18" dur="1" fill="hold">
                                          <p:stCondLst>
                                            <p:cond delay="0"/>
                                          </p:stCondLst>
                                        </p:cTn>
                                        <p:tgtEl>
                                          <p:spTgt spid="6783"/>
                                        </p:tgtEl>
                                        <p:attrNameLst>
                                          <p:attrName>style.visibility</p:attrName>
                                        </p:attrNameLst>
                                      </p:cBhvr>
                                      <p:to>
                                        <p:strVal val="visible"/>
                                      </p:to>
                                    </p:set>
                                    <p:animEffect transition="in" filter="fade">
                                      <p:cBhvr>
                                        <p:cTn id="19" dur="1000"/>
                                        <p:tgtEl>
                                          <p:spTgt spid="6783"/>
                                        </p:tgtEl>
                                      </p:cBhvr>
                                    </p:animEffect>
                                  </p:childTnLst>
                                </p:cTn>
                              </p:par>
                              <p:par>
                                <p:cTn id="20" presetID="10" presetClass="entr" presetSubtype="0" fill="hold" nodeType="withEffect">
                                  <p:stCondLst>
                                    <p:cond delay="0"/>
                                  </p:stCondLst>
                                  <p:childTnLst>
                                    <p:set>
                                      <p:cBhvr>
                                        <p:cTn id="21" dur="1" fill="hold">
                                          <p:stCondLst>
                                            <p:cond delay="0"/>
                                          </p:stCondLst>
                                        </p:cTn>
                                        <p:tgtEl>
                                          <p:spTgt spid="6782"/>
                                        </p:tgtEl>
                                        <p:attrNameLst>
                                          <p:attrName>style.visibility</p:attrName>
                                        </p:attrNameLst>
                                      </p:cBhvr>
                                      <p:to>
                                        <p:strVal val="visible"/>
                                      </p:to>
                                    </p:set>
                                    <p:animEffect transition="in" filter="fade">
                                      <p:cBhvr>
                                        <p:cTn id="22" dur="1000"/>
                                        <p:tgtEl>
                                          <p:spTgt spid="67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87"/>
        <p:cNvGrpSpPr/>
        <p:nvPr/>
      </p:nvGrpSpPr>
      <p:grpSpPr>
        <a:xfrm>
          <a:off x="0" y="0"/>
          <a:ext cx="0" cy="0"/>
          <a:chOff x="0" y="0"/>
          <a:chExt cx="0" cy="0"/>
        </a:xfrm>
      </p:grpSpPr>
      <p:sp>
        <p:nvSpPr>
          <p:cNvPr id="6788" name="Google Shape;6788;p553"/>
          <p:cNvSpPr txBox="1"/>
          <p:nvPr/>
        </p:nvSpPr>
        <p:spPr>
          <a:xfrm>
            <a:off x="3397533" y="2778833"/>
            <a:ext cx="7204000" cy="1510000"/>
          </a:xfrm>
          <a:prstGeom prst="rect">
            <a:avLst/>
          </a:prstGeom>
          <a:noFill/>
          <a:ln>
            <a:noFill/>
          </a:ln>
        </p:spPr>
        <p:txBody>
          <a:bodyPr spcFirstLastPara="1" wrap="square" lIns="121900" tIns="121900" rIns="121900" bIns="121900" anchor="t" anchorCtr="0">
            <a:noAutofit/>
          </a:bodyPr>
          <a:lstStyle/>
          <a:p>
            <a:r>
              <a:rPr lang="en" sz="5333">
                <a:solidFill>
                  <a:schemeClr val="lt1"/>
                </a:solidFill>
                <a:latin typeface="Century Gothic"/>
                <a:ea typeface="Century Gothic"/>
                <a:cs typeface="Century Gothic"/>
                <a:sym typeface="Century Gothic"/>
              </a:rPr>
              <a:t>Technical Details</a:t>
            </a:r>
            <a:endParaRPr sz="5333">
              <a:solidFill>
                <a:schemeClr val="lt1"/>
              </a:solidFill>
              <a:latin typeface="Century Gothic"/>
              <a:ea typeface="Century Gothic"/>
              <a:cs typeface="Century Gothic"/>
              <a:sym typeface="Century Gothic"/>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92"/>
        <p:cNvGrpSpPr/>
        <p:nvPr/>
      </p:nvGrpSpPr>
      <p:grpSpPr>
        <a:xfrm>
          <a:off x="0" y="0"/>
          <a:ext cx="0" cy="0"/>
          <a:chOff x="0" y="0"/>
          <a:chExt cx="0" cy="0"/>
        </a:xfrm>
      </p:grpSpPr>
      <p:sp>
        <p:nvSpPr>
          <p:cNvPr id="6793" name="Google Shape;6793;p554"/>
          <p:cNvSpPr txBox="1"/>
          <p:nvPr/>
        </p:nvSpPr>
        <p:spPr>
          <a:xfrm>
            <a:off x="3450000" y="2674000"/>
            <a:ext cx="8840000" cy="1510000"/>
          </a:xfrm>
          <a:prstGeom prst="rect">
            <a:avLst/>
          </a:prstGeom>
          <a:noFill/>
          <a:ln>
            <a:noFill/>
          </a:ln>
        </p:spPr>
        <p:txBody>
          <a:bodyPr spcFirstLastPara="1" wrap="square" lIns="121900" tIns="121900" rIns="121900" bIns="121900" anchor="t" anchorCtr="0">
            <a:noAutofit/>
          </a:bodyPr>
          <a:lstStyle/>
          <a:p>
            <a:r>
              <a:rPr lang="en" sz="5333">
                <a:solidFill>
                  <a:schemeClr val="lt1"/>
                </a:solidFill>
                <a:latin typeface="Century Gothic"/>
                <a:ea typeface="Century Gothic"/>
                <a:cs typeface="Century Gothic"/>
                <a:sym typeface="Century Gothic"/>
              </a:rPr>
              <a:t>Life of a Packet</a:t>
            </a:r>
            <a:endParaRPr sz="5333">
              <a:solidFill>
                <a:schemeClr val="lt1"/>
              </a:solidFill>
              <a:latin typeface="Century Gothic"/>
              <a:ea typeface="Century Gothic"/>
              <a:cs typeface="Century Gothic"/>
              <a:sym typeface="Century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6797"/>
        <p:cNvGrpSpPr/>
        <p:nvPr/>
      </p:nvGrpSpPr>
      <p:grpSpPr>
        <a:xfrm>
          <a:off x="0" y="0"/>
          <a:ext cx="0" cy="0"/>
          <a:chOff x="0" y="0"/>
          <a:chExt cx="0" cy="0"/>
        </a:xfrm>
      </p:grpSpPr>
      <p:sp>
        <p:nvSpPr>
          <p:cNvPr id="6798" name="Google Shape;6798;p555"/>
          <p:cNvSpPr txBox="1"/>
          <p:nvPr/>
        </p:nvSpPr>
        <p:spPr>
          <a:xfrm>
            <a:off x="262167" y="157300"/>
            <a:ext cx="8514800" cy="8496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entury Gothic"/>
                <a:ea typeface="Century Gothic"/>
                <a:cs typeface="Century Gothic"/>
                <a:sym typeface="Century Gothic"/>
              </a:rPr>
              <a:t>IPSec Establishment</a:t>
            </a:r>
            <a:endParaRPr sz="2933"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grpSp>
        <p:nvGrpSpPr>
          <p:cNvPr id="6799" name="Google Shape;6799;p555"/>
          <p:cNvGrpSpPr/>
          <p:nvPr/>
        </p:nvGrpSpPr>
        <p:grpSpPr>
          <a:xfrm>
            <a:off x="1289750" y="2506250"/>
            <a:ext cx="3062223" cy="1541329"/>
            <a:chOff x="5216157" y="2898600"/>
            <a:chExt cx="1152136" cy="721866"/>
          </a:xfrm>
        </p:grpSpPr>
        <p:grpSp>
          <p:nvGrpSpPr>
            <p:cNvPr id="6800" name="Google Shape;6800;p555"/>
            <p:cNvGrpSpPr/>
            <p:nvPr/>
          </p:nvGrpSpPr>
          <p:grpSpPr>
            <a:xfrm>
              <a:off x="5216157" y="2898600"/>
              <a:ext cx="1152136" cy="721866"/>
              <a:chOff x="6923681" y="5192222"/>
              <a:chExt cx="981878" cy="615192"/>
            </a:xfrm>
          </p:grpSpPr>
          <p:sp>
            <p:nvSpPr>
              <p:cNvPr id="6801" name="Google Shape;6801;p555"/>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236BF5"/>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sp>
            <p:nvSpPr>
              <p:cNvPr id="6802" name="Google Shape;6802;p555"/>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409"/>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grpSp>
        <p:sp>
          <p:nvSpPr>
            <p:cNvPr id="6803" name="Google Shape;6803;p555"/>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FFFFFF"/>
            </a:solidFill>
            <a:ln>
              <a:noFill/>
            </a:ln>
          </p:spPr>
          <p:txBody>
            <a:bodyPr spcFirstLastPara="1" wrap="square" lIns="121900" tIns="60933" rIns="121900" bIns="60933" anchor="ctr" anchorCtr="0">
              <a:noAutofit/>
            </a:bodyPr>
            <a:lstStyle/>
            <a:p>
              <a:pPr>
                <a:buClr>
                  <a:srgbClr val="001744"/>
                </a:buClr>
                <a:buSzPts val="1800"/>
              </a:pPr>
              <a:endParaRPr sz="2400">
                <a:solidFill>
                  <a:srgbClr val="FF0000"/>
                </a:solidFill>
              </a:endParaRPr>
            </a:p>
          </p:txBody>
        </p:sp>
      </p:grpSp>
      <p:grpSp>
        <p:nvGrpSpPr>
          <p:cNvPr id="6804" name="Google Shape;6804;p555"/>
          <p:cNvGrpSpPr/>
          <p:nvPr/>
        </p:nvGrpSpPr>
        <p:grpSpPr>
          <a:xfrm>
            <a:off x="3855376" y="3019801"/>
            <a:ext cx="496576" cy="470708"/>
            <a:chOff x="3864896" y="3298032"/>
            <a:chExt cx="669000" cy="669000"/>
          </a:xfrm>
        </p:grpSpPr>
        <p:sp>
          <p:nvSpPr>
            <p:cNvPr id="6805" name="Google Shape;6805;p555"/>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806" name="Google Shape;6806;p555"/>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pic>
        <p:nvPicPr>
          <p:cNvPr id="6807" name="Google Shape;6807;p555"/>
          <p:cNvPicPr preferRelativeResize="0"/>
          <p:nvPr/>
        </p:nvPicPr>
        <p:blipFill rotWithShape="1">
          <a:blip r:embed="rId4">
            <a:alphaModFix/>
          </a:blip>
          <a:srcRect/>
          <a:stretch/>
        </p:blipFill>
        <p:spPr>
          <a:xfrm>
            <a:off x="8492221" y="1263323"/>
            <a:ext cx="1253067" cy="965200"/>
          </a:xfrm>
          <a:prstGeom prst="rect">
            <a:avLst/>
          </a:prstGeom>
          <a:noFill/>
          <a:ln>
            <a:noFill/>
          </a:ln>
        </p:spPr>
      </p:pic>
      <p:pic>
        <p:nvPicPr>
          <p:cNvPr id="6808" name="Google Shape;6808;p555"/>
          <p:cNvPicPr preferRelativeResize="0"/>
          <p:nvPr/>
        </p:nvPicPr>
        <p:blipFill rotWithShape="1">
          <a:blip r:embed="rId4">
            <a:alphaModFix/>
          </a:blip>
          <a:srcRect/>
          <a:stretch/>
        </p:blipFill>
        <p:spPr>
          <a:xfrm>
            <a:off x="8493855" y="4245356"/>
            <a:ext cx="1253067" cy="965200"/>
          </a:xfrm>
          <a:prstGeom prst="rect">
            <a:avLst/>
          </a:prstGeom>
          <a:noFill/>
          <a:ln>
            <a:noFill/>
          </a:ln>
        </p:spPr>
      </p:pic>
      <p:sp>
        <p:nvSpPr>
          <p:cNvPr id="6809" name="Google Shape;6809;p555"/>
          <p:cNvSpPr txBox="1"/>
          <p:nvPr/>
        </p:nvSpPr>
        <p:spPr>
          <a:xfrm>
            <a:off x="8493867" y="2286000"/>
            <a:ext cx="2118000" cy="470800"/>
          </a:xfrm>
          <a:prstGeom prst="rect">
            <a:avLst/>
          </a:prstGeom>
          <a:noFill/>
          <a:ln>
            <a:noFill/>
          </a:ln>
        </p:spPr>
        <p:txBody>
          <a:bodyPr spcFirstLastPara="1" wrap="square" lIns="121900" tIns="121900" rIns="121900" bIns="121900" anchor="t" anchorCtr="0">
            <a:noAutofit/>
          </a:bodyPr>
          <a:lstStyle/>
          <a:p>
            <a:r>
              <a:rPr lang="en" sz="1333" b="1">
                <a:latin typeface="Century Gothic"/>
                <a:ea typeface="Century Gothic"/>
                <a:cs typeface="Century Gothic"/>
                <a:sym typeface="Century Gothic"/>
              </a:rPr>
              <a:t>Acme.corp</a:t>
            </a:r>
            <a:br>
              <a:rPr lang="en" sz="1333" b="1">
                <a:latin typeface="Century Gothic"/>
                <a:ea typeface="Century Gothic"/>
                <a:cs typeface="Century Gothic"/>
                <a:sym typeface="Century Gothic"/>
              </a:rPr>
            </a:br>
            <a:r>
              <a:rPr lang="en" sz="1333" b="1">
                <a:latin typeface="Century Gothic"/>
                <a:ea typeface="Century Gothic"/>
                <a:cs typeface="Century Gothic"/>
                <a:sym typeface="Century Gothic"/>
              </a:rPr>
              <a:t>Location A</a:t>
            </a:r>
            <a:endParaRPr sz="1333" b="1">
              <a:latin typeface="Century Gothic"/>
              <a:ea typeface="Century Gothic"/>
              <a:cs typeface="Century Gothic"/>
              <a:sym typeface="Century Gothic"/>
            </a:endParaRPr>
          </a:p>
        </p:txBody>
      </p:sp>
      <p:sp>
        <p:nvSpPr>
          <p:cNvPr id="6810" name="Google Shape;6810;p555"/>
          <p:cNvSpPr txBox="1"/>
          <p:nvPr/>
        </p:nvSpPr>
        <p:spPr>
          <a:xfrm>
            <a:off x="8542167" y="5362433"/>
            <a:ext cx="2118000" cy="470800"/>
          </a:xfrm>
          <a:prstGeom prst="rect">
            <a:avLst/>
          </a:prstGeom>
          <a:noFill/>
          <a:ln>
            <a:noFill/>
          </a:ln>
        </p:spPr>
        <p:txBody>
          <a:bodyPr spcFirstLastPara="1" wrap="square" lIns="121900" tIns="121900" rIns="121900" bIns="121900" anchor="t" anchorCtr="0">
            <a:noAutofit/>
          </a:bodyPr>
          <a:lstStyle/>
          <a:p>
            <a:r>
              <a:rPr lang="en" sz="1333" b="1">
                <a:latin typeface="Century Gothic"/>
                <a:ea typeface="Century Gothic"/>
                <a:cs typeface="Century Gothic"/>
                <a:sym typeface="Century Gothic"/>
              </a:rPr>
              <a:t>Acme.corp</a:t>
            </a:r>
            <a:br>
              <a:rPr lang="en" sz="1333" b="1">
                <a:latin typeface="Century Gothic"/>
                <a:ea typeface="Century Gothic"/>
                <a:cs typeface="Century Gothic"/>
                <a:sym typeface="Century Gothic"/>
              </a:rPr>
            </a:br>
            <a:r>
              <a:rPr lang="en" sz="1333" b="1">
                <a:latin typeface="Century Gothic"/>
                <a:ea typeface="Century Gothic"/>
                <a:cs typeface="Century Gothic"/>
                <a:sym typeface="Century Gothic"/>
              </a:rPr>
              <a:t>Location B</a:t>
            </a:r>
            <a:endParaRPr sz="1333" b="1">
              <a:latin typeface="Century Gothic"/>
              <a:ea typeface="Century Gothic"/>
              <a:cs typeface="Century Gothic"/>
              <a:sym typeface="Century Gothic"/>
            </a:endParaRPr>
          </a:p>
        </p:txBody>
      </p:sp>
      <p:cxnSp>
        <p:nvCxnSpPr>
          <p:cNvPr id="6811" name="Google Shape;6811;p555"/>
          <p:cNvCxnSpPr>
            <a:stCxn id="6807" idx="1"/>
            <a:endCxn id="6805" idx="6"/>
          </p:cNvCxnSpPr>
          <p:nvPr/>
        </p:nvCxnSpPr>
        <p:spPr>
          <a:xfrm flipH="1">
            <a:off x="4351821" y="1745923"/>
            <a:ext cx="4140400" cy="1509200"/>
          </a:xfrm>
          <a:prstGeom prst="straightConnector1">
            <a:avLst/>
          </a:prstGeom>
          <a:noFill/>
          <a:ln w="19050" cap="flat" cmpd="sng">
            <a:solidFill>
              <a:schemeClr val="dk2"/>
            </a:solidFill>
            <a:prstDash val="dash"/>
            <a:round/>
            <a:headEnd type="none" w="med" len="med"/>
            <a:tailEnd type="triangle" w="med" len="med"/>
          </a:ln>
        </p:spPr>
      </p:cxnSp>
      <p:cxnSp>
        <p:nvCxnSpPr>
          <p:cNvPr id="6812" name="Google Shape;6812;p555"/>
          <p:cNvCxnSpPr>
            <a:stCxn id="6808" idx="1"/>
            <a:endCxn id="6805" idx="6"/>
          </p:cNvCxnSpPr>
          <p:nvPr/>
        </p:nvCxnSpPr>
        <p:spPr>
          <a:xfrm rot="10800000">
            <a:off x="4351855" y="3255156"/>
            <a:ext cx="4142000" cy="1472800"/>
          </a:xfrm>
          <a:prstGeom prst="straightConnector1">
            <a:avLst/>
          </a:prstGeom>
          <a:noFill/>
          <a:ln w="19050" cap="flat" cmpd="sng">
            <a:solidFill>
              <a:schemeClr val="accent1"/>
            </a:solidFill>
            <a:prstDash val="dash"/>
            <a:round/>
            <a:headEnd type="none" w="med" len="med"/>
            <a:tailEnd type="triangle" w="med" len="med"/>
          </a:ln>
        </p:spPr>
      </p:cxnSp>
      <p:sp>
        <p:nvSpPr>
          <p:cNvPr id="6813" name="Google Shape;6813;p555"/>
          <p:cNvSpPr txBox="1"/>
          <p:nvPr/>
        </p:nvSpPr>
        <p:spPr>
          <a:xfrm>
            <a:off x="5272069" y="1057667"/>
            <a:ext cx="3220000" cy="807600"/>
          </a:xfrm>
          <a:prstGeom prst="rect">
            <a:avLst/>
          </a:prstGeom>
          <a:noFill/>
          <a:ln>
            <a:noFill/>
          </a:ln>
        </p:spPr>
        <p:txBody>
          <a:bodyPr spcFirstLastPara="1" wrap="square" lIns="121900" tIns="121900" rIns="121900" bIns="121900" anchor="t" anchorCtr="0">
            <a:noAutofit/>
          </a:bodyPr>
          <a:lstStyle/>
          <a:p>
            <a:pPr marL="609585" indent="-380990">
              <a:buSzPts val="900"/>
              <a:buFont typeface="Century Gothic"/>
              <a:buAutoNum type="arabicPeriod"/>
            </a:pPr>
            <a:r>
              <a:rPr lang="en" sz="1200">
                <a:latin typeface="Century Gothic"/>
                <a:ea typeface="Century Gothic"/>
                <a:cs typeface="Century Gothic"/>
                <a:sym typeface="Century Gothic"/>
              </a:rPr>
              <a:t>Partner Acme.corp initiates IKEv2 tunnel to ZTE from Location A</a:t>
            </a:r>
            <a:endParaRPr sz="1200">
              <a:latin typeface="Century Gothic"/>
              <a:ea typeface="Century Gothic"/>
              <a:cs typeface="Century Gothic"/>
              <a:sym typeface="Century Gothic"/>
            </a:endParaRPr>
          </a:p>
        </p:txBody>
      </p:sp>
      <p:sp>
        <p:nvSpPr>
          <p:cNvPr id="6814" name="Google Shape;6814;p555"/>
          <p:cNvSpPr txBox="1"/>
          <p:nvPr/>
        </p:nvSpPr>
        <p:spPr>
          <a:xfrm>
            <a:off x="4901033" y="4554833"/>
            <a:ext cx="3295200" cy="807600"/>
          </a:xfrm>
          <a:prstGeom prst="rect">
            <a:avLst/>
          </a:prstGeom>
          <a:noFill/>
          <a:ln>
            <a:noFill/>
          </a:ln>
        </p:spPr>
        <p:txBody>
          <a:bodyPr spcFirstLastPara="1" wrap="square" lIns="121900" tIns="121900" rIns="121900" bIns="121900" anchor="t" anchorCtr="0">
            <a:noAutofit/>
          </a:bodyPr>
          <a:lstStyle/>
          <a:p>
            <a:pPr marL="609585" indent="-380990">
              <a:buSzPts val="900"/>
              <a:buFont typeface="Century Gothic"/>
              <a:buAutoNum type="arabicPeriod"/>
            </a:pPr>
            <a:r>
              <a:rPr lang="en" sz="1200">
                <a:latin typeface="Century Gothic"/>
                <a:ea typeface="Century Gothic"/>
                <a:cs typeface="Century Gothic"/>
                <a:sym typeface="Century Gothic"/>
              </a:rPr>
              <a:t>Partner Acme.corp initiates IKEv2 tunnel to ZTE from Location B</a:t>
            </a:r>
            <a:endParaRPr sz="1200">
              <a:latin typeface="Century Gothic"/>
              <a:ea typeface="Century Gothic"/>
              <a:cs typeface="Century Gothic"/>
              <a:sym typeface="Century Gothic"/>
            </a:endParaRPr>
          </a:p>
        </p:txBody>
      </p:sp>
      <p:sp>
        <p:nvSpPr>
          <p:cNvPr id="6815" name="Google Shape;6815;p555"/>
          <p:cNvSpPr txBox="1"/>
          <p:nvPr/>
        </p:nvSpPr>
        <p:spPr>
          <a:xfrm>
            <a:off x="43600" y="1006900"/>
            <a:ext cx="3534000" cy="4708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2. Configured traffic selector for Location A</a:t>
            </a:r>
            <a:endParaRPr sz="1200">
              <a:latin typeface="Century Gothic"/>
              <a:ea typeface="Century Gothic"/>
              <a:cs typeface="Century Gothic"/>
              <a:sym typeface="Century Gothic"/>
            </a:endParaRPr>
          </a:p>
        </p:txBody>
      </p:sp>
      <p:pic>
        <p:nvPicPr>
          <p:cNvPr id="6816" name="Google Shape;6816;p555"/>
          <p:cNvPicPr preferRelativeResize="0"/>
          <p:nvPr/>
        </p:nvPicPr>
        <p:blipFill>
          <a:blip r:embed="rId5">
            <a:alphaModFix/>
          </a:blip>
          <a:stretch>
            <a:fillRect/>
          </a:stretch>
        </p:blipFill>
        <p:spPr>
          <a:xfrm>
            <a:off x="178268" y="1373100"/>
            <a:ext cx="3533865" cy="965200"/>
          </a:xfrm>
          <a:prstGeom prst="rect">
            <a:avLst/>
          </a:prstGeom>
          <a:noFill/>
          <a:ln>
            <a:noFill/>
          </a:ln>
          <a:effectLst>
            <a:outerShdw blurRad="57150" dist="19050" dir="5400000" algn="bl" rotWithShape="0">
              <a:srgbClr val="000000">
                <a:alpha val="50000"/>
              </a:srgbClr>
            </a:outerShdw>
          </a:effectLst>
        </p:spPr>
      </p:pic>
      <p:sp>
        <p:nvSpPr>
          <p:cNvPr id="6817" name="Google Shape;6817;p555"/>
          <p:cNvSpPr txBox="1"/>
          <p:nvPr/>
        </p:nvSpPr>
        <p:spPr>
          <a:xfrm>
            <a:off x="117400" y="5452533"/>
            <a:ext cx="3738000" cy="4708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2. Configured traffic selector for Location B</a:t>
            </a:r>
            <a:endParaRPr sz="1200">
              <a:latin typeface="Century Gothic"/>
              <a:ea typeface="Century Gothic"/>
              <a:cs typeface="Century Gothic"/>
              <a:sym typeface="Century Gothic"/>
            </a:endParaRPr>
          </a:p>
        </p:txBody>
      </p:sp>
      <p:pic>
        <p:nvPicPr>
          <p:cNvPr id="6818" name="Google Shape;6818;p555"/>
          <p:cNvPicPr preferRelativeResize="0"/>
          <p:nvPr/>
        </p:nvPicPr>
        <p:blipFill>
          <a:blip r:embed="rId6">
            <a:alphaModFix/>
          </a:blip>
          <a:stretch>
            <a:fillRect/>
          </a:stretch>
        </p:blipFill>
        <p:spPr>
          <a:xfrm>
            <a:off x="178267" y="4526067"/>
            <a:ext cx="3677100" cy="849600"/>
          </a:xfrm>
          <a:prstGeom prst="rect">
            <a:avLst/>
          </a:prstGeom>
          <a:noFill/>
          <a:ln>
            <a:noFill/>
          </a:ln>
          <a:effectLst>
            <a:outerShdw blurRad="57150" dist="19050" dir="5400000" algn="bl" rotWithShape="0">
              <a:srgbClr val="000000">
                <a:alpha val="50000"/>
              </a:srgbClr>
            </a:outerShdw>
          </a:effectLst>
        </p:spPr>
      </p:pic>
      <p:sp>
        <p:nvSpPr>
          <p:cNvPr id="6819" name="Google Shape;6819;p555"/>
          <p:cNvSpPr txBox="1"/>
          <p:nvPr/>
        </p:nvSpPr>
        <p:spPr>
          <a:xfrm>
            <a:off x="3855367" y="1916033"/>
            <a:ext cx="4057600" cy="5244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3. Assigned IP address </a:t>
            </a:r>
            <a:r>
              <a:rPr lang="en" sz="1200" b="1">
                <a:latin typeface="Century Gothic"/>
                <a:ea typeface="Century Gothic"/>
                <a:cs typeface="Century Gothic"/>
                <a:sym typeface="Century Gothic"/>
              </a:rPr>
              <a:t>192.168.11.12</a:t>
            </a:r>
            <a:r>
              <a:rPr lang="en"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p:txBody>
      </p:sp>
      <p:sp>
        <p:nvSpPr>
          <p:cNvPr id="6820" name="Google Shape;6820;p555"/>
          <p:cNvSpPr txBox="1"/>
          <p:nvPr/>
        </p:nvSpPr>
        <p:spPr>
          <a:xfrm>
            <a:off x="9719267" y="1207033"/>
            <a:ext cx="2632000" cy="1174400"/>
          </a:xfrm>
          <a:prstGeom prst="rect">
            <a:avLst/>
          </a:prstGeom>
          <a:noFill/>
          <a:ln>
            <a:noFill/>
          </a:ln>
        </p:spPr>
        <p:txBody>
          <a:bodyPr spcFirstLastPara="1" wrap="square" lIns="121900" tIns="121900" rIns="121900" bIns="121900" anchor="t" anchorCtr="0">
            <a:noAutofit/>
          </a:bodyPr>
          <a:lstStyle/>
          <a:p>
            <a:endParaRPr sz="1067">
              <a:latin typeface="Century Gothic"/>
              <a:ea typeface="Century Gothic"/>
              <a:cs typeface="Century Gothic"/>
              <a:sym typeface="Century Gothic"/>
            </a:endParaRPr>
          </a:p>
          <a:p>
            <a:r>
              <a:rPr lang="en" sz="1067" b="1">
                <a:latin typeface="Century Gothic"/>
                <a:ea typeface="Century Gothic"/>
                <a:cs typeface="Century Gothic"/>
                <a:sym typeface="Century Gothic"/>
              </a:rPr>
              <a:t>IPSEC SA for Location A</a:t>
            </a:r>
            <a:endParaRPr sz="1067" b="1">
              <a:latin typeface="Century Gothic"/>
              <a:ea typeface="Century Gothic"/>
              <a:cs typeface="Century Gothic"/>
              <a:sym typeface="Century Gothic"/>
            </a:endParaRPr>
          </a:p>
          <a:p>
            <a:endParaRPr sz="1067">
              <a:latin typeface="Century Gothic"/>
              <a:ea typeface="Century Gothic"/>
              <a:cs typeface="Century Gothic"/>
              <a:sym typeface="Century Gothic"/>
            </a:endParaRPr>
          </a:p>
          <a:p>
            <a:r>
              <a:rPr lang="en" sz="1067">
                <a:latin typeface="Century Gothic"/>
                <a:ea typeface="Century Gothic"/>
                <a:cs typeface="Century Gothic"/>
                <a:sym typeface="Century Gothic"/>
              </a:rPr>
              <a:t>192.168.11.12 – Lan of Location A</a:t>
            </a:r>
            <a:endParaRPr sz="1067">
              <a:latin typeface="Century Gothic"/>
              <a:ea typeface="Century Gothic"/>
              <a:cs typeface="Century Gothic"/>
              <a:sym typeface="Century Gothic"/>
            </a:endParaRPr>
          </a:p>
        </p:txBody>
      </p:sp>
      <p:sp>
        <p:nvSpPr>
          <p:cNvPr id="6821" name="Google Shape;6821;p555"/>
          <p:cNvSpPr txBox="1"/>
          <p:nvPr/>
        </p:nvSpPr>
        <p:spPr>
          <a:xfrm>
            <a:off x="3855367" y="3899800"/>
            <a:ext cx="3677200" cy="5244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3. Assigned IP address </a:t>
            </a:r>
            <a:r>
              <a:rPr lang="en" sz="1200" b="1">
                <a:latin typeface="Century Gothic"/>
                <a:ea typeface="Century Gothic"/>
                <a:cs typeface="Century Gothic"/>
                <a:sym typeface="Century Gothic"/>
              </a:rPr>
              <a:t>192.168.10.2</a:t>
            </a:r>
            <a:r>
              <a:rPr lang="en"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p:txBody>
      </p:sp>
      <p:sp>
        <p:nvSpPr>
          <p:cNvPr id="6822" name="Google Shape;6822;p555"/>
          <p:cNvSpPr txBox="1"/>
          <p:nvPr/>
        </p:nvSpPr>
        <p:spPr>
          <a:xfrm>
            <a:off x="9822667" y="4278133"/>
            <a:ext cx="2425200" cy="11744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IPSEC SA for Location B</a:t>
            </a:r>
            <a:endParaRPr sz="1067" b="1">
              <a:latin typeface="Century Gothic"/>
              <a:ea typeface="Century Gothic"/>
              <a:cs typeface="Century Gothic"/>
              <a:sym typeface="Century Gothic"/>
            </a:endParaRPr>
          </a:p>
          <a:p>
            <a:endParaRPr sz="1067">
              <a:latin typeface="Century Gothic"/>
              <a:ea typeface="Century Gothic"/>
              <a:cs typeface="Century Gothic"/>
              <a:sym typeface="Century Gothic"/>
            </a:endParaRPr>
          </a:p>
          <a:p>
            <a:r>
              <a:rPr lang="en" sz="1067">
                <a:latin typeface="Century Gothic"/>
                <a:ea typeface="Century Gothic"/>
                <a:cs typeface="Century Gothic"/>
                <a:sym typeface="Century Gothic"/>
              </a:rPr>
              <a:t>192.168.10.2 – Lan of Location B</a:t>
            </a:r>
            <a:endParaRPr sz="1067">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811"/>
                                        </p:tgtEl>
                                        <p:attrNameLst>
                                          <p:attrName>style.visibility</p:attrName>
                                        </p:attrNameLst>
                                      </p:cBhvr>
                                      <p:to>
                                        <p:strVal val="visible"/>
                                      </p:to>
                                    </p:set>
                                    <p:anim calcmode="lin" valueType="num">
                                      <p:cBhvr additive="base">
                                        <p:cTn id="7" dur="1000"/>
                                        <p:tgtEl>
                                          <p:spTgt spid="6811"/>
                                        </p:tgtEl>
                                        <p:attrNameLst>
                                          <p:attrName>ppt_w</p:attrName>
                                        </p:attrNameLst>
                                      </p:cBhvr>
                                      <p:tavLst>
                                        <p:tav tm="0">
                                          <p:val>
                                            <p:strVal val="0"/>
                                          </p:val>
                                        </p:tav>
                                        <p:tav tm="100000">
                                          <p:val>
                                            <p:strVal val="#ppt_w"/>
                                          </p:val>
                                        </p:tav>
                                      </p:tavLst>
                                    </p:anim>
                                    <p:anim calcmode="lin" valueType="num">
                                      <p:cBhvr additive="base">
                                        <p:cTn id="8" dur="1000"/>
                                        <p:tgtEl>
                                          <p:spTgt spid="6811"/>
                                        </p:tgtEl>
                                        <p:attrNameLst>
                                          <p:attrName>ppt_h</p:attrName>
                                        </p:attrNameLst>
                                      </p:cBhvr>
                                      <p:tavLst>
                                        <p:tav tm="0">
                                          <p:val>
                                            <p:strVal val="0"/>
                                          </p:val>
                                        </p:tav>
                                        <p:tav tm="100000">
                                          <p:val>
                                            <p:strVal val="#ppt_h"/>
                                          </p:val>
                                        </p:tav>
                                      </p:tavLst>
                                    </p:anim>
                                  </p:childTnLst>
                                </p:cTn>
                              </p:par>
                              <p:par>
                                <p:cTn id="9" presetID="1" presetClass="entr" presetSubtype="0" fill="hold" nodeType="withEffect">
                                  <p:stCondLst>
                                    <p:cond delay="0"/>
                                  </p:stCondLst>
                                  <p:childTnLst>
                                    <p:set>
                                      <p:cBhvr>
                                        <p:cTn id="10" dur="1" fill="hold">
                                          <p:stCondLst>
                                            <p:cond delay="0"/>
                                          </p:stCondLst>
                                        </p:cTn>
                                        <p:tgtEl>
                                          <p:spTgt spid="68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8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8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8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26"/>
        <p:cNvGrpSpPr/>
        <p:nvPr/>
      </p:nvGrpSpPr>
      <p:grpSpPr>
        <a:xfrm>
          <a:off x="0" y="0"/>
          <a:ext cx="0" cy="0"/>
          <a:chOff x="0" y="0"/>
          <a:chExt cx="0" cy="0"/>
        </a:xfrm>
      </p:grpSpPr>
      <p:sp>
        <p:nvSpPr>
          <p:cNvPr id="6827" name="Google Shape;6827;p556"/>
          <p:cNvSpPr txBox="1"/>
          <p:nvPr/>
        </p:nvSpPr>
        <p:spPr>
          <a:xfrm>
            <a:off x="244733" y="121600"/>
            <a:ext cx="8514800" cy="8496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entury Gothic"/>
                <a:ea typeface="Century Gothic"/>
                <a:cs typeface="Century Gothic"/>
                <a:sym typeface="Century Gothic"/>
              </a:rPr>
              <a:t>DNS &amp; Data Path Flow</a:t>
            </a:r>
            <a:endParaRPr sz="2933"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grpSp>
        <p:nvGrpSpPr>
          <p:cNvPr id="6828" name="Google Shape;6828;p556"/>
          <p:cNvGrpSpPr/>
          <p:nvPr/>
        </p:nvGrpSpPr>
        <p:grpSpPr>
          <a:xfrm>
            <a:off x="1688217" y="2002884"/>
            <a:ext cx="3062223" cy="1541329"/>
            <a:chOff x="5216157" y="2898600"/>
            <a:chExt cx="1152136" cy="721866"/>
          </a:xfrm>
        </p:grpSpPr>
        <p:grpSp>
          <p:nvGrpSpPr>
            <p:cNvPr id="6829" name="Google Shape;6829;p556"/>
            <p:cNvGrpSpPr/>
            <p:nvPr/>
          </p:nvGrpSpPr>
          <p:grpSpPr>
            <a:xfrm>
              <a:off x="5216157" y="2898600"/>
              <a:ext cx="1152136" cy="721866"/>
              <a:chOff x="6923681" y="5192222"/>
              <a:chExt cx="981878" cy="615192"/>
            </a:xfrm>
          </p:grpSpPr>
          <p:sp>
            <p:nvSpPr>
              <p:cNvPr id="6830" name="Google Shape;6830;p556"/>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236BF5"/>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sp>
            <p:nvSpPr>
              <p:cNvPr id="6831" name="Google Shape;6831;p556"/>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409"/>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grpSp>
        <p:sp>
          <p:nvSpPr>
            <p:cNvPr id="6832" name="Google Shape;6832;p556"/>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FFFFFF"/>
            </a:solidFill>
            <a:ln>
              <a:noFill/>
            </a:ln>
          </p:spPr>
          <p:txBody>
            <a:bodyPr spcFirstLastPara="1" wrap="square" lIns="121900" tIns="60933" rIns="121900" bIns="60933" anchor="ctr" anchorCtr="0">
              <a:noAutofit/>
            </a:bodyPr>
            <a:lstStyle/>
            <a:p>
              <a:pPr>
                <a:buClr>
                  <a:srgbClr val="001744"/>
                </a:buClr>
                <a:buSzPts val="1800"/>
              </a:pPr>
              <a:endParaRPr sz="2400">
                <a:solidFill>
                  <a:srgbClr val="FF0000"/>
                </a:solidFill>
              </a:endParaRPr>
            </a:p>
          </p:txBody>
        </p:sp>
      </p:grpSp>
      <p:grpSp>
        <p:nvGrpSpPr>
          <p:cNvPr id="6833" name="Google Shape;6833;p556"/>
          <p:cNvGrpSpPr/>
          <p:nvPr/>
        </p:nvGrpSpPr>
        <p:grpSpPr>
          <a:xfrm>
            <a:off x="4253843" y="2516434"/>
            <a:ext cx="496576" cy="470708"/>
            <a:chOff x="3864896" y="3298032"/>
            <a:chExt cx="669000" cy="669000"/>
          </a:xfrm>
        </p:grpSpPr>
        <p:sp>
          <p:nvSpPr>
            <p:cNvPr id="6834" name="Google Shape;6834;p556"/>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6835" name="Google Shape;6835;p556"/>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cxnSp>
        <p:nvCxnSpPr>
          <p:cNvPr id="6836" name="Google Shape;6836;p556"/>
          <p:cNvCxnSpPr>
            <a:endCxn id="6834" idx="6"/>
          </p:cNvCxnSpPr>
          <p:nvPr/>
        </p:nvCxnSpPr>
        <p:spPr>
          <a:xfrm rot="10800000">
            <a:off x="4750420" y="2751787"/>
            <a:ext cx="3785600" cy="16400"/>
          </a:xfrm>
          <a:prstGeom prst="straightConnector1">
            <a:avLst/>
          </a:prstGeom>
          <a:noFill/>
          <a:ln w="38100" cap="flat" cmpd="sng">
            <a:solidFill>
              <a:schemeClr val="accent1"/>
            </a:solidFill>
            <a:prstDash val="dash"/>
            <a:round/>
            <a:headEnd type="none" w="med" len="med"/>
            <a:tailEnd type="triangle" w="med" len="med"/>
          </a:ln>
        </p:spPr>
      </p:cxnSp>
      <p:sp>
        <p:nvSpPr>
          <p:cNvPr id="6837" name="Google Shape;6837;p556"/>
          <p:cNvSpPr/>
          <p:nvPr/>
        </p:nvSpPr>
        <p:spPr>
          <a:xfrm>
            <a:off x="8536152" y="1908500"/>
            <a:ext cx="2002400" cy="187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6838" name="Google Shape;6838;p556"/>
          <p:cNvSpPr/>
          <p:nvPr/>
        </p:nvSpPr>
        <p:spPr>
          <a:xfrm>
            <a:off x="8536033" y="1520533"/>
            <a:ext cx="2002400" cy="388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pic>
        <p:nvPicPr>
          <p:cNvPr id="6839" name="Google Shape;6839;p556"/>
          <p:cNvPicPr preferRelativeResize="0"/>
          <p:nvPr/>
        </p:nvPicPr>
        <p:blipFill rotWithShape="1">
          <a:blip r:embed="rId4">
            <a:alphaModFix/>
          </a:blip>
          <a:srcRect/>
          <a:stretch/>
        </p:blipFill>
        <p:spPr>
          <a:xfrm>
            <a:off x="8536162" y="2457862"/>
            <a:ext cx="587833" cy="587833"/>
          </a:xfrm>
          <a:prstGeom prst="rect">
            <a:avLst/>
          </a:prstGeom>
          <a:noFill/>
          <a:ln>
            <a:noFill/>
          </a:ln>
        </p:spPr>
      </p:pic>
      <p:pic>
        <p:nvPicPr>
          <p:cNvPr id="6840" name="Google Shape;6840;p556"/>
          <p:cNvPicPr preferRelativeResize="0"/>
          <p:nvPr/>
        </p:nvPicPr>
        <p:blipFill rotWithShape="1">
          <a:blip r:embed="rId5">
            <a:alphaModFix/>
          </a:blip>
          <a:srcRect/>
          <a:stretch/>
        </p:blipFill>
        <p:spPr>
          <a:xfrm>
            <a:off x="552010" y="5221406"/>
            <a:ext cx="728133" cy="829733"/>
          </a:xfrm>
          <a:prstGeom prst="rect">
            <a:avLst/>
          </a:prstGeom>
          <a:noFill/>
          <a:ln>
            <a:noFill/>
          </a:ln>
        </p:spPr>
      </p:pic>
      <p:pic>
        <p:nvPicPr>
          <p:cNvPr id="6841" name="Google Shape;6841;p556"/>
          <p:cNvPicPr preferRelativeResize="0"/>
          <p:nvPr/>
        </p:nvPicPr>
        <p:blipFill rotWithShape="1">
          <a:blip r:embed="rId6">
            <a:alphaModFix/>
          </a:blip>
          <a:srcRect/>
          <a:stretch/>
        </p:blipFill>
        <p:spPr>
          <a:xfrm>
            <a:off x="9768834" y="2487885"/>
            <a:ext cx="587833" cy="571300"/>
          </a:xfrm>
          <a:prstGeom prst="rect">
            <a:avLst/>
          </a:prstGeom>
          <a:noFill/>
          <a:ln>
            <a:noFill/>
          </a:ln>
        </p:spPr>
      </p:pic>
      <p:sp>
        <p:nvSpPr>
          <p:cNvPr id="6842" name="Google Shape;6842;p556"/>
          <p:cNvSpPr txBox="1"/>
          <p:nvPr/>
        </p:nvSpPr>
        <p:spPr>
          <a:xfrm>
            <a:off x="8567267" y="1541467"/>
            <a:ext cx="2065600" cy="335600"/>
          </a:xfrm>
          <a:prstGeom prst="rect">
            <a:avLst/>
          </a:prstGeom>
          <a:noFill/>
          <a:ln>
            <a:noFill/>
          </a:ln>
        </p:spPr>
        <p:txBody>
          <a:bodyPr spcFirstLastPara="1" wrap="square" lIns="121900" tIns="121900" rIns="121900" bIns="121900" anchor="t" anchorCtr="0">
            <a:noAutofit/>
          </a:bodyPr>
          <a:lstStyle/>
          <a:p>
            <a:r>
              <a:rPr lang="en" sz="1333" b="1">
                <a:solidFill>
                  <a:schemeClr val="lt1"/>
                </a:solidFill>
                <a:latin typeface="Century Gothic"/>
                <a:ea typeface="Century Gothic"/>
                <a:cs typeface="Century Gothic"/>
                <a:sym typeface="Century Gothic"/>
              </a:rPr>
              <a:t>Business Partner’s DC</a:t>
            </a:r>
            <a:endParaRPr sz="1333" b="1">
              <a:solidFill>
                <a:schemeClr val="lt1"/>
              </a:solidFill>
              <a:latin typeface="Century Gothic"/>
              <a:ea typeface="Century Gothic"/>
              <a:cs typeface="Century Gothic"/>
              <a:sym typeface="Century Gothic"/>
            </a:endParaRPr>
          </a:p>
        </p:txBody>
      </p:sp>
      <p:cxnSp>
        <p:nvCxnSpPr>
          <p:cNvPr id="6843" name="Google Shape;6843;p556"/>
          <p:cNvCxnSpPr>
            <a:stCxn id="6840" idx="0"/>
          </p:cNvCxnSpPr>
          <p:nvPr/>
        </p:nvCxnSpPr>
        <p:spPr>
          <a:xfrm rot="10800000" flipH="1">
            <a:off x="916076" y="3324205"/>
            <a:ext cx="1128800" cy="1897200"/>
          </a:xfrm>
          <a:prstGeom prst="straightConnector1">
            <a:avLst/>
          </a:prstGeom>
          <a:noFill/>
          <a:ln w="19050" cap="flat" cmpd="sng">
            <a:solidFill>
              <a:schemeClr val="accent1"/>
            </a:solidFill>
            <a:prstDash val="dash"/>
            <a:round/>
            <a:headEnd type="none" w="med" len="med"/>
            <a:tailEnd type="triangle" w="med" len="med"/>
          </a:ln>
        </p:spPr>
      </p:cxnSp>
      <p:sp>
        <p:nvSpPr>
          <p:cNvPr id="6844" name="Google Shape;6844;p556"/>
          <p:cNvSpPr txBox="1"/>
          <p:nvPr/>
        </p:nvSpPr>
        <p:spPr>
          <a:xfrm>
            <a:off x="5568200" y="2065767"/>
            <a:ext cx="1520400" cy="325200"/>
          </a:xfrm>
          <a:prstGeom prst="rect">
            <a:avLst/>
          </a:prstGeom>
          <a:noFill/>
          <a:ln>
            <a:noFill/>
          </a:ln>
        </p:spPr>
        <p:txBody>
          <a:bodyPr spcFirstLastPara="1" wrap="square" lIns="121900" tIns="121900" rIns="121900" bIns="121900" anchor="t" anchorCtr="0">
            <a:noAutofit/>
          </a:bodyPr>
          <a:lstStyle/>
          <a:p>
            <a:r>
              <a:rPr lang="en" sz="1467" b="1">
                <a:latin typeface="Century Gothic"/>
                <a:ea typeface="Century Gothic"/>
                <a:cs typeface="Century Gothic"/>
                <a:sym typeface="Century Gothic"/>
              </a:rPr>
              <a:t>IPSec to ZTE</a:t>
            </a:r>
            <a:endParaRPr sz="1467" b="1">
              <a:latin typeface="Century Gothic"/>
              <a:ea typeface="Century Gothic"/>
              <a:cs typeface="Century Gothic"/>
              <a:sym typeface="Century Gothic"/>
            </a:endParaRPr>
          </a:p>
        </p:txBody>
      </p:sp>
      <p:sp>
        <p:nvSpPr>
          <p:cNvPr id="6845" name="Google Shape;6845;p556"/>
          <p:cNvSpPr txBox="1"/>
          <p:nvPr/>
        </p:nvSpPr>
        <p:spPr>
          <a:xfrm>
            <a:off x="8808467" y="3879900"/>
            <a:ext cx="1824400" cy="470800"/>
          </a:xfrm>
          <a:prstGeom prst="rect">
            <a:avLst/>
          </a:prstGeom>
          <a:noFill/>
          <a:ln>
            <a:noFill/>
          </a:ln>
        </p:spPr>
        <p:txBody>
          <a:bodyPr spcFirstLastPara="1" wrap="square" lIns="121900" tIns="121900" rIns="121900" bIns="121900" anchor="t" anchorCtr="0">
            <a:noAutofit/>
          </a:bodyPr>
          <a:lstStyle/>
          <a:p>
            <a:r>
              <a:rPr lang="en" sz="1600" b="1">
                <a:latin typeface="Century Gothic"/>
                <a:ea typeface="Century Gothic"/>
                <a:cs typeface="Century Gothic"/>
                <a:sym typeface="Century Gothic"/>
              </a:rPr>
              <a:t>acme.corp</a:t>
            </a:r>
            <a:endParaRPr sz="1600" b="1">
              <a:latin typeface="Century Gothic"/>
              <a:ea typeface="Century Gothic"/>
              <a:cs typeface="Century Gothic"/>
              <a:sym typeface="Century Gothic"/>
            </a:endParaRPr>
          </a:p>
        </p:txBody>
      </p:sp>
      <p:sp>
        <p:nvSpPr>
          <p:cNvPr id="6846" name="Google Shape;6846;p556"/>
          <p:cNvSpPr txBox="1"/>
          <p:nvPr/>
        </p:nvSpPr>
        <p:spPr>
          <a:xfrm>
            <a:off x="9588067" y="3053333"/>
            <a:ext cx="1520400" cy="188800"/>
          </a:xfrm>
          <a:prstGeom prst="rect">
            <a:avLst/>
          </a:prstGeom>
          <a:noFill/>
          <a:ln>
            <a:noFill/>
          </a:ln>
        </p:spPr>
        <p:txBody>
          <a:bodyPr spcFirstLastPara="1" wrap="square" lIns="121900" tIns="121900" rIns="121900" bIns="121900" anchor="t" anchorCtr="0">
            <a:noAutofit/>
          </a:bodyPr>
          <a:lstStyle/>
          <a:p>
            <a:r>
              <a:rPr lang="en" sz="1200" b="1">
                <a:latin typeface="Century Gothic"/>
                <a:ea typeface="Century Gothic"/>
                <a:cs typeface="Century Gothic"/>
                <a:sym typeface="Century Gothic"/>
              </a:rPr>
              <a:t>DNS Server</a:t>
            </a:r>
            <a:endParaRPr sz="1200" b="1">
              <a:latin typeface="Century Gothic"/>
              <a:ea typeface="Century Gothic"/>
              <a:cs typeface="Century Gothic"/>
              <a:sym typeface="Century Gothic"/>
            </a:endParaRPr>
          </a:p>
        </p:txBody>
      </p:sp>
      <p:sp>
        <p:nvSpPr>
          <p:cNvPr id="6847" name="Google Shape;6847;p556"/>
          <p:cNvSpPr txBox="1"/>
          <p:nvPr/>
        </p:nvSpPr>
        <p:spPr>
          <a:xfrm>
            <a:off x="3682333" y="545667"/>
            <a:ext cx="3534000" cy="4708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Configured traffic selector for Location </a:t>
            </a:r>
            <a:endParaRPr sz="1200">
              <a:latin typeface="Century Gothic"/>
              <a:ea typeface="Century Gothic"/>
              <a:cs typeface="Century Gothic"/>
              <a:sym typeface="Century Gothic"/>
            </a:endParaRPr>
          </a:p>
        </p:txBody>
      </p:sp>
      <p:pic>
        <p:nvPicPr>
          <p:cNvPr id="6848" name="Google Shape;6848;p556"/>
          <p:cNvPicPr preferRelativeResize="0"/>
          <p:nvPr/>
        </p:nvPicPr>
        <p:blipFill>
          <a:blip r:embed="rId7">
            <a:alphaModFix/>
          </a:blip>
          <a:stretch>
            <a:fillRect/>
          </a:stretch>
        </p:blipFill>
        <p:spPr>
          <a:xfrm>
            <a:off x="3817001" y="911867"/>
            <a:ext cx="3533865" cy="965200"/>
          </a:xfrm>
          <a:prstGeom prst="rect">
            <a:avLst/>
          </a:prstGeom>
          <a:noFill/>
          <a:ln>
            <a:noFill/>
          </a:ln>
          <a:effectLst>
            <a:outerShdw blurRad="57150" dist="19050" dir="5400000" algn="bl" rotWithShape="0">
              <a:srgbClr val="000000">
                <a:alpha val="50000"/>
              </a:srgbClr>
            </a:outerShdw>
          </a:effectLst>
        </p:spPr>
      </p:pic>
      <p:sp>
        <p:nvSpPr>
          <p:cNvPr id="6849" name="Google Shape;6849;p556"/>
          <p:cNvSpPr txBox="1"/>
          <p:nvPr/>
        </p:nvSpPr>
        <p:spPr>
          <a:xfrm>
            <a:off x="4267933" y="3129017"/>
            <a:ext cx="2632000" cy="5244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Assigned IP address 192.168.11.12 </a:t>
            </a:r>
            <a:endParaRPr sz="1200">
              <a:latin typeface="Century Gothic"/>
              <a:ea typeface="Century Gothic"/>
              <a:cs typeface="Century Gothic"/>
              <a:sym typeface="Century Gothic"/>
            </a:endParaRPr>
          </a:p>
        </p:txBody>
      </p:sp>
      <p:sp>
        <p:nvSpPr>
          <p:cNvPr id="6850" name="Google Shape;6850;p556"/>
          <p:cNvSpPr txBox="1"/>
          <p:nvPr/>
        </p:nvSpPr>
        <p:spPr>
          <a:xfrm>
            <a:off x="8476467" y="4487500"/>
            <a:ext cx="2632000" cy="1174400"/>
          </a:xfrm>
          <a:prstGeom prst="rect">
            <a:avLst/>
          </a:prstGeom>
          <a:noFill/>
          <a:ln>
            <a:noFill/>
          </a:ln>
        </p:spPr>
        <p:txBody>
          <a:bodyPr spcFirstLastPara="1" wrap="square" lIns="121900" tIns="121900" rIns="121900" bIns="121900" anchor="t" anchorCtr="0">
            <a:noAutofit/>
          </a:bodyPr>
          <a:lstStyle/>
          <a:p>
            <a:r>
              <a:rPr lang="en" sz="1333" b="1">
                <a:latin typeface="Century Gothic"/>
                <a:ea typeface="Century Gothic"/>
                <a:cs typeface="Century Gothic"/>
                <a:sym typeface="Century Gothic"/>
              </a:rPr>
              <a:t>IPSEC SA for Location </a:t>
            </a:r>
            <a:endParaRPr sz="1333" b="1">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192.168.11.12 – 10.0.0.0/24</a:t>
            </a:r>
            <a:endParaRPr sz="1333">
              <a:latin typeface="Century Gothic"/>
              <a:ea typeface="Century Gothic"/>
              <a:cs typeface="Century Gothic"/>
              <a:sym typeface="Century Gothic"/>
            </a:endParaRPr>
          </a:p>
        </p:txBody>
      </p:sp>
      <p:sp>
        <p:nvSpPr>
          <p:cNvPr id="6851" name="Google Shape;6851;p556"/>
          <p:cNvSpPr txBox="1"/>
          <p:nvPr/>
        </p:nvSpPr>
        <p:spPr>
          <a:xfrm>
            <a:off x="1280133" y="4991433"/>
            <a:ext cx="3197600" cy="5880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ZPA User wants to access application sap.acme.corp</a:t>
            </a:r>
            <a:endParaRPr sz="1333">
              <a:latin typeface="Century Gothic"/>
              <a:ea typeface="Century Gothic"/>
              <a:cs typeface="Century Gothic"/>
              <a:sym typeface="Century Gothic"/>
            </a:endParaRPr>
          </a:p>
        </p:txBody>
      </p:sp>
      <p:sp>
        <p:nvSpPr>
          <p:cNvPr id="6852" name="Google Shape;6852;p556"/>
          <p:cNvSpPr txBox="1"/>
          <p:nvPr/>
        </p:nvSpPr>
        <p:spPr>
          <a:xfrm>
            <a:off x="1688200" y="3670000"/>
            <a:ext cx="2632000" cy="4708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ZTE validates Access policy </a:t>
            </a:r>
            <a:endParaRPr sz="1333">
              <a:latin typeface="Century Gothic"/>
              <a:ea typeface="Century Gothic"/>
              <a:cs typeface="Century Gothic"/>
              <a:sym typeface="Century Gothic"/>
            </a:endParaRPr>
          </a:p>
        </p:txBody>
      </p:sp>
      <p:cxnSp>
        <p:nvCxnSpPr>
          <p:cNvPr id="6853" name="Google Shape;6853;p556"/>
          <p:cNvCxnSpPr/>
          <p:nvPr/>
        </p:nvCxnSpPr>
        <p:spPr>
          <a:xfrm>
            <a:off x="4750427" y="2749995"/>
            <a:ext cx="5018400" cy="20000"/>
          </a:xfrm>
          <a:prstGeom prst="straightConnector1">
            <a:avLst/>
          </a:prstGeom>
          <a:noFill/>
          <a:ln w="9525" cap="flat" cmpd="sng">
            <a:solidFill>
              <a:schemeClr val="accent4"/>
            </a:solidFill>
            <a:prstDash val="solid"/>
            <a:round/>
            <a:headEnd type="none" w="med" len="med"/>
            <a:tailEnd type="triangle" w="med" len="med"/>
          </a:ln>
        </p:spPr>
      </p:cxnSp>
      <p:sp>
        <p:nvSpPr>
          <p:cNvPr id="6854" name="Google Shape;6854;p556"/>
          <p:cNvSpPr txBox="1"/>
          <p:nvPr/>
        </p:nvSpPr>
        <p:spPr>
          <a:xfrm>
            <a:off x="8598867" y="1909500"/>
            <a:ext cx="2002400" cy="3356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LAN Subnet 10.0.0.0/24</a:t>
            </a:r>
            <a:endParaRPr sz="1067" b="1">
              <a:latin typeface="Century Gothic"/>
              <a:ea typeface="Century Gothic"/>
              <a:cs typeface="Century Gothic"/>
              <a:sym typeface="Century Gothic"/>
            </a:endParaRPr>
          </a:p>
        </p:txBody>
      </p:sp>
      <p:pic>
        <p:nvPicPr>
          <p:cNvPr id="6855" name="Google Shape;6855;p556"/>
          <p:cNvPicPr preferRelativeResize="0"/>
          <p:nvPr/>
        </p:nvPicPr>
        <p:blipFill>
          <a:blip r:embed="rId8">
            <a:alphaModFix/>
          </a:blip>
          <a:stretch>
            <a:fillRect/>
          </a:stretch>
        </p:blipFill>
        <p:spPr>
          <a:xfrm>
            <a:off x="6763301" y="1184217"/>
            <a:ext cx="1640167" cy="965200"/>
          </a:xfrm>
          <a:prstGeom prst="rect">
            <a:avLst/>
          </a:prstGeom>
          <a:noFill/>
          <a:ln>
            <a:noFill/>
          </a:ln>
        </p:spPr>
      </p:pic>
      <p:sp>
        <p:nvSpPr>
          <p:cNvPr id="6856" name="Google Shape;6856;p556"/>
          <p:cNvSpPr txBox="1"/>
          <p:nvPr/>
        </p:nvSpPr>
        <p:spPr>
          <a:xfrm>
            <a:off x="3817000" y="1015033"/>
            <a:ext cx="3148400" cy="776000"/>
          </a:xfrm>
          <a:prstGeom prst="rect">
            <a:avLst/>
          </a:prstGeom>
          <a:noFill/>
          <a:ln>
            <a:noFill/>
          </a:ln>
        </p:spPr>
        <p:txBody>
          <a:bodyPr spcFirstLastPara="1" wrap="square" lIns="121900" tIns="121900" rIns="121900" bIns="121900" anchor="t" anchorCtr="0">
            <a:noAutofit/>
          </a:bodyPr>
          <a:lstStyle/>
          <a:p>
            <a:r>
              <a:rPr lang="en" sz="1067">
                <a:solidFill>
                  <a:srgbClr val="334155"/>
                </a:solidFill>
                <a:latin typeface="Century Gothic"/>
                <a:ea typeface="Century Gothic"/>
                <a:cs typeface="Century Gothic"/>
                <a:sym typeface="Century Gothic"/>
              </a:rPr>
              <a:t>The DNS request is forwarded to the extranet-configured DNS server for resolution</a:t>
            </a:r>
            <a:endParaRPr sz="1067">
              <a:latin typeface="Century Gothic"/>
              <a:ea typeface="Century Gothic"/>
              <a:cs typeface="Century Gothic"/>
              <a:sym typeface="Century Gothic"/>
            </a:endParaRPr>
          </a:p>
        </p:txBody>
      </p:sp>
      <p:sp>
        <p:nvSpPr>
          <p:cNvPr id="6857" name="Google Shape;6857;p556"/>
          <p:cNvSpPr/>
          <p:nvPr/>
        </p:nvSpPr>
        <p:spPr>
          <a:xfrm>
            <a:off x="10796667" y="2075733"/>
            <a:ext cx="1210000" cy="1395600"/>
          </a:xfrm>
          <a:prstGeom prst="wedgeEllipseCallout">
            <a:avLst>
              <a:gd name="adj1" fmla="val -77998"/>
              <a:gd name="adj2" fmla="val 6392"/>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858" name="Google Shape;6858;p556"/>
          <p:cNvSpPr txBox="1"/>
          <p:nvPr/>
        </p:nvSpPr>
        <p:spPr>
          <a:xfrm>
            <a:off x="10796667" y="2538133"/>
            <a:ext cx="1332800" cy="4708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Sap.acme.corp is 10.0.0.20</a:t>
            </a:r>
            <a:endParaRPr sz="1067" b="1">
              <a:latin typeface="Century Gothic"/>
              <a:ea typeface="Century Gothic"/>
              <a:cs typeface="Century Gothic"/>
              <a:sym typeface="Century Gothic"/>
            </a:endParaRPr>
          </a:p>
        </p:txBody>
      </p:sp>
      <p:sp>
        <p:nvSpPr>
          <p:cNvPr id="6859" name="Google Shape;6859;p556"/>
          <p:cNvSpPr txBox="1"/>
          <p:nvPr/>
        </p:nvSpPr>
        <p:spPr>
          <a:xfrm>
            <a:off x="6040067" y="2831300"/>
            <a:ext cx="2422400" cy="7236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Source IP </a:t>
            </a:r>
            <a:r>
              <a:rPr lang="en" sz="1067">
                <a:latin typeface="Century Gothic"/>
                <a:ea typeface="Century Gothic"/>
                <a:cs typeface="Century Gothic"/>
                <a:sym typeface="Century Gothic"/>
              </a:rPr>
              <a:t>- 192.168.11.12 </a:t>
            </a:r>
            <a:r>
              <a:rPr lang="en" sz="1067" b="1">
                <a:latin typeface="Century Gothic"/>
                <a:ea typeface="Century Gothic"/>
                <a:cs typeface="Century Gothic"/>
                <a:sym typeface="Century Gothic"/>
              </a:rPr>
              <a:t>Destination IP</a:t>
            </a:r>
            <a:r>
              <a:rPr lang="en" sz="1067">
                <a:latin typeface="Century Gothic"/>
                <a:ea typeface="Century Gothic"/>
                <a:cs typeface="Century Gothic"/>
                <a:sym typeface="Century Gothic"/>
              </a:rPr>
              <a:t>  - 10.0.0.12</a:t>
            </a:r>
            <a:endParaRPr sz="1067">
              <a:latin typeface="Century Gothic"/>
              <a:ea typeface="Century Gothic"/>
              <a:cs typeface="Century Gothic"/>
              <a:sym typeface="Century Gothic"/>
            </a:endParaRPr>
          </a:p>
        </p:txBody>
      </p:sp>
      <p:pic>
        <p:nvPicPr>
          <p:cNvPr id="6860" name="Google Shape;6860;p556"/>
          <p:cNvPicPr preferRelativeResize="0"/>
          <p:nvPr/>
        </p:nvPicPr>
        <p:blipFill rotWithShape="1">
          <a:blip r:embed="rId9">
            <a:alphaModFix/>
          </a:blip>
          <a:srcRect/>
          <a:stretch/>
        </p:blipFill>
        <p:spPr>
          <a:xfrm>
            <a:off x="8808463" y="3336668"/>
            <a:ext cx="873435" cy="396801"/>
          </a:xfrm>
          <a:prstGeom prst="rect">
            <a:avLst/>
          </a:prstGeom>
          <a:noFill/>
          <a:ln>
            <a:noFill/>
          </a:ln>
        </p:spPr>
      </p:pic>
      <p:cxnSp>
        <p:nvCxnSpPr>
          <p:cNvPr id="6861" name="Google Shape;6861;p556"/>
          <p:cNvCxnSpPr>
            <a:endCxn id="6860" idx="0"/>
          </p:cNvCxnSpPr>
          <p:nvPr/>
        </p:nvCxnSpPr>
        <p:spPr>
          <a:xfrm>
            <a:off x="4670780" y="2748267"/>
            <a:ext cx="4574400" cy="588400"/>
          </a:xfrm>
          <a:prstGeom prst="bentConnector2">
            <a:avLst/>
          </a:prstGeom>
          <a:noFill/>
          <a:ln w="9525" cap="flat" cmpd="sng">
            <a:solidFill>
              <a:srgbClr val="38761D"/>
            </a:solidFill>
            <a:prstDash val="solid"/>
            <a:round/>
            <a:headEnd type="none" w="med" len="med"/>
            <a:tailEnd type="triangle" w="med" len="med"/>
          </a:ln>
        </p:spPr>
      </p:cxnSp>
      <p:sp>
        <p:nvSpPr>
          <p:cNvPr id="6862" name="Google Shape;6862;p556"/>
          <p:cNvSpPr txBox="1"/>
          <p:nvPr/>
        </p:nvSpPr>
        <p:spPr>
          <a:xfrm>
            <a:off x="4806633" y="1184233"/>
            <a:ext cx="3673200" cy="8076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User can access </a:t>
            </a:r>
            <a:r>
              <a:rPr lang="en" sz="1200" b="1">
                <a:latin typeface="Century Gothic"/>
                <a:ea typeface="Century Gothic"/>
                <a:cs typeface="Century Gothic"/>
                <a:sym typeface="Century Gothic"/>
              </a:rPr>
              <a:t>sap.acme.corp </a:t>
            </a:r>
            <a:r>
              <a:rPr lang="en" sz="1200">
                <a:latin typeface="Century Gothic"/>
                <a:ea typeface="Century Gothic"/>
                <a:cs typeface="Century Gothic"/>
                <a:sym typeface="Century Gothic"/>
              </a:rPr>
              <a:t>via IPSec</a:t>
            </a:r>
            <a:endParaRPr sz="1200">
              <a:latin typeface="Century Gothic"/>
              <a:ea typeface="Century Gothic"/>
              <a:cs typeface="Century Gothic"/>
              <a:sym typeface="Century Gothic"/>
            </a:endParaRPr>
          </a:p>
        </p:txBody>
      </p:sp>
      <p:sp>
        <p:nvSpPr>
          <p:cNvPr id="6863" name="Google Shape;6863;p556"/>
          <p:cNvSpPr txBox="1"/>
          <p:nvPr/>
        </p:nvSpPr>
        <p:spPr>
          <a:xfrm>
            <a:off x="5031167" y="3440267"/>
            <a:ext cx="3721600" cy="7760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The traffic is source nated to the assigned IP 192.168.11.12</a:t>
            </a:r>
            <a:endParaRPr sz="1200">
              <a:latin typeface="Century Gothic"/>
              <a:ea typeface="Century Gothic"/>
              <a:cs typeface="Century Gothic"/>
              <a:sym typeface="Century Gothic"/>
            </a:endParaRPr>
          </a:p>
        </p:txBody>
      </p:sp>
      <p:sp>
        <p:nvSpPr>
          <p:cNvPr id="6864" name="Google Shape;6864;p556"/>
          <p:cNvSpPr txBox="1"/>
          <p:nvPr/>
        </p:nvSpPr>
        <p:spPr>
          <a:xfrm>
            <a:off x="5812733" y="2831300"/>
            <a:ext cx="2422400" cy="7236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Source IP </a:t>
            </a:r>
            <a:r>
              <a:rPr lang="en" sz="1067">
                <a:latin typeface="Century Gothic"/>
                <a:ea typeface="Century Gothic"/>
                <a:cs typeface="Century Gothic"/>
                <a:sym typeface="Century Gothic"/>
              </a:rPr>
              <a:t>- 192.168.11.12 </a:t>
            </a:r>
            <a:r>
              <a:rPr lang="en" sz="1067" b="1">
                <a:latin typeface="Century Gothic"/>
                <a:ea typeface="Century Gothic"/>
                <a:cs typeface="Century Gothic"/>
                <a:sym typeface="Century Gothic"/>
              </a:rPr>
              <a:t>Destination IP</a:t>
            </a:r>
            <a:r>
              <a:rPr lang="en" sz="1067">
                <a:latin typeface="Century Gothic"/>
                <a:ea typeface="Century Gothic"/>
                <a:cs typeface="Century Gothic"/>
                <a:sym typeface="Century Gothic"/>
              </a:rPr>
              <a:t>  - 10.0.0.20</a:t>
            </a:r>
            <a:endParaRPr sz="1067">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836"/>
                                        </p:tgtEl>
                                        <p:attrNameLst>
                                          <p:attrName>style.visibility</p:attrName>
                                        </p:attrNameLst>
                                      </p:cBhvr>
                                      <p:to>
                                        <p:strVal val="visible"/>
                                      </p:to>
                                    </p:set>
                                    <p:anim calcmode="lin" valueType="num">
                                      <p:cBhvr additive="base">
                                        <p:cTn id="7" dur="1000"/>
                                        <p:tgtEl>
                                          <p:spTgt spid="6836"/>
                                        </p:tgtEl>
                                        <p:attrNameLst>
                                          <p:attrName>ppt_w</p:attrName>
                                        </p:attrNameLst>
                                      </p:cBhvr>
                                      <p:tavLst>
                                        <p:tav tm="0">
                                          <p:val>
                                            <p:strVal val="0"/>
                                          </p:val>
                                        </p:tav>
                                        <p:tav tm="100000">
                                          <p:val>
                                            <p:strVal val="#ppt_w"/>
                                          </p:val>
                                        </p:tav>
                                      </p:tavLst>
                                    </p:anim>
                                    <p:anim calcmode="lin" valueType="num">
                                      <p:cBhvr additive="base">
                                        <p:cTn id="8" dur="1000"/>
                                        <p:tgtEl>
                                          <p:spTgt spid="6836"/>
                                        </p:tgtEl>
                                        <p:attrNameLst>
                                          <p:attrName>ppt_h</p:attrName>
                                        </p:attrNameLst>
                                      </p:cBhvr>
                                      <p:tavLst>
                                        <p:tav tm="0">
                                          <p:val>
                                            <p:strVal val="0"/>
                                          </p:val>
                                        </p:tav>
                                        <p:tav tm="100000">
                                          <p:val>
                                            <p:strVal val="#ppt_h"/>
                                          </p:val>
                                        </p:tav>
                                      </p:tavLst>
                                    </p:anim>
                                  </p:childTnLst>
                                </p:cTn>
                              </p:par>
                              <p:par>
                                <p:cTn id="9" presetID="1" presetClass="entr" presetSubtype="0" fill="hold" nodeType="withEffect">
                                  <p:stCondLst>
                                    <p:cond delay="0"/>
                                  </p:stCondLst>
                                  <p:childTnLst>
                                    <p:set>
                                      <p:cBhvr>
                                        <p:cTn id="10" dur="1" fill="hold">
                                          <p:stCondLst>
                                            <p:cond delay="0"/>
                                          </p:stCondLst>
                                        </p:cTn>
                                        <p:tgtEl>
                                          <p:spTgt spid="68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84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6849"/>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6847"/>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68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8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8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55"/>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6863"/>
                                        </p:tgtEl>
                                        <p:attrNameLst>
                                          <p:attrName>style.visibility</p:attrName>
                                        </p:attrNameLst>
                                      </p:cBhvr>
                                      <p:to>
                                        <p:strVal val="visible"/>
                                      </p:to>
                                    </p:set>
                                  </p:childTnLst>
                                </p:cTn>
                              </p:par>
                              <p:par>
                                <p:cTn id="48" presetID="23" presetClass="entr" presetSubtype="16" fill="hold" nodeType="withEffect">
                                  <p:stCondLst>
                                    <p:cond delay="0"/>
                                  </p:stCondLst>
                                  <p:childTnLst>
                                    <p:set>
                                      <p:cBhvr>
                                        <p:cTn id="49" dur="1" fill="hold">
                                          <p:stCondLst>
                                            <p:cond delay="0"/>
                                          </p:stCondLst>
                                        </p:cTn>
                                        <p:tgtEl>
                                          <p:spTgt spid="6853"/>
                                        </p:tgtEl>
                                        <p:attrNameLst>
                                          <p:attrName>style.visibility</p:attrName>
                                        </p:attrNameLst>
                                      </p:cBhvr>
                                      <p:to>
                                        <p:strVal val="visible"/>
                                      </p:to>
                                    </p:set>
                                    <p:anim calcmode="lin" valueType="num">
                                      <p:cBhvr additive="base">
                                        <p:cTn id="50" dur="1000"/>
                                        <p:tgtEl>
                                          <p:spTgt spid="6853"/>
                                        </p:tgtEl>
                                        <p:attrNameLst>
                                          <p:attrName>ppt_w</p:attrName>
                                        </p:attrNameLst>
                                      </p:cBhvr>
                                      <p:tavLst>
                                        <p:tav tm="0">
                                          <p:val>
                                            <p:strVal val="0"/>
                                          </p:val>
                                        </p:tav>
                                        <p:tav tm="100000">
                                          <p:val>
                                            <p:strVal val="#ppt_w"/>
                                          </p:val>
                                        </p:tav>
                                      </p:tavLst>
                                    </p:anim>
                                    <p:anim calcmode="lin" valueType="num">
                                      <p:cBhvr additive="base">
                                        <p:cTn id="51" dur="1000"/>
                                        <p:tgtEl>
                                          <p:spTgt spid="6853"/>
                                        </p:tgtEl>
                                        <p:attrNameLst>
                                          <p:attrName>ppt_h</p:attrName>
                                        </p:attrNameLst>
                                      </p:cBhvr>
                                      <p:tavLst>
                                        <p:tav tm="0">
                                          <p:val>
                                            <p:strVal val="0"/>
                                          </p:val>
                                        </p:tav>
                                        <p:tav tm="100000">
                                          <p:val>
                                            <p:strVal val="#ppt_h"/>
                                          </p:val>
                                        </p:tav>
                                      </p:tavLst>
                                    </p:anim>
                                  </p:childTnLst>
                                </p:cTn>
                              </p:par>
                              <p:par>
                                <p:cTn id="52" presetID="1" presetClass="entr" presetSubtype="0" fill="hold" nodeType="withEffect">
                                  <p:stCondLst>
                                    <p:cond delay="0"/>
                                  </p:stCondLst>
                                  <p:childTnLst>
                                    <p:set>
                                      <p:cBhvr>
                                        <p:cTn id="53" dur="1" fill="hold">
                                          <p:stCondLst>
                                            <p:cond delay="0"/>
                                          </p:stCondLst>
                                        </p:cTn>
                                        <p:tgtEl>
                                          <p:spTgt spid="685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857"/>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685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6855"/>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6856"/>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6863"/>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685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6859"/>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6857"/>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6858"/>
                                        </p:tgtEl>
                                        <p:attrNameLst>
                                          <p:attrName>style.visibility</p:attrName>
                                        </p:attrNameLst>
                                      </p:cBhvr>
                                      <p:to>
                                        <p:strVal val="hidden"/>
                                      </p:to>
                                    </p:set>
                                  </p:childTnLst>
                                </p:cTn>
                              </p:par>
                              <p:par>
                                <p:cTn id="76" presetID="10" presetClass="entr" presetSubtype="0" fill="hold" nodeType="withEffect">
                                  <p:stCondLst>
                                    <p:cond delay="0"/>
                                  </p:stCondLst>
                                  <p:childTnLst>
                                    <p:set>
                                      <p:cBhvr>
                                        <p:cTn id="77" dur="1" fill="hold">
                                          <p:stCondLst>
                                            <p:cond delay="0"/>
                                          </p:stCondLst>
                                        </p:cTn>
                                        <p:tgtEl>
                                          <p:spTgt spid="6861"/>
                                        </p:tgtEl>
                                        <p:attrNameLst>
                                          <p:attrName>style.visibility</p:attrName>
                                        </p:attrNameLst>
                                      </p:cBhvr>
                                      <p:to>
                                        <p:strVal val="visible"/>
                                      </p:to>
                                    </p:set>
                                    <p:animEffect transition="in" filter="fade">
                                      <p:cBhvr>
                                        <p:cTn id="78" dur="1000"/>
                                        <p:tgtEl>
                                          <p:spTgt spid="6861"/>
                                        </p:tgtEl>
                                      </p:cBhvr>
                                    </p:animEffect>
                                  </p:childTnLst>
                                </p:cTn>
                              </p:par>
                              <p:par>
                                <p:cTn id="79" presetID="1" presetClass="entr" presetSubtype="0" fill="hold" nodeType="withEffect">
                                  <p:stCondLst>
                                    <p:cond delay="0"/>
                                  </p:stCondLst>
                                  <p:childTnLst>
                                    <p:set>
                                      <p:cBhvr>
                                        <p:cTn id="80" dur="1" fill="hold">
                                          <p:stCondLst>
                                            <p:cond delay="0"/>
                                          </p:stCondLst>
                                        </p:cTn>
                                        <p:tgtEl>
                                          <p:spTgt spid="686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6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
          <p:cNvSpPr txBox="1">
            <a:spLocks noGrp="1"/>
          </p:cNvSpPr>
          <p:nvPr>
            <p:ph type="sldNum" idx="12"/>
          </p:nvPr>
        </p:nvSpPr>
        <p:spPr>
          <a:prstGeom prst="rect">
            <a:avLst/>
          </a:prstGeom>
          <a:noFill/>
          <a:ln>
            <a:noFill/>
          </a:ln>
        </p:spPr>
        <p:txBody>
          <a:bodyPr spcFirstLastPara="1" wrap="square" lIns="91425" tIns="45700" rIns="0" bIns="45700" anchor="ctr" anchorCtr="0">
            <a:noAutofit/>
          </a:bodyPr>
          <a:lstStyle/>
          <a:p>
            <a:pPr marL="0" lvl="0" indent="0" algn="l" rtl="0">
              <a:lnSpc>
                <a:spcPct val="100000"/>
              </a:lnSpc>
              <a:spcBef>
                <a:spcPts val="0"/>
              </a:spcBef>
              <a:spcAft>
                <a:spcPts val="0"/>
              </a:spcAft>
              <a:buSzPts val="700"/>
              <a:buNone/>
            </a:pPr>
            <a:fld id="{00000000-1234-1234-1234-123412341234}" type="slidenum">
              <a:rPr lang="en-US"/>
              <a:t>3</a:t>
            </a:fld>
            <a:endParaRPr/>
          </a:p>
        </p:txBody>
      </p:sp>
      <p:sp>
        <p:nvSpPr>
          <p:cNvPr id="4" name="Text Placeholder 3">
            <a:extLst>
              <a:ext uri="{FF2B5EF4-FFF2-40B4-BE49-F238E27FC236}">
                <a16:creationId xmlns:a16="http://schemas.microsoft.com/office/drawing/2014/main" id="{DFDE5AA5-6F87-E6C3-E134-42BBCBAF6DB1}"/>
              </a:ext>
            </a:extLst>
          </p:cNvPr>
          <p:cNvSpPr>
            <a:spLocks noGrp="1"/>
          </p:cNvSpPr>
          <p:nvPr>
            <p:ph type="body" idx="1"/>
          </p:nvPr>
        </p:nvSpPr>
        <p:spPr/>
        <p:txBody>
          <a:bodyPr/>
          <a:lstStyle/>
          <a:p>
            <a:pPr marL="85725" indent="0">
              <a:buNone/>
            </a:pPr>
            <a:r>
              <a:rPr lang="en-US" b="1" dirty="0"/>
              <a:t>Key Benefits: </a:t>
            </a:r>
            <a:r>
              <a:rPr lang="en-US" dirty="0"/>
              <a:t>Decrease costs and improve security controls for 3rd parties communicating with </a:t>
            </a:r>
          </a:p>
          <a:p>
            <a:pPr marL="85725" indent="0">
              <a:buNone/>
            </a:pPr>
            <a:endParaRPr lang="en-US" dirty="0"/>
          </a:p>
          <a:p>
            <a:r>
              <a:rPr lang="en-US" b="1" dirty="0"/>
              <a:t>Consistent Security &amp; Streamlined Compliance: </a:t>
            </a:r>
            <a:r>
              <a:rPr lang="en-US" dirty="0"/>
              <a:t>By replacing the CVS extranet with the Zscaler’s Extranet it will provide CVS with consistent security policy and streamlined compliance reporting.</a:t>
            </a:r>
          </a:p>
          <a:p>
            <a:r>
              <a:rPr lang="en-US" b="1" dirty="0"/>
              <a:t>Immediate Cost Reduction: </a:t>
            </a:r>
            <a:r>
              <a:rPr lang="en-US" dirty="0"/>
              <a:t>Reduce CVSH’s operational costs associated the the 3rd party extranet through a centrally managed Extranet solution by </a:t>
            </a:r>
            <a:r>
              <a:rPr lang="en-US" dirty="0" err="1"/>
              <a:t>extenting</a:t>
            </a:r>
            <a:r>
              <a:rPr lang="en-US" dirty="0"/>
              <a:t> Zscaler’s Zero Trust Networking to the Extranet.</a:t>
            </a:r>
          </a:p>
          <a:p>
            <a:r>
              <a:rPr lang="en-US" dirty="0"/>
              <a:t>Customers need to connect to Business Partners Data Center to access private resources.</a:t>
            </a:r>
          </a:p>
          <a:p>
            <a:r>
              <a:rPr lang="en-US" dirty="0"/>
              <a:t>Current solutions require compromise of zero trust principles while imposing a significant operational overhead for extranet partners.</a:t>
            </a:r>
          </a:p>
        </p:txBody>
      </p:sp>
      <p:sp>
        <p:nvSpPr>
          <p:cNvPr id="243" name="Google Shape;243;p3"/>
          <p:cNvSpPr txBox="1">
            <a:spLocks noGrp="1"/>
          </p:cNvSpPr>
          <p:nvPr>
            <p:ph type="title"/>
          </p:nvPr>
        </p:nvSpPr>
        <p:spPr>
          <a:prstGeom prst="rect">
            <a:avLst/>
          </a:prstGeom>
          <a:noFill/>
          <a:ln>
            <a:noFill/>
          </a:ln>
        </p:spPr>
        <p:txBody>
          <a:bodyPr spcFirstLastPara="1" wrap="square" lIns="137150" tIns="45700" rIns="137150" bIns="45700" anchor="t" anchorCtr="0">
            <a:noAutofit/>
          </a:bodyPr>
          <a:lstStyle/>
          <a:p>
            <a:pPr marL="0" lvl="0" indent="0" algn="l" rtl="0">
              <a:lnSpc>
                <a:spcPct val="90000"/>
              </a:lnSpc>
              <a:spcBef>
                <a:spcPts val="0"/>
              </a:spcBef>
              <a:spcAft>
                <a:spcPts val="0"/>
              </a:spcAft>
              <a:buClr>
                <a:srgbClr val="414141"/>
              </a:buClr>
              <a:buSzPts val="1800"/>
              <a:buNone/>
            </a:pPr>
            <a:r>
              <a:rPr lang="en-US"/>
              <a:t>Executive Summary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68"/>
        <p:cNvGrpSpPr/>
        <p:nvPr/>
      </p:nvGrpSpPr>
      <p:grpSpPr>
        <a:xfrm>
          <a:off x="0" y="0"/>
          <a:ext cx="0" cy="0"/>
          <a:chOff x="0" y="0"/>
          <a:chExt cx="0" cy="0"/>
        </a:xfrm>
      </p:grpSpPr>
      <p:sp>
        <p:nvSpPr>
          <p:cNvPr id="6869" name="Google Shape;6869;p557"/>
          <p:cNvSpPr txBox="1"/>
          <p:nvPr/>
        </p:nvSpPr>
        <p:spPr>
          <a:xfrm>
            <a:off x="1814133" y="2778833"/>
            <a:ext cx="9186000" cy="1510000"/>
          </a:xfrm>
          <a:prstGeom prst="rect">
            <a:avLst/>
          </a:prstGeom>
          <a:noFill/>
          <a:ln>
            <a:noFill/>
          </a:ln>
        </p:spPr>
        <p:txBody>
          <a:bodyPr spcFirstLastPara="1" wrap="square" lIns="121900" tIns="121900" rIns="121900" bIns="121900" anchor="t" anchorCtr="0">
            <a:noAutofit/>
          </a:bodyPr>
          <a:lstStyle/>
          <a:p>
            <a:r>
              <a:rPr lang="en" sz="4533">
                <a:solidFill>
                  <a:schemeClr val="lt1"/>
                </a:solidFill>
                <a:latin typeface="Century Gothic"/>
                <a:ea typeface="Century Gothic"/>
                <a:cs typeface="Century Gothic"/>
                <a:sym typeface="Century Gothic"/>
              </a:rPr>
              <a:t>ZIA and Extranet App Support</a:t>
            </a:r>
            <a:endParaRPr sz="4533">
              <a:solidFill>
                <a:schemeClr val="lt1"/>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73"/>
        <p:cNvGrpSpPr/>
        <p:nvPr/>
      </p:nvGrpSpPr>
      <p:grpSpPr>
        <a:xfrm>
          <a:off x="0" y="0"/>
          <a:ext cx="0" cy="0"/>
          <a:chOff x="0" y="0"/>
          <a:chExt cx="0" cy="0"/>
        </a:xfrm>
      </p:grpSpPr>
      <p:sp>
        <p:nvSpPr>
          <p:cNvPr id="6874" name="Google Shape;6874;p558"/>
          <p:cNvSpPr txBox="1">
            <a:spLocks noGrp="1"/>
          </p:cNvSpPr>
          <p:nvPr>
            <p:ph type="title"/>
          </p:nvPr>
        </p:nvSpPr>
        <p:spPr>
          <a:xfrm>
            <a:off x="370685" y="198456"/>
            <a:ext cx="9274800" cy="354000"/>
          </a:xfrm>
          <a:prstGeom prst="rect">
            <a:avLst/>
          </a:prstGeom>
        </p:spPr>
        <p:txBody>
          <a:bodyPr spcFirstLastPara="1" wrap="square" lIns="0" tIns="22867" rIns="45700" bIns="22867" anchor="ctr" anchorCtr="0">
            <a:noAutofit/>
          </a:bodyPr>
          <a:lstStyle/>
          <a:p>
            <a:r>
              <a:rPr lang="en" sz="2533"/>
              <a:t>Extranet</a:t>
            </a:r>
            <a:endParaRPr sz="2533"/>
          </a:p>
        </p:txBody>
      </p:sp>
      <p:pic>
        <p:nvPicPr>
          <p:cNvPr id="6875" name="Google Shape;6875;p558"/>
          <p:cNvPicPr preferRelativeResize="0"/>
          <p:nvPr/>
        </p:nvPicPr>
        <p:blipFill>
          <a:blip r:embed="rId3">
            <a:alphaModFix/>
          </a:blip>
          <a:stretch>
            <a:fillRect/>
          </a:stretch>
        </p:blipFill>
        <p:spPr>
          <a:xfrm>
            <a:off x="6847734" y="1449200"/>
            <a:ext cx="4763933" cy="3712467"/>
          </a:xfrm>
          <a:prstGeom prst="rect">
            <a:avLst/>
          </a:prstGeom>
          <a:noFill/>
          <a:ln>
            <a:noFill/>
          </a:ln>
          <a:effectLst>
            <a:outerShdw blurRad="57150" dist="19050" dir="5400000" algn="bl" rotWithShape="0">
              <a:srgbClr val="000000">
                <a:alpha val="50000"/>
              </a:srgbClr>
            </a:outerShdw>
          </a:effectLst>
        </p:spPr>
      </p:pic>
      <p:cxnSp>
        <p:nvCxnSpPr>
          <p:cNvPr id="6876" name="Google Shape;6876;p558"/>
          <p:cNvCxnSpPr/>
          <p:nvPr/>
        </p:nvCxnSpPr>
        <p:spPr>
          <a:xfrm flipH="1">
            <a:off x="6312800" y="20967"/>
            <a:ext cx="10400" cy="6837200"/>
          </a:xfrm>
          <a:prstGeom prst="straightConnector1">
            <a:avLst/>
          </a:prstGeom>
          <a:noFill/>
          <a:ln w="9525" cap="flat" cmpd="sng">
            <a:solidFill>
              <a:schemeClr val="dk2"/>
            </a:solidFill>
            <a:prstDash val="solid"/>
            <a:round/>
            <a:headEnd type="none" w="med" len="med"/>
            <a:tailEnd type="none" w="med" len="med"/>
          </a:ln>
        </p:spPr>
      </p:cxnSp>
      <p:sp>
        <p:nvSpPr>
          <p:cNvPr id="6877" name="Google Shape;6877;p558"/>
          <p:cNvSpPr txBox="1"/>
          <p:nvPr/>
        </p:nvSpPr>
        <p:spPr>
          <a:xfrm>
            <a:off x="94367" y="849400"/>
            <a:ext cx="6124000" cy="5746400"/>
          </a:xfrm>
          <a:prstGeom prst="rect">
            <a:avLst/>
          </a:prstGeom>
          <a:noFill/>
          <a:ln>
            <a:noFill/>
          </a:ln>
        </p:spPr>
        <p:txBody>
          <a:bodyPr spcFirstLastPara="1" wrap="square" lIns="121900" tIns="121900" rIns="121900" bIns="121900" anchor="t" anchorCtr="0">
            <a:noAutofit/>
          </a:bodyPr>
          <a:lstStyle/>
          <a:p>
            <a:pPr marL="609585" indent="-397923">
              <a:buSzPts val="1100"/>
              <a:buFont typeface="Century Gothic"/>
              <a:buChar char="●"/>
            </a:pPr>
            <a:r>
              <a:rPr lang="en" sz="1467">
                <a:latin typeface="Century Gothic"/>
                <a:ea typeface="Century Gothic"/>
                <a:cs typeface="Century Gothic"/>
                <a:sym typeface="Century Gothic"/>
              </a:rPr>
              <a:t>Each Extranet entity represents unique a business partner.</a:t>
            </a:r>
            <a:endParaRPr sz="1467">
              <a:latin typeface="Century Gothic"/>
              <a:ea typeface="Century Gothic"/>
              <a:cs typeface="Century Gothic"/>
              <a:sym typeface="Century Gothic"/>
            </a:endParaRPr>
          </a:p>
          <a:p>
            <a:pPr marL="609585"/>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Each Extranet needs two mandatory configurations which will be used further which are Traffic Selectors and DNS servers.</a:t>
            </a:r>
            <a:endParaRPr sz="1467">
              <a:latin typeface="Century Gothic"/>
              <a:ea typeface="Century Gothic"/>
              <a:cs typeface="Century Gothic"/>
              <a:sym typeface="Century Gothic"/>
            </a:endParaRPr>
          </a:p>
          <a:p>
            <a:pPr marL="1219170"/>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Upto 16 Traffic Selectors and DNS servers can be configured per Extranet.</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Traffic Selector</a:t>
            </a:r>
            <a:r>
              <a:rPr lang="en" sz="1467">
                <a:latin typeface="Century Gothic"/>
                <a:ea typeface="Century Gothic"/>
                <a:cs typeface="Century Gothic"/>
                <a:sym typeface="Century Gothic"/>
              </a:rPr>
              <a:t> </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Traffic selector is a range of IP addresses assigned to an Extranet. Each unique IPSec tunnel is assigned an IP address from the range.</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DNS Server</a:t>
            </a:r>
            <a:endParaRPr sz="1467" b="1">
              <a:latin typeface="Century Gothic"/>
              <a:ea typeface="Century Gothic"/>
              <a:cs typeface="Century Gothic"/>
              <a:sym typeface="Century Gothic"/>
            </a:endParaRPr>
          </a:p>
          <a:p>
            <a:endParaRPr sz="1467" b="1">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The business partner’s DNS server which will be used to resolve FQDN of application to IP.</a:t>
            </a:r>
            <a:endParaRPr sz="1467">
              <a:latin typeface="Century Gothic"/>
              <a:ea typeface="Century Gothic"/>
              <a:cs typeface="Century Gothic"/>
              <a:sym typeface="Century Gothic"/>
            </a:endParaRPr>
          </a:p>
          <a:p>
            <a:pPr marL="609585"/>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Can be both public and private.</a:t>
            </a:r>
            <a:endParaRPr sz="1467">
              <a:latin typeface="Century Gothic"/>
              <a:ea typeface="Century Gothic"/>
              <a:cs typeface="Century Gothic"/>
              <a:sym typeface="Century Gothic"/>
            </a:endParaRPr>
          </a:p>
          <a:p>
            <a:pPr marL="609585"/>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Should be accessible via IPSec tunnel to Partner</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81"/>
        <p:cNvGrpSpPr/>
        <p:nvPr/>
      </p:nvGrpSpPr>
      <p:grpSpPr>
        <a:xfrm>
          <a:off x="0" y="0"/>
          <a:ext cx="0" cy="0"/>
          <a:chOff x="0" y="0"/>
          <a:chExt cx="0" cy="0"/>
        </a:xfrm>
      </p:grpSpPr>
      <p:sp>
        <p:nvSpPr>
          <p:cNvPr id="6882" name="Google Shape;6882;p559"/>
          <p:cNvSpPr txBox="1">
            <a:spLocks noGrp="1"/>
          </p:cNvSpPr>
          <p:nvPr>
            <p:ph type="title"/>
          </p:nvPr>
        </p:nvSpPr>
        <p:spPr>
          <a:xfrm>
            <a:off x="370685" y="198456"/>
            <a:ext cx="9274800" cy="354000"/>
          </a:xfrm>
          <a:prstGeom prst="rect">
            <a:avLst/>
          </a:prstGeom>
        </p:spPr>
        <p:txBody>
          <a:bodyPr spcFirstLastPara="1" wrap="square" lIns="0" tIns="22867" rIns="45700" bIns="22867" anchor="ctr" anchorCtr="0">
            <a:noAutofit/>
          </a:bodyPr>
          <a:lstStyle/>
          <a:p>
            <a:r>
              <a:rPr lang="en" sz="2533"/>
              <a:t>VPN Credentials</a:t>
            </a:r>
            <a:endParaRPr sz="2533"/>
          </a:p>
        </p:txBody>
      </p:sp>
      <p:cxnSp>
        <p:nvCxnSpPr>
          <p:cNvPr id="6883" name="Google Shape;6883;p559"/>
          <p:cNvCxnSpPr/>
          <p:nvPr/>
        </p:nvCxnSpPr>
        <p:spPr>
          <a:xfrm flipH="1">
            <a:off x="6312800" y="20967"/>
            <a:ext cx="10400" cy="6837200"/>
          </a:xfrm>
          <a:prstGeom prst="straightConnector1">
            <a:avLst/>
          </a:prstGeom>
          <a:noFill/>
          <a:ln w="9525" cap="flat" cmpd="sng">
            <a:solidFill>
              <a:schemeClr val="dk2"/>
            </a:solidFill>
            <a:prstDash val="solid"/>
            <a:round/>
            <a:headEnd type="none" w="med" len="med"/>
            <a:tailEnd type="none" w="med" len="med"/>
          </a:ln>
        </p:spPr>
      </p:cxnSp>
      <p:sp>
        <p:nvSpPr>
          <p:cNvPr id="6884" name="Google Shape;6884;p559"/>
          <p:cNvSpPr txBox="1"/>
          <p:nvPr/>
        </p:nvSpPr>
        <p:spPr>
          <a:xfrm>
            <a:off x="94367" y="849400"/>
            <a:ext cx="6124000" cy="5746400"/>
          </a:xfrm>
          <a:prstGeom prst="rect">
            <a:avLst/>
          </a:prstGeom>
          <a:noFill/>
          <a:ln>
            <a:noFill/>
          </a:ln>
        </p:spPr>
        <p:txBody>
          <a:bodyPr spcFirstLastPara="1" wrap="square" lIns="121900" tIns="121900" rIns="121900" bIns="121900" anchor="t" anchorCtr="0">
            <a:noAutofit/>
          </a:bodyPr>
          <a:lstStyle/>
          <a:p>
            <a:pPr marL="609585" indent="-397923">
              <a:buSzPts val="1100"/>
              <a:buFont typeface="Century Gothic"/>
              <a:buChar char="●"/>
            </a:pPr>
            <a:r>
              <a:rPr lang="en" sz="1467">
                <a:latin typeface="Century Gothic"/>
                <a:ea typeface="Century Gothic"/>
                <a:cs typeface="Century Gothic"/>
                <a:sym typeface="Century Gothic"/>
              </a:rPr>
              <a:t>Placeholder for configuring all IPSec credentials for all the Extranets.</a:t>
            </a:r>
            <a:endParaRPr sz="1467">
              <a:latin typeface="Century Gothic"/>
              <a:ea typeface="Century Gothic"/>
              <a:cs typeface="Century Gothic"/>
              <a:sym typeface="Century Gothic"/>
            </a:endParaRPr>
          </a:p>
          <a:p>
            <a:pPr marL="609585"/>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Only FQDN based pre-shared keys are supported.</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IP based pre-shared keys are not supported for the feature.</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FQDN based pre-shared key means that Zscaler will look for a pre-shared key in its database only when the partner sends an FQDN in its IKE-ID field instead of IP. The default behaviour of many VPN appliances is to send IKE-ID as IP. </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The connectivity will still be IP based, the partners do not have configure FQDN as the IPSec peer.</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Only </a:t>
            </a:r>
            <a:r>
              <a:rPr lang="en" sz="1467" b="1">
                <a:latin typeface="Century Gothic"/>
                <a:ea typeface="Century Gothic"/>
                <a:cs typeface="Century Gothic"/>
                <a:sym typeface="Century Gothic"/>
              </a:rPr>
              <a:t>IKEv2</a:t>
            </a:r>
            <a:r>
              <a:rPr lang="en" sz="1467">
                <a:latin typeface="Century Gothic"/>
                <a:ea typeface="Century Gothic"/>
                <a:cs typeface="Century Gothic"/>
                <a:sym typeface="Century Gothic"/>
              </a:rPr>
              <a:t> based tunnels are supported. </a:t>
            </a:r>
            <a:r>
              <a:rPr lang="en" sz="1467" b="1">
                <a:latin typeface="Century Gothic"/>
                <a:ea typeface="Century Gothic"/>
                <a:cs typeface="Century Gothic"/>
                <a:sym typeface="Century Gothic"/>
              </a:rPr>
              <a:t>No support for IKEv1.</a:t>
            </a:r>
            <a:endParaRPr sz="1467" b="1">
              <a:latin typeface="Century Gothic"/>
              <a:ea typeface="Century Gothic"/>
              <a:cs typeface="Century Gothic"/>
              <a:sym typeface="Century Gothic"/>
            </a:endParaRPr>
          </a:p>
          <a:p>
            <a:endParaRPr sz="1467">
              <a:latin typeface="Century Gothic"/>
              <a:ea typeface="Century Gothic"/>
              <a:cs typeface="Century Gothic"/>
              <a:sym typeface="Century Gothic"/>
            </a:endParaRPr>
          </a:p>
        </p:txBody>
      </p:sp>
      <p:pic>
        <p:nvPicPr>
          <p:cNvPr id="6885" name="Google Shape;6885;p559"/>
          <p:cNvPicPr preferRelativeResize="0"/>
          <p:nvPr/>
        </p:nvPicPr>
        <p:blipFill>
          <a:blip r:embed="rId3">
            <a:alphaModFix/>
          </a:blip>
          <a:stretch>
            <a:fillRect/>
          </a:stretch>
        </p:blipFill>
        <p:spPr>
          <a:xfrm>
            <a:off x="6746634" y="1584057"/>
            <a:ext cx="4737100" cy="27305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89"/>
        <p:cNvGrpSpPr/>
        <p:nvPr/>
      </p:nvGrpSpPr>
      <p:grpSpPr>
        <a:xfrm>
          <a:off x="0" y="0"/>
          <a:ext cx="0" cy="0"/>
          <a:chOff x="0" y="0"/>
          <a:chExt cx="0" cy="0"/>
        </a:xfrm>
      </p:grpSpPr>
      <p:sp>
        <p:nvSpPr>
          <p:cNvPr id="6890" name="Google Shape;6890;p560"/>
          <p:cNvSpPr txBox="1">
            <a:spLocks noGrp="1"/>
          </p:cNvSpPr>
          <p:nvPr>
            <p:ph type="title"/>
          </p:nvPr>
        </p:nvSpPr>
        <p:spPr>
          <a:xfrm>
            <a:off x="370685" y="198456"/>
            <a:ext cx="9274800" cy="354000"/>
          </a:xfrm>
          <a:prstGeom prst="rect">
            <a:avLst/>
          </a:prstGeom>
        </p:spPr>
        <p:txBody>
          <a:bodyPr spcFirstLastPara="1" wrap="square" lIns="0" tIns="22867" rIns="45700" bIns="22867" anchor="ctr" anchorCtr="0">
            <a:noAutofit/>
          </a:bodyPr>
          <a:lstStyle/>
          <a:p>
            <a:r>
              <a:rPr lang="en" sz="2533"/>
              <a:t>Location</a:t>
            </a:r>
            <a:endParaRPr sz="2533"/>
          </a:p>
        </p:txBody>
      </p:sp>
      <p:cxnSp>
        <p:nvCxnSpPr>
          <p:cNvPr id="6891" name="Google Shape;6891;p560"/>
          <p:cNvCxnSpPr/>
          <p:nvPr/>
        </p:nvCxnSpPr>
        <p:spPr>
          <a:xfrm flipH="1">
            <a:off x="6312800" y="20967"/>
            <a:ext cx="10400" cy="6837200"/>
          </a:xfrm>
          <a:prstGeom prst="straightConnector1">
            <a:avLst/>
          </a:prstGeom>
          <a:noFill/>
          <a:ln w="9525" cap="flat" cmpd="sng">
            <a:solidFill>
              <a:schemeClr val="dk2"/>
            </a:solidFill>
            <a:prstDash val="solid"/>
            <a:round/>
            <a:headEnd type="none" w="med" len="med"/>
            <a:tailEnd type="none" w="med" len="med"/>
          </a:ln>
        </p:spPr>
      </p:cxnSp>
      <p:sp>
        <p:nvSpPr>
          <p:cNvPr id="6892" name="Google Shape;6892;p560"/>
          <p:cNvSpPr txBox="1"/>
          <p:nvPr/>
        </p:nvSpPr>
        <p:spPr>
          <a:xfrm>
            <a:off x="94367" y="849400"/>
            <a:ext cx="6124000" cy="5746400"/>
          </a:xfrm>
          <a:prstGeom prst="rect">
            <a:avLst/>
          </a:prstGeom>
          <a:noFill/>
          <a:ln>
            <a:noFill/>
          </a:ln>
        </p:spPr>
        <p:txBody>
          <a:bodyPr spcFirstLastPara="1" wrap="square" lIns="121900" tIns="121900" rIns="121900" bIns="121900" anchor="t" anchorCtr="0">
            <a:noAutofit/>
          </a:bodyPr>
          <a:lstStyle/>
          <a:p>
            <a:pPr marL="609585" indent="-397923">
              <a:buSzPts val="1100"/>
              <a:buFont typeface="Century Gothic"/>
              <a:buChar char="●"/>
            </a:pPr>
            <a:r>
              <a:rPr lang="en" sz="1467">
                <a:latin typeface="Century Gothic"/>
                <a:ea typeface="Century Gothic"/>
                <a:cs typeface="Century Gothic"/>
                <a:sym typeface="Century Gothic"/>
              </a:rPr>
              <a:t>Unifies all the configuration done on the ZIA Admin Portal for an Extranet Resource.</a:t>
            </a:r>
            <a:endParaRPr sz="1467">
              <a:latin typeface="Century Gothic"/>
              <a:ea typeface="Century Gothic"/>
              <a:cs typeface="Century Gothic"/>
              <a:sym typeface="Century Gothic"/>
            </a:endParaRPr>
          </a:p>
          <a:p>
            <a:pPr marL="609585"/>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Represents each Business Partner’s location from where an IPSec tunnel is build.</a:t>
            </a:r>
            <a:endParaRPr sz="1467">
              <a:latin typeface="Century Gothic"/>
              <a:ea typeface="Century Gothic"/>
              <a:cs typeface="Century Gothic"/>
              <a:sym typeface="Century Gothic"/>
            </a:endParaRPr>
          </a:p>
          <a:p>
            <a:pPr marL="609585"/>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Mandatory Configuration</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endParaRPr sz="1467" b="1">
              <a:latin typeface="Century Gothic"/>
              <a:ea typeface="Century Gothic"/>
              <a:cs typeface="Century Gothic"/>
              <a:sym typeface="Century Gothic"/>
            </a:endParaRPr>
          </a:p>
          <a:p>
            <a:r>
              <a:rPr lang="en" sz="1467" b="1">
                <a:latin typeface="Century Gothic"/>
                <a:ea typeface="Century Gothic"/>
                <a:cs typeface="Century Gothic"/>
                <a:sym typeface="Century Gothic"/>
              </a:rPr>
              <a:t>Location Type</a:t>
            </a:r>
            <a:r>
              <a:rPr lang="en" sz="1467">
                <a:latin typeface="Century Gothic"/>
                <a:ea typeface="Century Gothic"/>
                <a:cs typeface="Century Gothic"/>
                <a:sym typeface="Century Gothic"/>
              </a:rPr>
              <a:t> - Selecting location type to Extranet , changes the Location configuration i.e the location now becomes Extranet Location instead of ZIA Location.</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Extranet Resource - </a:t>
            </a:r>
            <a:r>
              <a:rPr lang="en" sz="1467">
                <a:latin typeface="Century Gothic"/>
                <a:ea typeface="Century Gothic"/>
                <a:cs typeface="Century Gothic"/>
                <a:sym typeface="Century Gothic"/>
              </a:rPr>
              <a:t>Represents the name of the business partner the location will be used for.	</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Traffic Selector</a:t>
            </a:r>
            <a:r>
              <a:rPr lang="en" sz="1467">
                <a:latin typeface="Century Gothic"/>
                <a:ea typeface="Century Gothic"/>
                <a:cs typeface="Century Gothic"/>
                <a:sym typeface="Century Gothic"/>
              </a:rPr>
              <a:t> - Either default traffic selector marked in the Extranet Location can be selected or a traffic selector from a drop down list.</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DNS Server</a:t>
            </a:r>
            <a:r>
              <a:rPr lang="en" sz="1467">
                <a:latin typeface="Century Gothic"/>
                <a:ea typeface="Century Gothic"/>
                <a:cs typeface="Century Gothic"/>
                <a:sym typeface="Century Gothic"/>
              </a:rPr>
              <a:t> - Either default DNS server marked in the Extranet Location can be selected or a DNS Server from a drop down list.</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VPN Credentials</a:t>
            </a:r>
            <a:r>
              <a:rPr lang="en" sz="1467">
                <a:latin typeface="Century Gothic"/>
                <a:ea typeface="Century Gothic"/>
                <a:cs typeface="Century Gothic"/>
                <a:sym typeface="Century Gothic"/>
              </a:rPr>
              <a:t> - The IPSec pre-shared key that will be used by Partner to build tunnel to ZTE.</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p:txBody>
      </p:sp>
      <p:pic>
        <p:nvPicPr>
          <p:cNvPr id="6893" name="Google Shape;6893;p560"/>
          <p:cNvPicPr preferRelativeResize="0"/>
          <p:nvPr/>
        </p:nvPicPr>
        <p:blipFill>
          <a:blip r:embed="rId3">
            <a:alphaModFix/>
          </a:blip>
          <a:stretch>
            <a:fillRect/>
          </a:stretch>
        </p:blipFill>
        <p:spPr>
          <a:xfrm>
            <a:off x="6417634" y="703234"/>
            <a:ext cx="5675999" cy="2725767"/>
          </a:xfrm>
          <a:prstGeom prst="rect">
            <a:avLst/>
          </a:prstGeom>
          <a:noFill/>
          <a:ln>
            <a:noFill/>
          </a:ln>
          <a:effectLst>
            <a:outerShdw blurRad="57150" dist="19050" dir="5400000" algn="bl" rotWithShape="0">
              <a:srgbClr val="000000">
                <a:alpha val="50000"/>
              </a:srgbClr>
            </a:outerShdw>
          </a:effectLst>
        </p:spPr>
      </p:pic>
      <p:pic>
        <p:nvPicPr>
          <p:cNvPr id="6894" name="Google Shape;6894;p560"/>
          <p:cNvPicPr preferRelativeResize="0"/>
          <p:nvPr/>
        </p:nvPicPr>
        <p:blipFill>
          <a:blip r:embed="rId4">
            <a:alphaModFix/>
          </a:blip>
          <a:stretch>
            <a:fillRect/>
          </a:stretch>
        </p:blipFill>
        <p:spPr>
          <a:xfrm>
            <a:off x="6417633" y="3429000"/>
            <a:ext cx="5676000" cy="2802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98"/>
        <p:cNvGrpSpPr/>
        <p:nvPr/>
      </p:nvGrpSpPr>
      <p:grpSpPr>
        <a:xfrm>
          <a:off x="0" y="0"/>
          <a:ext cx="0" cy="0"/>
          <a:chOff x="0" y="0"/>
          <a:chExt cx="0" cy="0"/>
        </a:xfrm>
      </p:grpSpPr>
      <p:sp>
        <p:nvSpPr>
          <p:cNvPr id="6899" name="Google Shape;6899;p561"/>
          <p:cNvSpPr txBox="1"/>
          <p:nvPr/>
        </p:nvSpPr>
        <p:spPr>
          <a:xfrm>
            <a:off x="188767" y="178267"/>
            <a:ext cx="11115600" cy="734000"/>
          </a:xfrm>
          <a:prstGeom prst="rect">
            <a:avLst/>
          </a:prstGeom>
          <a:noFill/>
          <a:ln>
            <a:noFill/>
          </a:ln>
        </p:spPr>
        <p:txBody>
          <a:bodyPr spcFirstLastPara="1" wrap="square" lIns="121900" tIns="121900" rIns="121900" bIns="121900" anchor="t" anchorCtr="0">
            <a:noAutofit/>
          </a:bodyPr>
          <a:lstStyle/>
          <a:p>
            <a:r>
              <a:rPr lang="en" sz="2000" b="1">
                <a:solidFill>
                  <a:schemeClr val="dk1"/>
                </a:solidFill>
                <a:latin typeface="Century Gothic"/>
                <a:ea typeface="Century Gothic"/>
                <a:cs typeface="Century Gothic"/>
                <a:sym typeface="Century Gothic"/>
              </a:rPr>
              <a:t>Bridging Extranet Resource, VPN credential, Location and Location groups.</a:t>
            </a:r>
            <a:endParaRPr sz="1600"/>
          </a:p>
        </p:txBody>
      </p:sp>
      <p:sp>
        <p:nvSpPr>
          <p:cNvPr id="6900" name="Google Shape;6900;p561"/>
          <p:cNvSpPr/>
          <p:nvPr/>
        </p:nvSpPr>
        <p:spPr>
          <a:xfrm>
            <a:off x="597767" y="1696167"/>
            <a:ext cx="2338400" cy="12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901" name="Google Shape;6901;p561"/>
          <p:cNvSpPr/>
          <p:nvPr/>
        </p:nvSpPr>
        <p:spPr>
          <a:xfrm>
            <a:off x="597767" y="4426600"/>
            <a:ext cx="2338400" cy="12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902" name="Google Shape;6902;p561"/>
          <p:cNvSpPr/>
          <p:nvPr/>
        </p:nvSpPr>
        <p:spPr>
          <a:xfrm>
            <a:off x="5051867" y="1696167"/>
            <a:ext cx="2338400" cy="12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903" name="Google Shape;6903;p561"/>
          <p:cNvSpPr/>
          <p:nvPr/>
        </p:nvSpPr>
        <p:spPr>
          <a:xfrm>
            <a:off x="5051867" y="4363667"/>
            <a:ext cx="2338400" cy="12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904" name="Google Shape;6904;p561"/>
          <p:cNvSpPr/>
          <p:nvPr/>
        </p:nvSpPr>
        <p:spPr>
          <a:xfrm>
            <a:off x="8965967" y="2836633"/>
            <a:ext cx="2338400" cy="126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905" name="Google Shape;6905;p561"/>
          <p:cNvSpPr txBox="1"/>
          <p:nvPr/>
        </p:nvSpPr>
        <p:spPr>
          <a:xfrm>
            <a:off x="749767" y="1068217"/>
            <a:ext cx="2107600" cy="4720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Extranet Resource        </a:t>
            </a:r>
            <a:r>
              <a:rPr lang="en" sz="1467" b="1">
                <a:latin typeface="Century Gothic"/>
                <a:ea typeface="Century Gothic"/>
                <a:cs typeface="Century Gothic"/>
                <a:sym typeface="Century Gothic"/>
              </a:rPr>
              <a:t>acme.corp</a:t>
            </a:r>
            <a:endParaRPr sz="1467" b="1">
              <a:latin typeface="Century Gothic"/>
              <a:ea typeface="Century Gothic"/>
              <a:cs typeface="Century Gothic"/>
              <a:sym typeface="Century Gothic"/>
            </a:endParaRPr>
          </a:p>
        </p:txBody>
      </p:sp>
      <p:sp>
        <p:nvSpPr>
          <p:cNvPr id="6906" name="Google Shape;6906;p561"/>
          <p:cNvSpPr txBox="1"/>
          <p:nvPr/>
        </p:nvSpPr>
        <p:spPr>
          <a:xfrm>
            <a:off x="744533" y="1696167"/>
            <a:ext cx="2034400" cy="12688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Traffic Selector A</a:t>
            </a:r>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DNS Server A</a:t>
            </a:r>
            <a:endParaRPr sz="1333">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Traffic Selector B</a:t>
            </a:r>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DNS Server B</a:t>
            </a:r>
            <a:endParaRPr sz="1333">
              <a:latin typeface="Century Gothic"/>
              <a:ea typeface="Century Gothic"/>
              <a:cs typeface="Century Gothic"/>
              <a:sym typeface="Century Gothic"/>
            </a:endParaRPr>
          </a:p>
        </p:txBody>
      </p:sp>
      <p:cxnSp>
        <p:nvCxnSpPr>
          <p:cNvPr id="6907" name="Google Shape;6907;p561"/>
          <p:cNvCxnSpPr>
            <a:stCxn id="6906" idx="1"/>
          </p:cNvCxnSpPr>
          <p:nvPr/>
        </p:nvCxnSpPr>
        <p:spPr>
          <a:xfrm rot="10800000" flipH="1">
            <a:off x="744533" y="2317367"/>
            <a:ext cx="1667200" cy="13200"/>
          </a:xfrm>
          <a:prstGeom prst="straightConnector1">
            <a:avLst/>
          </a:prstGeom>
          <a:noFill/>
          <a:ln w="9525" cap="flat" cmpd="sng">
            <a:solidFill>
              <a:schemeClr val="dk2"/>
            </a:solidFill>
            <a:prstDash val="solid"/>
            <a:round/>
            <a:headEnd type="none" w="med" len="med"/>
            <a:tailEnd type="none" w="med" len="med"/>
          </a:ln>
        </p:spPr>
      </p:cxnSp>
      <p:sp>
        <p:nvSpPr>
          <p:cNvPr id="6908" name="Google Shape;6908;p561"/>
          <p:cNvSpPr txBox="1"/>
          <p:nvPr/>
        </p:nvSpPr>
        <p:spPr>
          <a:xfrm>
            <a:off x="828567" y="3841933"/>
            <a:ext cx="2107600" cy="4720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VPN Credentials</a:t>
            </a:r>
            <a:endParaRPr sz="1467">
              <a:latin typeface="Century Gothic"/>
              <a:ea typeface="Century Gothic"/>
              <a:cs typeface="Century Gothic"/>
              <a:sym typeface="Century Gothic"/>
            </a:endParaRPr>
          </a:p>
        </p:txBody>
      </p:sp>
      <p:sp>
        <p:nvSpPr>
          <p:cNvPr id="6909" name="Google Shape;6909;p561"/>
          <p:cNvSpPr txBox="1"/>
          <p:nvPr/>
        </p:nvSpPr>
        <p:spPr>
          <a:xfrm>
            <a:off x="749767" y="4542600"/>
            <a:ext cx="2034400" cy="10368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VPN Credential A</a:t>
            </a:r>
            <a:endParaRPr sz="1333">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VPN Credential B</a:t>
            </a:r>
            <a:endParaRPr sz="1333">
              <a:latin typeface="Century Gothic"/>
              <a:ea typeface="Century Gothic"/>
              <a:cs typeface="Century Gothic"/>
              <a:sym typeface="Century Gothic"/>
            </a:endParaRPr>
          </a:p>
          <a:p>
            <a:endParaRPr sz="1333">
              <a:latin typeface="Century Gothic"/>
              <a:ea typeface="Century Gothic"/>
              <a:cs typeface="Century Gothic"/>
              <a:sym typeface="Century Gothic"/>
            </a:endParaRPr>
          </a:p>
        </p:txBody>
      </p:sp>
      <p:cxnSp>
        <p:nvCxnSpPr>
          <p:cNvPr id="6910" name="Google Shape;6910;p561"/>
          <p:cNvCxnSpPr>
            <a:stCxn id="6909" idx="1"/>
          </p:cNvCxnSpPr>
          <p:nvPr/>
        </p:nvCxnSpPr>
        <p:spPr>
          <a:xfrm>
            <a:off x="749767" y="5061000"/>
            <a:ext cx="2034400" cy="0"/>
          </a:xfrm>
          <a:prstGeom prst="straightConnector1">
            <a:avLst/>
          </a:prstGeom>
          <a:noFill/>
          <a:ln w="9525" cap="flat" cmpd="sng">
            <a:solidFill>
              <a:schemeClr val="dk2"/>
            </a:solidFill>
            <a:prstDash val="solid"/>
            <a:round/>
            <a:headEnd type="none" w="med" len="med"/>
            <a:tailEnd type="none" w="med" len="med"/>
          </a:ln>
        </p:spPr>
      </p:cxnSp>
      <p:sp>
        <p:nvSpPr>
          <p:cNvPr id="6911" name="Google Shape;6911;p561"/>
          <p:cNvSpPr txBox="1"/>
          <p:nvPr/>
        </p:nvSpPr>
        <p:spPr>
          <a:xfrm>
            <a:off x="5402200" y="1224167"/>
            <a:ext cx="2107600" cy="4720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Location A</a:t>
            </a:r>
            <a:endParaRPr sz="1467">
              <a:latin typeface="Century Gothic"/>
              <a:ea typeface="Century Gothic"/>
              <a:cs typeface="Century Gothic"/>
              <a:sym typeface="Century Gothic"/>
            </a:endParaRPr>
          </a:p>
        </p:txBody>
      </p:sp>
      <p:sp>
        <p:nvSpPr>
          <p:cNvPr id="6912" name="Google Shape;6912;p561"/>
          <p:cNvSpPr txBox="1"/>
          <p:nvPr/>
        </p:nvSpPr>
        <p:spPr>
          <a:xfrm>
            <a:off x="5402200" y="3748867"/>
            <a:ext cx="2107600" cy="4720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Location B</a:t>
            </a:r>
            <a:endParaRPr sz="1467">
              <a:latin typeface="Century Gothic"/>
              <a:ea typeface="Century Gothic"/>
              <a:cs typeface="Century Gothic"/>
              <a:sym typeface="Century Gothic"/>
            </a:endParaRPr>
          </a:p>
        </p:txBody>
      </p:sp>
      <p:sp>
        <p:nvSpPr>
          <p:cNvPr id="6913" name="Google Shape;6913;p561"/>
          <p:cNvSpPr txBox="1"/>
          <p:nvPr/>
        </p:nvSpPr>
        <p:spPr>
          <a:xfrm>
            <a:off x="5306033" y="1887533"/>
            <a:ext cx="1782800" cy="8784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Traffic Selector A</a:t>
            </a:r>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DNS Server A</a:t>
            </a:r>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VPN Credential A</a:t>
            </a:r>
            <a:endParaRPr sz="1333">
              <a:latin typeface="Century Gothic"/>
              <a:ea typeface="Century Gothic"/>
              <a:cs typeface="Century Gothic"/>
              <a:sym typeface="Century Gothic"/>
            </a:endParaRPr>
          </a:p>
        </p:txBody>
      </p:sp>
      <p:sp>
        <p:nvSpPr>
          <p:cNvPr id="6914" name="Google Shape;6914;p561"/>
          <p:cNvSpPr txBox="1"/>
          <p:nvPr/>
        </p:nvSpPr>
        <p:spPr>
          <a:xfrm>
            <a:off x="5316533" y="4530067"/>
            <a:ext cx="1782800" cy="8784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Traffic Selector B</a:t>
            </a:r>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DNS Server B</a:t>
            </a:r>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VPN Credential B</a:t>
            </a:r>
            <a:endParaRPr sz="1333">
              <a:latin typeface="Century Gothic"/>
              <a:ea typeface="Century Gothic"/>
              <a:cs typeface="Century Gothic"/>
              <a:sym typeface="Century Gothic"/>
            </a:endParaRPr>
          </a:p>
          <a:p>
            <a:endParaRPr sz="1333">
              <a:latin typeface="Century Gothic"/>
              <a:ea typeface="Century Gothic"/>
              <a:cs typeface="Century Gothic"/>
              <a:sym typeface="Century Gothic"/>
            </a:endParaRPr>
          </a:p>
        </p:txBody>
      </p:sp>
      <p:cxnSp>
        <p:nvCxnSpPr>
          <p:cNvPr id="6915" name="Google Shape;6915;p561"/>
          <p:cNvCxnSpPr/>
          <p:nvPr/>
        </p:nvCxnSpPr>
        <p:spPr>
          <a:xfrm>
            <a:off x="2359400" y="2013367"/>
            <a:ext cx="2548000" cy="0"/>
          </a:xfrm>
          <a:prstGeom prst="straightConnector1">
            <a:avLst/>
          </a:prstGeom>
          <a:noFill/>
          <a:ln w="9525" cap="flat" cmpd="sng">
            <a:solidFill>
              <a:schemeClr val="dk2"/>
            </a:solidFill>
            <a:prstDash val="solid"/>
            <a:round/>
            <a:headEnd type="none" w="med" len="med"/>
            <a:tailEnd type="triangle" w="med" len="med"/>
          </a:ln>
        </p:spPr>
      </p:cxnSp>
      <p:cxnSp>
        <p:nvCxnSpPr>
          <p:cNvPr id="6916" name="Google Shape;6916;p561"/>
          <p:cNvCxnSpPr/>
          <p:nvPr/>
        </p:nvCxnSpPr>
        <p:spPr>
          <a:xfrm>
            <a:off x="2411733" y="5351967"/>
            <a:ext cx="2548000" cy="0"/>
          </a:xfrm>
          <a:prstGeom prst="straightConnector1">
            <a:avLst/>
          </a:prstGeom>
          <a:noFill/>
          <a:ln w="9525" cap="flat" cmpd="sng">
            <a:solidFill>
              <a:schemeClr val="dk2"/>
            </a:solidFill>
            <a:prstDash val="solid"/>
            <a:round/>
            <a:headEnd type="none" w="med" len="med"/>
            <a:tailEnd type="triangle" w="med" len="med"/>
          </a:ln>
        </p:spPr>
      </p:cxnSp>
      <p:cxnSp>
        <p:nvCxnSpPr>
          <p:cNvPr id="6917" name="Google Shape;6917;p561"/>
          <p:cNvCxnSpPr/>
          <p:nvPr/>
        </p:nvCxnSpPr>
        <p:spPr>
          <a:xfrm>
            <a:off x="2307067" y="2600467"/>
            <a:ext cx="2537600" cy="2359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918" name="Google Shape;6918;p561"/>
          <p:cNvCxnSpPr/>
          <p:nvPr/>
        </p:nvCxnSpPr>
        <p:spPr>
          <a:xfrm rot="10800000" flipH="1">
            <a:off x="2338433" y="2265000"/>
            <a:ext cx="2527200" cy="25272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6919" name="Google Shape;6919;p561"/>
          <p:cNvCxnSpPr>
            <a:stCxn id="6902" idx="3"/>
            <a:endCxn id="6904" idx="1"/>
          </p:cNvCxnSpPr>
          <p:nvPr/>
        </p:nvCxnSpPr>
        <p:spPr>
          <a:xfrm>
            <a:off x="7390267" y="2330567"/>
            <a:ext cx="1575600" cy="1140400"/>
          </a:xfrm>
          <a:prstGeom prst="straightConnector1">
            <a:avLst/>
          </a:prstGeom>
          <a:noFill/>
          <a:ln w="9525" cap="flat" cmpd="sng">
            <a:solidFill>
              <a:schemeClr val="dk2"/>
            </a:solidFill>
            <a:prstDash val="solid"/>
            <a:round/>
            <a:headEnd type="none" w="med" len="med"/>
            <a:tailEnd type="triangle" w="med" len="med"/>
          </a:ln>
        </p:spPr>
      </p:cxnSp>
      <p:cxnSp>
        <p:nvCxnSpPr>
          <p:cNvPr id="6920" name="Google Shape;6920;p561"/>
          <p:cNvCxnSpPr>
            <a:stCxn id="6903" idx="3"/>
            <a:endCxn id="6904" idx="1"/>
          </p:cNvCxnSpPr>
          <p:nvPr/>
        </p:nvCxnSpPr>
        <p:spPr>
          <a:xfrm rot="10800000" flipH="1">
            <a:off x="7390267" y="3470867"/>
            <a:ext cx="1575600" cy="1527200"/>
          </a:xfrm>
          <a:prstGeom prst="straightConnector1">
            <a:avLst/>
          </a:prstGeom>
          <a:noFill/>
          <a:ln w="9525" cap="flat" cmpd="sng">
            <a:solidFill>
              <a:schemeClr val="dk2"/>
            </a:solidFill>
            <a:prstDash val="solid"/>
            <a:round/>
            <a:headEnd type="none" w="med" len="med"/>
            <a:tailEnd type="triangle" w="med" len="med"/>
          </a:ln>
        </p:spPr>
      </p:cxnSp>
      <p:sp>
        <p:nvSpPr>
          <p:cNvPr id="6921" name="Google Shape;6921;p561"/>
          <p:cNvSpPr txBox="1"/>
          <p:nvPr/>
        </p:nvSpPr>
        <p:spPr>
          <a:xfrm>
            <a:off x="7033700" y="3282833"/>
            <a:ext cx="1782800" cy="376400"/>
          </a:xfrm>
          <a:prstGeom prst="rect">
            <a:avLst/>
          </a:prstGeom>
          <a:noFill/>
          <a:ln>
            <a:noFill/>
          </a:ln>
        </p:spPr>
        <p:txBody>
          <a:bodyPr spcFirstLastPara="1" wrap="square" lIns="121900" tIns="121900" rIns="121900" bIns="121900" anchor="t" anchorCtr="0">
            <a:noAutofit/>
          </a:bodyPr>
          <a:lstStyle/>
          <a:p>
            <a:r>
              <a:rPr lang="en" sz="1067">
                <a:latin typeface="Century Gothic"/>
                <a:ea typeface="Century Gothic"/>
                <a:cs typeface="Century Gothic"/>
                <a:sym typeface="Century Gothic"/>
              </a:rPr>
              <a:t>Same extranet location mapped to </a:t>
            </a:r>
            <a:endParaRPr sz="1067">
              <a:latin typeface="Century Gothic"/>
              <a:ea typeface="Century Gothic"/>
              <a:cs typeface="Century Gothic"/>
              <a:sym typeface="Century Gothic"/>
            </a:endParaRPr>
          </a:p>
        </p:txBody>
      </p:sp>
      <p:sp>
        <p:nvSpPr>
          <p:cNvPr id="6922" name="Google Shape;6922;p561"/>
          <p:cNvSpPr txBox="1"/>
          <p:nvPr/>
        </p:nvSpPr>
        <p:spPr>
          <a:xfrm>
            <a:off x="9154500" y="3020033"/>
            <a:ext cx="2034400" cy="822000"/>
          </a:xfrm>
          <a:prstGeom prst="rect">
            <a:avLst/>
          </a:prstGeom>
          <a:noFill/>
          <a:ln>
            <a:noFill/>
          </a:ln>
        </p:spPr>
        <p:txBody>
          <a:bodyPr spcFirstLastPara="1" wrap="square" lIns="121900" tIns="121900" rIns="121900" bIns="121900" anchor="t" anchorCtr="0">
            <a:noAutofit/>
          </a:bodyPr>
          <a:lstStyle/>
          <a:p>
            <a:r>
              <a:rPr lang="en" sz="1600">
                <a:latin typeface="Century Gothic"/>
                <a:ea typeface="Century Gothic"/>
                <a:cs typeface="Century Gothic"/>
                <a:sym typeface="Century Gothic"/>
              </a:rPr>
              <a:t>Location group </a:t>
            </a:r>
            <a:r>
              <a:rPr lang="en" sz="1600" b="1">
                <a:latin typeface="Century Gothic"/>
                <a:ea typeface="Century Gothic"/>
                <a:cs typeface="Century Gothic"/>
                <a:sym typeface="Century Gothic"/>
              </a:rPr>
              <a:t>acme.corp</a:t>
            </a:r>
            <a:endParaRPr sz="1600" b="1">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0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9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0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03"/>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nodeType="afterEffect">
                                  <p:stCondLst>
                                    <p:cond delay="0"/>
                                  </p:stCondLst>
                                  <p:childTnLst>
                                    <p:set>
                                      <p:cBhvr>
                                        <p:cTn id="35" dur="1" fill="hold">
                                          <p:stCondLst>
                                            <p:cond delay="0"/>
                                          </p:stCondLst>
                                        </p:cTn>
                                        <p:tgtEl>
                                          <p:spTgt spid="6913"/>
                                        </p:tgtEl>
                                        <p:attrNameLst>
                                          <p:attrName>style.visibility</p:attrName>
                                        </p:attrNameLst>
                                      </p:cBhvr>
                                      <p:to>
                                        <p:strVal val="visible"/>
                                      </p:to>
                                    </p:set>
                                  </p:childTnLst>
                                </p:cTn>
                              </p:par>
                              <p:par>
                                <p:cTn id="36" presetID="23" presetClass="entr" presetSubtype="16" fill="hold" nodeType="withEffect">
                                  <p:stCondLst>
                                    <p:cond delay="0"/>
                                  </p:stCondLst>
                                  <p:childTnLst>
                                    <p:set>
                                      <p:cBhvr>
                                        <p:cTn id="37" dur="1" fill="hold">
                                          <p:stCondLst>
                                            <p:cond delay="0"/>
                                          </p:stCondLst>
                                        </p:cTn>
                                        <p:tgtEl>
                                          <p:spTgt spid="6915"/>
                                        </p:tgtEl>
                                        <p:attrNameLst>
                                          <p:attrName>style.visibility</p:attrName>
                                        </p:attrNameLst>
                                      </p:cBhvr>
                                      <p:to>
                                        <p:strVal val="visible"/>
                                      </p:to>
                                    </p:set>
                                    <p:anim calcmode="lin" valueType="num">
                                      <p:cBhvr additive="base">
                                        <p:cTn id="38" dur="1000"/>
                                        <p:tgtEl>
                                          <p:spTgt spid="6915"/>
                                        </p:tgtEl>
                                        <p:attrNameLst>
                                          <p:attrName>ppt_w</p:attrName>
                                        </p:attrNameLst>
                                      </p:cBhvr>
                                      <p:tavLst>
                                        <p:tav tm="0">
                                          <p:val>
                                            <p:strVal val="0"/>
                                          </p:val>
                                        </p:tav>
                                        <p:tav tm="100000">
                                          <p:val>
                                            <p:strVal val="#ppt_w"/>
                                          </p:val>
                                        </p:tav>
                                      </p:tavLst>
                                    </p:anim>
                                    <p:anim calcmode="lin" valueType="num">
                                      <p:cBhvr additive="base">
                                        <p:cTn id="39" dur="1000"/>
                                        <p:tgtEl>
                                          <p:spTgt spid="6915"/>
                                        </p:tgtEl>
                                        <p:attrNameLst>
                                          <p:attrName>ppt_h</p:attrName>
                                        </p:attrNameLst>
                                      </p:cBhvr>
                                      <p:tavLst>
                                        <p:tav tm="0">
                                          <p:val>
                                            <p:str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918"/>
                                        </p:tgtEl>
                                        <p:attrNameLst>
                                          <p:attrName>style.visibility</p:attrName>
                                        </p:attrNameLst>
                                      </p:cBhvr>
                                      <p:to>
                                        <p:strVal val="visible"/>
                                      </p:to>
                                    </p:set>
                                    <p:animEffect transition="in" filter="fade">
                                      <p:cBhvr>
                                        <p:cTn id="44" dur="1000"/>
                                        <p:tgtEl>
                                          <p:spTgt spid="6918"/>
                                        </p:tgtEl>
                                      </p:cBhvr>
                                    </p:animEffect>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6912"/>
                                        </p:tgtEl>
                                        <p:attrNameLst>
                                          <p:attrName>style.visibility</p:attrName>
                                        </p:attrNameLst>
                                      </p:cBhvr>
                                      <p:to>
                                        <p:strVal val="visible"/>
                                      </p:to>
                                    </p:se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6914"/>
                                        </p:tgtEl>
                                        <p:attrNameLst>
                                          <p:attrName>style.visibility</p:attrName>
                                        </p:attrNameLst>
                                      </p:cBhvr>
                                      <p:to>
                                        <p:strVal val="visible"/>
                                      </p:to>
                                    </p:set>
                                  </p:childTnLst>
                                </p:cTn>
                              </p:par>
                              <p:par>
                                <p:cTn id="51" presetID="10" presetClass="entr" presetSubtype="0" fill="hold" nodeType="withEffect">
                                  <p:stCondLst>
                                    <p:cond delay="0"/>
                                  </p:stCondLst>
                                  <p:childTnLst>
                                    <p:set>
                                      <p:cBhvr>
                                        <p:cTn id="52" dur="1" fill="hold">
                                          <p:stCondLst>
                                            <p:cond delay="0"/>
                                          </p:stCondLst>
                                        </p:cTn>
                                        <p:tgtEl>
                                          <p:spTgt spid="6917"/>
                                        </p:tgtEl>
                                        <p:attrNameLst>
                                          <p:attrName>style.visibility</p:attrName>
                                        </p:attrNameLst>
                                      </p:cBhvr>
                                      <p:to>
                                        <p:strVal val="visible"/>
                                      </p:to>
                                    </p:set>
                                    <p:animEffect transition="in" filter="fade">
                                      <p:cBhvr>
                                        <p:cTn id="53" dur="1000"/>
                                        <p:tgtEl>
                                          <p:spTgt spid="6917"/>
                                        </p:tgtEl>
                                      </p:cBhvr>
                                    </p:animEffect>
                                  </p:childTnLst>
                                </p:cTn>
                              </p:par>
                              <p:par>
                                <p:cTn id="54" presetID="23" presetClass="entr" presetSubtype="16" fill="hold" nodeType="withEffect">
                                  <p:stCondLst>
                                    <p:cond delay="0"/>
                                  </p:stCondLst>
                                  <p:childTnLst>
                                    <p:set>
                                      <p:cBhvr>
                                        <p:cTn id="55" dur="1" fill="hold">
                                          <p:stCondLst>
                                            <p:cond delay="0"/>
                                          </p:stCondLst>
                                        </p:cTn>
                                        <p:tgtEl>
                                          <p:spTgt spid="6916"/>
                                        </p:tgtEl>
                                        <p:attrNameLst>
                                          <p:attrName>style.visibility</p:attrName>
                                        </p:attrNameLst>
                                      </p:cBhvr>
                                      <p:to>
                                        <p:strVal val="visible"/>
                                      </p:to>
                                    </p:set>
                                    <p:anim calcmode="lin" valueType="num">
                                      <p:cBhvr additive="base">
                                        <p:cTn id="56" dur="1000"/>
                                        <p:tgtEl>
                                          <p:spTgt spid="6916"/>
                                        </p:tgtEl>
                                        <p:attrNameLst>
                                          <p:attrName>ppt_w</p:attrName>
                                        </p:attrNameLst>
                                      </p:cBhvr>
                                      <p:tavLst>
                                        <p:tav tm="0">
                                          <p:val>
                                            <p:strVal val="0"/>
                                          </p:val>
                                        </p:tav>
                                        <p:tav tm="100000">
                                          <p:val>
                                            <p:strVal val="#ppt_w"/>
                                          </p:val>
                                        </p:tav>
                                      </p:tavLst>
                                    </p:anim>
                                    <p:anim calcmode="lin" valueType="num">
                                      <p:cBhvr additive="base">
                                        <p:cTn id="57" dur="1000"/>
                                        <p:tgtEl>
                                          <p:spTgt spid="6916"/>
                                        </p:tgtEl>
                                        <p:attrNameLst>
                                          <p:attrName>ppt_h</p:attrName>
                                        </p:attrNameLst>
                                      </p:cBhvr>
                                      <p:tavLst>
                                        <p:tav tm="0">
                                          <p:val>
                                            <p:str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6921"/>
                                        </p:tgtEl>
                                        <p:attrNameLst>
                                          <p:attrName>style.visibility</p:attrName>
                                        </p:attrNameLst>
                                      </p:cBhvr>
                                      <p:to>
                                        <p:strVal val="visible"/>
                                      </p:to>
                                    </p:set>
                                  </p:childTnLst>
                                </p:cTn>
                              </p:par>
                            </p:childTnLst>
                          </p:cTn>
                        </p:par>
                        <p:par>
                          <p:cTn id="62" fill="hold">
                            <p:stCondLst>
                              <p:cond delay="0"/>
                            </p:stCondLst>
                            <p:childTnLst>
                              <p:par>
                                <p:cTn id="63" presetID="23" presetClass="entr" presetSubtype="16" fill="hold" nodeType="afterEffect">
                                  <p:stCondLst>
                                    <p:cond delay="0"/>
                                  </p:stCondLst>
                                  <p:childTnLst>
                                    <p:set>
                                      <p:cBhvr>
                                        <p:cTn id="64" dur="1" fill="hold">
                                          <p:stCondLst>
                                            <p:cond delay="0"/>
                                          </p:stCondLst>
                                        </p:cTn>
                                        <p:tgtEl>
                                          <p:spTgt spid="6919"/>
                                        </p:tgtEl>
                                        <p:attrNameLst>
                                          <p:attrName>style.visibility</p:attrName>
                                        </p:attrNameLst>
                                      </p:cBhvr>
                                      <p:to>
                                        <p:strVal val="visible"/>
                                      </p:to>
                                    </p:set>
                                    <p:anim calcmode="lin" valueType="num">
                                      <p:cBhvr additive="base">
                                        <p:cTn id="65" dur="1000"/>
                                        <p:tgtEl>
                                          <p:spTgt spid="6919"/>
                                        </p:tgtEl>
                                        <p:attrNameLst>
                                          <p:attrName>ppt_w</p:attrName>
                                        </p:attrNameLst>
                                      </p:cBhvr>
                                      <p:tavLst>
                                        <p:tav tm="0">
                                          <p:val>
                                            <p:strVal val="0"/>
                                          </p:val>
                                        </p:tav>
                                        <p:tav tm="100000">
                                          <p:val>
                                            <p:strVal val="#ppt_w"/>
                                          </p:val>
                                        </p:tav>
                                      </p:tavLst>
                                    </p:anim>
                                    <p:anim calcmode="lin" valueType="num">
                                      <p:cBhvr additive="base">
                                        <p:cTn id="66" dur="1000"/>
                                        <p:tgtEl>
                                          <p:spTgt spid="6919"/>
                                        </p:tgtEl>
                                        <p:attrNameLst>
                                          <p:attrName>ppt_h</p:attrName>
                                        </p:attrNameLst>
                                      </p:cBhvr>
                                      <p:tavLst>
                                        <p:tav tm="0">
                                          <p:val>
                                            <p:strVal val="0"/>
                                          </p:val>
                                        </p:tav>
                                        <p:tav tm="100000">
                                          <p:val>
                                            <p:strVal val="#ppt_h"/>
                                          </p:val>
                                        </p:tav>
                                      </p:tavLst>
                                    </p:anim>
                                  </p:childTnLst>
                                </p:cTn>
                              </p:par>
                              <p:par>
                                <p:cTn id="67" presetID="23" presetClass="entr" presetSubtype="16" fill="hold" nodeType="withEffect">
                                  <p:stCondLst>
                                    <p:cond delay="0"/>
                                  </p:stCondLst>
                                  <p:childTnLst>
                                    <p:set>
                                      <p:cBhvr>
                                        <p:cTn id="68" dur="1" fill="hold">
                                          <p:stCondLst>
                                            <p:cond delay="0"/>
                                          </p:stCondLst>
                                        </p:cTn>
                                        <p:tgtEl>
                                          <p:spTgt spid="6920"/>
                                        </p:tgtEl>
                                        <p:attrNameLst>
                                          <p:attrName>style.visibility</p:attrName>
                                        </p:attrNameLst>
                                      </p:cBhvr>
                                      <p:to>
                                        <p:strVal val="visible"/>
                                      </p:to>
                                    </p:set>
                                    <p:anim calcmode="lin" valueType="num">
                                      <p:cBhvr additive="base">
                                        <p:cTn id="69" dur="1000"/>
                                        <p:tgtEl>
                                          <p:spTgt spid="6920"/>
                                        </p:tgtEl>
                                        <p:attrNameLst>
                                          <p:attrName>ppt_w</p:attrName>
                                        </p:attrNameLst>
                                      </p:cBhvr>
                                      <p:tavLst>
                                        <p:tav tm="0">
                                          <p:val>
                                            <p:strVal val="0"/>
                                          </p:val>
                                        </p:tav>
                                        <p:tav tm="100000">
                                          <p:val>
                                            <p:strVal val="#ppt_w"/>
                                          </p:val>
                                        </p:tav>
                                      </p:tavLst>
                                    </p:anim>
                                    <p:anim calcmode="lin" valueType="num">
                                      <p:cBhvr additive="base">
                                        <p:cTn id="70" dur="1000"/>
                                        <p:tgtEl>
                                          <p:spTgt spid="6920"/>
                                        </p:tgtEl>
                                        <p:attrNameLst>
                                          <p:attrName>ppt_h</p:attrName>
                                        </p:attrNameLst>
                                      </p:cBhvr>
                                      <p:tavLst>
                                        <p:tav tm="0">
                                          <p:val>
                                            <p:strVal val="0"/>
                                          </p:val>
                                        </p:tav>
                                        <p:tav tm="100000">
                                          <p:val>
                                            <p:strVal val="#ppt_h"/>
                                          </p:val>
                                        </p:tav>
                                      </p:tavLst>
                                    </p:anim>
                                  </p:childTnLst>
                                </p:cTn>
                              </p:par>
                              <p:par>
                                <p:cTn id="71" presetID="1" presetClass="entr" presetSubtype="0" fill="hold" nodeType="withEffect">
                                  <p:stCondLst>
                                    <p:cond delay="0"/>
                                  </p:stCondLst>
                                  <p:childTnLst>
                                    <p:set>
                                      <p:cBhvr>
                                        <p:cTn id="72" dur="1" fill="hold">
                                          <p:stCondLst>
                                            <p:cond delay="0"/>
                                          </p:stCondLst>
                                        </p:cTn>
                                        <p:tgtEl>
                                          <p:spTgt spid="692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926"/>
        <p:cNvGrpSpPr/>
        <p:nvPr/>
      </p:nvGrpSpPr>
      <p:grpSpPr>
        <a:xfrm>
          <a:off x="0" y="0"/>
          <a:ext cx="0" cy="0"/>
          <a:chOff x="0" y="0"/>
          <a:chExt cx="0" cy="0"/>
        </a:xfrm>
      </p:grpSpPr>
      <p:sp>
        <p:nvSpPr>
          <p:cNvPr id="6927" name="Google Shape;6927;p562"/>
          <p:cNvSpPr txBox="1"/>
          <p:nvPr/>
        </p:nvSpPr>
        <p:spPr>
          <a:xfrm>
            <a:off x="2263500" y="2783167"/>
            <a:ext cx="9490000" cy="1510000"/>
          </a:xfrm>
          <a:prstGeom prst="rect">
            <a:avLst/>
          </a:prstGeom>
          <a:noFill/>
          <a:ln>
            <a:noFill/>
          </a:ln>
        </p:spPr>
        <p:txBody>
          <a:bodyPr spcFirstLastPara="1" wrap="square" lIns="121900" tIns="121900" rIns="121900" bIns="121900" anchor="t" anchorCtr="0">
            <a:noAutofit/>
          </a:bodyPr>
          <a:lstStyle/>
          <a:p>
            <a:r>
              <a:rPr lang="en" sz="4533">
                <a:solidFill>
                  <a:schemeClr val="lt1"/>
                </a:solidFill>
                <a:latin typeface="Century Gothic"/>
                <a:ea typeface="Century Gothic"/>
                <a:cs typeface="Century Gothic"/>
                <a:sym typeface="Century Gothic"/>
              </a:rPr>
              <a:t>ZPA and Extranet App Support</a:t>
            </a:r>
            <a:endParaRPr sz="4533">
              <a:solidFill>
                <a:schemeClr val="lt1"/>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31"/>
        <p:cNvGrpSpPr/>
        <p:nvPr/>
      </p:nvGrpSpPr>
      <p:grpSpPr>
        <a:xfrm>
          <a:off x="0" y="0"/>
          <a:ext cx="0" cy="0"/>
          <a:chOff x="0" y="0"/>
          <a:chExt cx="0" cy="0"/>
        </a:xfrm>
      </p:grpSpPr>
      <p:sp>
        <p:nvSpPr>
          <p:cNvPr id="6932" name="Google Shape;6932;p563"/>
          <p:cNvSpPr txBox="1">
            <a:spLocks noGrp="1"/>
          </p:cNvSpPr>
          <p:nvPr>
            <p:ph type="title"/>
          </p:nvPr>
        </p:nvSpPr>
        <p:spPr>
          <a:xfrm>
            <a:off x="370685" y="375456"/>
            <a:ext cx="9274800" cy="354000"/>
          </a:xfrm>
          <a:prstGeom prst="rect">
            <a:avLst/>
          </a:prstGeom>
        </p:spPr>
        <p:txBody>
          <a:bodyPr spcFirstLastPara="1" wrap="square" lIns="0" tIns="22867" rIns="45700" bIns="22867" anchor="ctr" anchorCtr="0">
            <a:noAutofit/>
          </a:bodyPr>
          <a:lstStyle/>
          <a:p>
            <a:pPr>
              <a:lnSpc>
                <a:spcPct val="100000"/>
              </a:lnSpc>
            </a:pPr>
            <a:r>
              <a:rPr lang="en"/>
              <a:t>Server Group and Server</a:t>
            </a:r>
            <a:endParaRPr/>
          </a:p>
          <a:p>
            <a:endParaRPr/>
          </a:p>
        </p:txBody>
      </p:sp>
      <p:sp>
        <p:nvSpPr>
          <p:cNvPr id="6933" name="Google Shape;6933;p563"/>
          <p:cNvSpPr txBox="1"/>
          <p:nvPr/>
        </p:nvSpPr>
        <p:spPr>
          <a:xfrm>
            <a:off x="94367" y="639667"/>
            <a:ext cx="7707600" cy="6092400"/>
          </a:xfrm>
          <a:prstGeom prst="rect">
            <a:avLst/>
          </a:prstGeom>
          <a:noFill/>
          <a:ln>
            <a:noFill/>
          </a:ln>
        </p:spPr>
        <p:txBody>
          <a:bodyPr spcFirstLastPara="1" wrap="square" lIns="121900" tIns="121900" rIns="121900" bIns="121900" anchor="t" anchorCtr="0">
            <a:noAutofit/>
          </a:bodyPr>
          <a:lstStyle/>
          <a:p>
            <a:endParaRPr sz="1867"/>
          </a:p>
          <a:p>
            <a:r>
              <a:rPr lang="en" sz="1467" b="1">
                <a:latin typeface="Century Gothic"/>
                <a:ea typeface="Century Gothic"/>
                <a:cs typeface="Century Gothic"/>
                <a:sym typeface="Century Gothic"/>
              </a:rPr>
              <a:t>Server Group (Dynamic Discovery ON)</a:t>
            </a:r>
            <a:r>
              <a:rPr lang="en" sz="1467">
                <a:latin typeface="Century Gothic"/>
                <a:ea typeface="Century Gothic"/>
                <a:cs typeface="Century Gothic"/>
                <a:sym typeface="Century Gothic"/>
              </a:rPr>
              <a:t> </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IP resolution for an application will be done via the configured DNS server on the Extranet Location at the time of access.</a:t>
            </a:r>
            <a:endParaRPr sz="1467">
              <a:latin typeface="Century Gothic"/>
              <a:ea typeface="Century Gothic"/>
              <a:cs typeface="Century Gothic"/>
              <a:sym typeface="Century Gothic"/>
            </a:endParaRPr>
          </a:p>
          <a:p>
            <a:pPr marL="609585"/>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Server Group (Dynamic Discovery OFF)</a:t>
            </a:r>
            <a:r>
              <a:rPr lang="en" sz="1467">
                <a:latin typeface="Century Gothic"/>
                <a:ea typeface="Century Gothic"/>
                <a:cs typeface="Century Gothic"/>
                <a:sym typeface="Century Gothic"/>
              </a:rPr>
              <a:t> </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IP resolution for an application cannot be done via configured DNS server, rather IP of an FQDN or a translation of configured IP in the application segment is hard coded on the server definition .</a:t>
            </a:r>
            <a:endParaRPr sz="1467">
              <a:latin typeface="Century Gothic"/>
              <a:ea typeface="Century Gothic"/>
              <a:cs typeface="Century Gothic"/>
              <a:sym typeface="Century Gothic"/>
            </a:endParaRPr>
          </a:p>
          <a:p>
            <a:pPr marL="609585"/>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Server </a:t>
            </a:r>
            <a:endParaRPr sz="1467" b="1">
              <a:latin typeface="Century Gothic"/>
              <a:ea typeface="Century Gothic"/>
              <a:cs typeface="Century Gothic"/>
              <a:sym typeface="Century Gothic"/>
            </a:endParaRPr>
          </a:p>
          <a:p>
            <a:endParaRPr sz="1467" b="1">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Explicitly define IP address for Static FQDN to IP OR IP to IP mapping.</a:t>
            </a:r>
            <a:endParaRPr sz="1467">
              <a:latin typeface="Century Gothic"/>
              <a:ea typeface="Century Gothic"/>
              <a:cs typeface="Century Gothic"/>
              <a:sym typeface="Century Gothic"/>
            </a:endParaRPr>
          </a:p>
          <a:p>
            <a:pPr marL="609585"/>
            <a:endParaRPr sz="1467">
              <a:latin typeface="Century Gothic"/>
              <a:ea typeface="Century Gothic"/>
              <a:cs typeface="Century Gothic"/>
              <a:sym typeface="Century Gothic"/>
            </a:endParaRPr>
          </a:p>
        </p:txBody>
      </p:sp>
      <p:pic>
        <p:nvPicPr>
          <p:cNvPr id="6934" name="Google Shape;6934;p563"/>
          <p:cNvPicPr preferRelativeResize="0"/>
          <p:nvPr/>
        </p:nvPicPr>
        <p:blipFill>
          <a:blip r:embed="rId3">
            <a:alphaModFix/>
          </a:blip>
          <a:stretch>
            <a:fillRect/>
          </a:stretch>
        </p:blipFill>
        <p:spPr>
          <a:xfrm>
            <a:off x="7749367" y="729467"/>
            <a:ext cx="3953268" cy="2410800"/>
          </a:xfrm>
          <a:prstGeom prst="rect">
            <a:avLst/>
          </a:prstGeom>
          <a:noFill/>
          <a:ln>
            <a:noFill/>
          </a:ln>
          <a:effectLst>
            <a:outerShdw blurRad="57150" dist="19050" dir="5400000" algn="bl" rotWithShape="0">
              <a:srgbClr val="000000">
                <a:alpha val="50000"/>
              </a:srgbClr>
            </a:outerShdw>
          </a:effectLst>
        </p:spPr>
      </p:pic>
      <p:pic>
        <p:nvPicPr>
          <p:cNvPr id="6935" name="Google Shape;6935;p563"/>
          <p:cNvPicPr preferRelativeResize="0"/>
          <p:nvPr/>
        </p:nvPicPr>
        <p:blipFill>
          <a:blip r:embed="rId4">
            <a:alphaModFix/>
          </a:blip>
          <a:stretch>
            <a:fillRect/>
          </a:stretch>
        </p:blipFill>
        <p:spPr>
          <a:xfrm>
            <a:off x="7801967" y="3287067"/>
            <a:ext cx="3523168" cy="1966532"/>
          </a:xfrm>
          <a:prstGeom prst="rect">
            <a:avLst/>
          </a:prstGeom>
          <a:noFill/>
          <a:ln>
            <a:noFill/>
          </a:ln>
          <a:effectLst>
            <a:outerShdw blurRad="57150" dist="19050" dir="5400000" algn="bl" rotWithShape="0">
              <a:srgbClr val="000000">
                <a:alpha val="50000"/>
              </a:srgbClr>
            </a:outerShdw>
          </a:effectLst>
        </p:spPr>
      </p:pic>
      <p:sp>
        <p:nvSpPr>
          <p:cNvPr id="6936" name="Google Shape;6936;p563"/>
          <p:cNvSpPr txBox="1"/>
          <p:nvPr/>
        </p:nvSpPr>
        <p:spPr>
          <a:xfrm>
            <a:off x="7821300" y="5514401"/>
            <a:ext cx="4000000" cy="574604"/>
          </a:xfrm>
          <a:prstGeom prst="rect">
            <a:avLst/>
          </a:prstGeom>
          <a:noFill/>
          <a:ln>
            <a:noFill/>
          </a:ln>
        </p:spPr>
        <p:txBody>
          <a:bodyPr spcFirstLastPara="1" wrap="square" lIns="121900" tIns="121900" rIns="121900" bIns="121900" anchor="t" anchorCtr="0">
            <a:spAutoFit/>
          </a:bodyPr>
          <a:lstStyle/>
          <a:p>
            <a:r>
              <a:rPr lang="en" sz="1067" b="1">
                <a:latin typeface="Century Gothic"/>
                <a:ea typeface="Century Gothic"/>
                <a:cs typeface="Century Gothic"/>
                <a:sym typeface="Century Gothic"/>
              </a:rPr>
              <a:t>Server group (Dynamic Discovery OFF) with server mapping </a:t>
            </a:r>
            <a:endParaRPr sz="1067" b="1">
              <a:latin typeface="Century Gothic"/>
              <a:ea typeface="Century Gothic"/>
              <a:cs typeface="Century Gothic"/>
              <a:sym typeface="Century Gothic"/>
            </a:endParaRPr>
          </a:p>
        </p:txBody>
      </p:sp>
      <p:pic>
        <p:nvPicPr>
          <p:cNvPr id="6937" name="Google Shape;6937;p563"/>
          <p:cNvPicPr preferRelativeResize="0"/>
          <p:nvPr/>
        </p:nvPicPr>
        <p:blipFill>
          <a:blip r:embed="rId5">
            <a:alphaModFix/>
          </a:blip>
          <a:stretch>
            <a:fillRect/>
          </a:stretch>
        </p:blipFill>
        <p:spPr>
          <a:xfrm>
            <a:off x="7749367" y="843485"/>
            <a:ext cx="3851767" cy="2182767"/>
          </a:xfrm>
          <a:prstGeom prst="rect">
            <a:avLst/>
          </a:prstGeom>
          <a:noFill/>
          <a:ln>
            <a:noFill/>
          </a:ln>
          <a:effectLst>
            <a:outerShdw blurRad="57150" dist="19050" dir="5400000" algn="bl" rotWithShape="0">
              <a:srgbClr val="000000">
                <a:alpha val="50000"/>
              </a:srgbClr>
            </a:outerShdw>
          </a:effectLst>
        </p:spPr>
      </p:pic>
      <p:sp>
        <p:nvSpPr>
          <p:cNvPr id="6938" name="Google Shape;6938;p563"/>
          <p:cNvSpPr txBox="1"/>
          <p:nvPr/>
        </p:nvSpPr>
        <p:spPr>
          <a:xfrm>
            <a:off x="7821300" y="3287067"/>
            <a:ext cx="4000000" cy="410393"/>
          </a:xfrm>
          <a:prstGeom prst="rect">
            <a:avLst/>
          </a:prstGeom>
          <a:noFill/>
          <a:ln>
            <a:noFill/>
          </a:ln>
        </p:spPr>
        <p:txBody>
          <a:bodyPr spcFirstLastPara="1" wrap="square" lIns="121900" tIns="121900" rIns="121900" bIns="121900" anchor="t" anchorCtr="0">
            <a:spAutoFit/>
          </a:bodyPr>
          <a:lstStyle/>
          <a:p>
            <a:r>
              <a:rPr lang="en" sz="1067" b="1">
                <a:latin typeface="Century Gothic"/>
                <a:ea typeface="Century Gothic"/>
                <a:cs typeface="Century Gothic"/>
                <a:sym typeface="Century Gothic"/>
              </a:rPr>
              <a:t>Server group (Dynamic Discovery ON) </a:t>
            </a:r>
            <a:endParaRPr sz="1067" b="1">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9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93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93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93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9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42"/>
        <p:cNvGrpSpPr/>
        <p:nvPr/>
      </p:nvGrpSpPr>
      <p:grpSpPr>
        <a:xfrm>
          <a:off x="0" y="0"/>
          <a:ext cx="0" cy="0"/>
          <a:chOff x="0" y="0"/>
          <a:chExt cx="0" cy="0"/>
        </a:xfrm>
      </p:grpSpPr>
      <p:sp>
        <p:nvSpPr>
          <p:cNvPr id="6943" name="Google Shape;6943;p564"/>
          <p:cNvSpPr txBox="1">
            <a:spLocks noGrp="1"/>
          </p:cNvSpPr>
          <p:nvPr>
            <p:ph type="title"/>
          </p:nvPr>
        </p:nvSpPr>
        <p:spPr>
          <a:xfrm>
            <a:off x="370685" y="375456"/>
            <a:ext cx="9274800" cy="354000"/>
          </a:xfrm>
          <a:prstGeom prst="rect">
            <a:avLst/>
          </a:prstGeom>
        </p:spPr>
        <p:txBody>
          <a:bodyPr spcFirstLastPara="1" wrap="square" lIns="0" tIns="22867" rIns="45700" bIns="22867" anchor="ctr" anchorCtr="0">
            <a:noAutofit/>
          </a:bodyPr>
          <a:lstStyle/>
          <a:p>
            <a:pPr>
              <a:lnSpc>
                <a:spcPct val="100000"/>
              </a:lnSpc>
            </a:pPr>
            <a:r>
              <a:rPr lang="en"/>
              <a:t>Application Segment</a:t>
            </a:r>
            <a:endParaRPr/>
          </a:p>
          <a:p>
            <a:endParaRPr/>
          </a:p>
        </p:txBody>
      </p:sp>
      <p:sp>
        <p:nvSpPr>
          <p:cNvPr id="6944" name="Google Shape;6944;p564"/>
          <p:cNvSpPr txBox="1"/>
          <p:nvPr/>
        </p:nvSpPr>
        <p:spPr>
          <a:xfrm>
            <a:off x="94367" y="639667"/>
            <a:ext cx="7707600" cy="6092400"/>
          </a:xfrm>
          <a:prstGeom prst="rect">
            <a:avLst/>
          </a:prstGeom>
          <a:noFill/>
          <a:ln>
            <a:noFill/>
          </a:ln>
        </p:spPr>
        <p:txBody>
          <a:bodyPr spcFirstLastPara="1" wrap="square" lIns="121900" tIns="121900" rIns="121900" bIns="121900" anchor="t" anchorCtr="0">
            <a:noAutofit/>
          </a:bodyPr>
          <a:lstStyle/>
          <a:p>
            <a:endParaRPr sz="1467">
              <a:solidFill>
                <a:srgbClr val="19191A"/>
              </a:solidFill>
              <a:highlight>
                <a:srgbClr val="FFFFFF"/>
              </a:highlight>
              <a:latin typeface="Century Gothic"/>
              <a:ea typeface="Century Gothic"/>
              <a:cs typeface="Century Gothic"/>
              <a:sym typeface="Century Gothic"/>
            </a:endParaRPr>
          </a:p>
          <a:p>
            <a:r>
              <a:rPr lang="en" sz="1467">
                <a:solidFill>
                  <a:srgbClr val="19191A"/>
                </a:solidFill>
                <a:highlight>
                  <a:srgbClr val="FFFFFF"/>
                </a:highlight>
                <a:latin typeface="Century Gothic"/>
                <a:ea typeface="Century Gothic"/>
                <a:cs typeface="Century Gothic"/>
                <a:sym typeface="Century Gothic"/>
              </a:rPr>
              <a:t>An</a:t>
            </a:r>
            <a:r>
              <a:rPr lang="en" sz="1467" i="1">
                <a:solidFill>
                  <a:srgbClr val="19191A"/>
                </a:solidFill>
                <a:highlight>
                  <a:srgbClr val="FFFFFF"/>
                </a:highlight>
                <a:latin typeface="Century Gothic"/>
                <a:ea typeface="Century Gothic"/>
                <a:cs typeface="Century Gothic"/>
                <a:sym typeface="Century Gothic"/>
              </a:rPr>
              <a:t> </a:t>
            </a:r>
            <a:r>
              <a:rPr lang="en" sz="1467">
                <a:solidFill>
                  <a:srgbClr val="19191A"/>
                </a:solidFill>
                <a:highlight>
                  <a:srgbClr val="FFFFFF"/>
                </a:highlight>
                <a:latin typeface="Century Gothic"/>
                <a:ea typeface="Century Gothic"/>
                <a:cs typeface="Century Gothic"/>
                <a:sym typeface="Century Gothic"/>
              </a:rPr>
              <a:t>application segment</a:t>
            </a:r>
            <a:r>
              <a:rPr lang="en" sz="1467" i="1">
                <a:solidFill>
                  <a:srgbClr val="19191A"/>
                </a:solidFill>
                <a:highlight>
                  <a:srgbClr val="FFFFFF"/>
                </a:highlight>
                <a:latin typeface="Century Gothic"/>
                <a:ea typeface="Century Gothic"/>
                <a:cs typeface="Century Gothic"/>
                <a:sym typeface="Century Gothic"/>
              </a:rPr>
              <a:t> </a:t>
            </a:r>
            <a:r>
              <a:rPr lang="en" sz="1467">
                <a:solidFill>
                  <a:srgbClr val="19191A"/>
                </a:solidFill>
                <a:highlight>
                  <a:srgbClr val="FFFFFF"/>
                </a:highlight>
                <a:latin typeface="Century Gothic"/>
                <a:ea typeface="Century Gothic"/>
                <a:cs typeface="Century Gothic"/>
                <a:sym typeface="Century Gothic"/>
              </a:rPr>
              <a:t>is a grouping of defined applications, based upon access type or user privileges</a:t>
            </a:r>
            <a:endParaRPr sz="1467">
              <a:solidFill>
                <a:srgbClr val="19191A"/>
              </a:solidFill>
              <a:highlight>
                <a:srgbClr val="FFFFFF"/>
              </a:highlight>
              <a:latin typeface="Century Gothic"/>
              <a:ea typeface="Century Gothic"/>
              <a:cs typeface="Century Gothic"/>
              <a:sym typeface="Century Gothic"/>
            </a:endParaRPr>
          </a:p>
          <a:p>
            <a:endParaRPr sz="1467">
              <a:solidFill>
                <a:srgbClr val="19191A"/>
              </a:solidFill>
              <a:highlight>
                <a:srgbClr val="FFFFFF"/>
              </a:highlight>
              <a:latin typeface="Century Gothic"/>
              <a:ea typeface="Century Gothic"/>
              <a:cs typeface="Century Gothic"/>
              <a:sym typeface="Century Gothic"/>
            </a:endParaRPr>
          </a:p>
          <a:p>
            <a:r>
              <a:rPr lang="en" sz="1467">
                <a:solidFill>
                  <a:srgbClr val="19191A"/>
                </a:solidFill>
                <a:highlight>
                  <a:srgbClr val="FFFFFF"/>
                </a:highlight>
                <a:latin typeface="Century Gothic"/>
                <a:ea typeface="Century Gothic"/>
                <a:cs typeface="Century Gothic"/>
                <a:sym typeface="Century Gothic"/>
              </a:rPr>
              <a:t>Defining your applications in application segments enables you to:</a:t>
            </a:r>
            <a:endParaRPr sz="1467">
              <a:solidFill>
                <a:srgbClr val="19191A"/>
              </a:solidFill>
              <a:highlight>
                <a:srgbClr val="FFFFFF"/>
              </a:highlight>
              <a:latin typeface="Century Gothic"/>
              <a:ea typeface="Century Gothic"/>
              <a:cs typeface="Century Gothic"/>
              <a:sym typeface="Century Gothic"/>
            </a:endParaRPr>
          </a:p>
          <a:p>
            <a:endParaRPr sz="1467">
              <a:solidFill>
                <a:srgbClr val="19191A"/>
              </a:solidFill>
              <a:highlight>
                <a:srgbClr val="FFFFFF"/>
              </a:highlight>
              <a:latin typeface="Century Gothic"/>
              <a:ea typeface="Century Gothic"/>
              <a:cs typeface="Century Gothic"/>
              <a:sym typeface="Century Gothic"/>
            </a:endParaRPr>
          </a:p>
          <a:p>
            <a:pPr marL="609585" indent="-397923">
              <a:lnSpc>
                <a:spcPct val="115000"/>
              </a:lnSpc>
              <a:buClr>
                <a:srgbClr val="19191A"/>
              </a:buClr>
              <a:buSzPts val="1100"/>
              <a:buFont typeface="Century Gothic"/>
              <a:buChar char="●"/>
            </a:pPr>
            <a:r>
              <a:rPr lang="en" sz="1467">
                <a:solidFill>
                  <a:srgbClr val="19191A"/>
                </a:solidFill>
                <a:highlight>
                  <a:srgbClr val="FFFFFF"/>
                </a:highlight>
                <a:latin typeface="Century Gothic"/>
                <a:ea typeface="Century Gothic"/>
                <a:cs typeface="Century Gothic"/>
                <a:sym typeface="Century Gothic"/>
              </a:rPr>
              <a:t>Restrict access to excess ports for the application, reducing the application’s attack surface.</a:t>
            </a:r>
            <a:endParaRPr sz="1467">
              <a:solidFill>
                <a:srgbClr val="19191A"/>
              </a:solidFill>
              <a:highlight>
                <a:srgbClr val="FFFFFF"/>
              </a:highlight>
              <a:latin typeface="Century Gothic"/>
              <a:ea typeface="Century Gothic"/>
              <a:cs typeface="Century Gothic"/>
              <a:sym typeface="Century Gothic"/>
            </a:endParaRPr>
          </a:p>
          <a:p>
            <a:pPr marL="609585" indent="-397923">
              <a:lnSpc>
                <a:spcPct val="115000"/>
              </a:lnSpc>
              <a:buClr>
                <a:srgbClr val="19191A"/>
              </a:buClr>
              <a:buSzPts val="1100"/>
              <a:buFont typeface="Century Gothic"/>
              <a:buChar char="●"/>
            </a:pPr>
            <a:r>
              <a:rPr lang="en" sz="1467">
                <a:solidFill>
                  <a:srgbClr val="19191A"/>
                </a:solidFill>
                <a:highlight>
                  <a:srgbClr val="FFFFFF"/>
                </a:highlight>
                <a:latin typeface="Century Gothic"/>
                <a:ea typeface="Century Gothic"/>
                <a:cs typeface="Century Gothic"/>
                <a:sym typeface="Century Gothic"/>
              </a:rPr>
              <a:t>Leverage those application segments in access policies to restrict user groups that can access them, as well as reduce lateral movement.</a:t>
            </a:r>
            <a:endParaRPr sz="1467">
              <a:solidFill>
                <a:srgbClr val="19191A"/>
              </a:solidFill>
              <a:highlight>
                <a:srgbClr val="FFFFFF"/>
              </a:highlight>
              <a:latin typeface="Century Gothic"/>
              <a:ea typeface="Century Gothic"/>
              <a:cs typeface="Century Gothic"/>
              <a:sym typeface="Century Gothic"/>
            </a:endParaRPr>
          </a:p>
          <a:p>
            <a:pPr>
              <a:spcBef>
                <a:spcPts val="1600"/>
              </a:spcBef>
            </a:pPr>
            <a:r>
              <a:rPr lang="en" sz="1467">
                <a:solidFill>
                  <a:srgbClr val="19191A"/>
                </a:solidFill>
                <a:highlight>
                  <a:srgbClr val="FFFFFF"/>
                </a:highlight>
                <a:latin typeface="Century Gothic"/>
                <a:ea typeface="Century Gothic"/>
                <a:cs typeface="Century Gothic"/>
                <a:sym typeface="Century Gothic"/>
              </a:rPr>
              <a:t>In the context of Extranet , an administrator would create an application segment and map it to a server group, which is mapped to an Extranet resource, Extranet Location.</a:t>
            </a:r>
            <a:endParaRPr sz="1467">
              <a:solidFill>
                <a:srgbClr val="19191A"/>
              </a:solidFill>
              <a:highlight>
                <a:srgbClr val="FFFFFF"/>
              </a:highlight>
              <a:latin typeface="Century Gothic"/>
              <a:ea typeface="Century Gothic"/>
              <a:cs typeface="Century Gothic"/>
              <a:sym typeface="Century Gothic"/>
            </a:endParaRPr>
          </a:p>
        </p:txBody>
      </p:sp>
      <p:pic>
        <p:nvPicPr>
          <p:cNvPr id="6945" name="Google Shape;6945;p564"/>
          <p:cNvPicPr preferRelativeResize="0"/>
          <p:nvPr/>
        </p:nvPicPr>
        <p:blipFill>
          <a:blip r:embed="rId3">
            <a:alphaModFix/>
          </a:blip>
          <a:stretch>
            <a:fillRect/>
          </a:stretch>
        </p:blipFill>
        <p:spPr>
          <a:xfrm>
            <a:off x="251667" y="4236434"/>
            <a:ext cx="10884731" cy="2246133"/>
          </a:xfrm>
          <a:prstGeom prst="rect">
            <a:avLst/>
          </a:prstGeom>
          <a:noFill/>
          <a:ln>
            <a:noFill/>
          </a:ln>
          <a:effectLst>
            <a:outerShdw blurRad="57150" dist="19050" dir="5400000" algn="bl" rotWithShape="0">
              <a:srgbClr val="000000">
                <a:alpha val="50000"/>
              </a:srgbClr>
            </a:outerShdw>
          </a:effectLst>
        </p:spPr>
      </p:pic>
      <p:pic>
        <p:nvPicPr>
          <p:cNvPr id="6946" name="Google Shape;6946;p564"/>
          <p:cNvPicPr preferRelativeResize="0"/>
          <p:nvPr/>
        </p:nvPicPr>
        <p:blipFill>
          <a:blip r:embed="rId4">
            <a:alphaModFix/>
          </a:blip>
          <a:stretch>
            <a:fillRect/>
          </a:stretch>
        </p:blipFill>
        <p:spPr>
          <a:xfrm>
            <a:off x="7445233" y="2097234"/>
            <a:ext cx="4627400" cy="91233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50"/>
        <p:cNvGrpSpPr/>
        <p:nvPr/>
      </p:nvGrpSpPr>
      <p:grpSpPr>
        <a:xfrm>
          <a:off x="0" y="0"/>
          <a:ext cx="0" cy="0"/>
          <a:chOff x="0" y="0"/>
          <a:chExt cx="0" cy="0"/>
        </a:xfrm>
      </p:grpSpPr>
      <p:sp>
        <p:nvSpPr>
          <p:cNvPr id="6951" name="Google Shape;6951;p565"/>
          <p:cNvSpPr txBox="1">
            <a:spLocks noGrp="1"/>
          </p:cNvSpPr>
          <p:nvPr>
            <p:ph type="title"/>
          </p:nvPr>
        </p:nvSpPr>
        <p:spPr>
          <a:xfrm>
            <a:off x="370685" y="375456"/>
            <a:ext cx="9274800" cy="354000"/>
          </a:xfrm>
          <a:prstGeom prst="rect">
            <a:avLst/>
          </a:prstGeom>
        </p:spPr>
        <p:txBody>
          <a:bodyPr spcFirstLastPara="1" wrap="square" lIns="0" tIns="22867" rIns="45700" bIns="22867" anchor="ctr" anchorCtr="0">
            <a:noAutofit/>
          </a:bodyPr>
          <a:lstStyle/>
          <a:p>
            <a:pPr>
              <a:lnSpc>
                <a:spcPct val="100000"/>
              </a:lnSpc>
            </a:pPr>
            <a:r>
              <a:rPr lang="en"/>
              <a:t>Access Policy</a:t>
            </a:r>
            <a:endParaRPr/>
          </a:p>
          <a:p>
            <a:endParaRPr/>
          </a:p>
        </p:txBody>
      </p:sp>
      <p:sp>
        <p:nvSpPr>
          <p:cNvPr id="6952" name="Google Shape;6952;p565"/>
          <p:cNvSpPr txBox="1"/>
          <p:nvPr/>
        </p:nvSpPr>
        <p:spPr>
          <a:xfrm>
            <a:off x="94367" y="639667"/>
            <a:ext cx="7707600" cy="6092400"/>
          </a:xfrm>
          <a:prstGeom prst="rect">
            <a:avLst/>
          </a:prstGeom>
          <a:noFill/>
          <a:ln>
            <a:noFill/>
          </a:ln>
        </p:spPr>
        <p:txBody>
          <a:bodyPr spcFirstLastPara="1" wrap="square" lIns="121900" tIns="121900" rIns="121900" bIns="121900" anchor="t" anchorCtr="0">
            <a:noAutofit/>
          </a:bodyPr>
          <a:lstStyle/>
          <a:p>
            <a:r>
              <a:rPr lang="en" sz="1467">
                <a:solidFill>
                  <a:srgbClr val="19191A"/>
                </a:solidFill>
                <a:highlight>
                  <a:srgbClr val="FFFFFF"/>
                </a:highlight>
                <a:latin typeface="Century Gothic"/>
                <a:ea typeface="Century Gothic"/>
                <a:cs typeface="Century Gothic"/>
                <a:sym typeface="Century Gothic"/>
              </a:rPr>
              <a:t>Access policy rules enable you to implement role-based access control</a:t>
            </a:r>
            <a:endParaRPr sz="1467">
              <a:solidFill>
                <a:srgbClr val="19191A"/>
              </a:solidFill>
              <a:highlight>
                <a:srgbClr val="FFFFFF"/>
              </a:highlight>
              <a:latin typeface="Century Gothic"/>
              <a:ea typeface="Century Gothic"/>
              <a:cs typeface="Century Gothic"/>
              <a:sym typeface="Century Gothic"/>
            </a:endParaRPr>
          </a:p>
          <a:p>
            <a:endParaRPr sz="1467">
              <a:solidFill>
                <a:srgbClr val="19191A"/>
              </a:solidFill>
              <a:highlight>
                <a:srgbClr val="FFFFFF"/>
              </a:highlight>
              <a:latin typeface="Century Gothic"/>
              <a:ea typeface="Century Gothic"/>
              <a:cs typeface="Century Gothic"/>
              <a:sym typeface="Century Gothic"/>
            </a:endParaRPr>
          </a:p>
          <a:p>
            <a:endParaRPr sz="1467">
              <a:solidFill>
                <a:srgbClr val="19191A"/>
              </a:solidFill>
              <a:highlight>
                <a:srgbClr val="FFFFFF"/>
              </a:highlight>
              <a:latin typeface="Century Gothic"/>
              <a:ea typeface="Century Gothic"/>
              <a:cs typeface="Century Gothic"/>
              <a:sym typeface="Century Gothic"/>
            </a:endParaRPr>
          </a:p>
          <a:p>
            <a:endParaRPr sz="1467">
              <a:solidFill>
                <a:srgbClr val="19191A"/>
              </a:solidFill>
              <a:highlight>
                <a:srgbClr val="FFFFFF"/>
              </a:highlight>
              <a:latin typeface="Century Gothic"/>
              <a:ea typeface="Century Gothic"/>
              <a:cs typeface="Century Gothic"/>
              <a:sym typeface="Century Gothic"/>
            </a:endParaRPr>
          </a:p>
          <a:p>
            <a:pPr>
              <a:lnSpc>
                <a:spcPct val="115000"/>
              </a:lnSpc>
            </a:pPr>
            <a:r>
              <a:rPr lang="en" sz="1467">
                <a:solidFill>
                  <a:srgbClr val="19191A"/>
                </a:solidFill>
                <a:highlight>
                  <a:srgbClr val="FFFFFF"/>
                </a:highlight>
                <a:latin typeface="Century Gothic"/>
                <a:ea typeface="Century Gothic"/>
                <a:cs typeface="Century Gothic"/>
                <a:sym typeface="Century Gothic"/>
              </a:rPr>
              <a:t>Access policy rules provide the following benefits and enable you to:</a:t>
            </a:r>
            <a:endParaRPr sz="1467">
              <a:solidFill>
                <a:srgbClr val="19191A"/>
              </a:solidFill>
              <a:highlight>
                <a:srgbClr val="FFFFFF"/>
              </a:highlight>
              <a:latin typeface="Century Gothic"/>
              <a:ea typeface="Century Gothic"/>
              <a:cs typeface="Century Gothic"/>
              <a:sym typeface="Century Gothic"/>
            </a:endParaRPr>
          </a:p>
          <a:p>
            <a:pPr marL="609585" indent="-397923">
              <a:lnSpc>
                <a:spcPct val="115000"/>
              </a:lnSpc>
              <a:spcBef>
                <a:spcPts val="1067"/>
              </a:spcBef>
              <a:buClr>
                <a:srgbClr val="19191A"/>
              </a:buClr>
              <a:buSzPts val="1100"/>
              <a:buFont typeface="Century Gothic"/>
              <a:buChar char="●"/>
            </a:pPr>
            <a:r>
              <a:rPr lang="en" sz="1467">
                <a:solidFill>
                  <a:srgbClr val="19191A"/>
                </a:solidFill>
                <a:highlight>
                  <a:srgbClr val="FFFFFF"/>
                </a:highlight>
                <a:latin typeface="Century Gothic"/>
                <a:ea typeface="Century Gothic"/>
                <a:cs typeface="Century Gothic"/>
                <a:sym typeface="Century Gothic"/>
              </a:rPr>
              <a:t>Implement role-based access control to your application segments or segment groups.</a:t>
            </a:r>
            <a:endParaRPr sz="1467">
              <a:solidFill>
                <a:srgbClr val="19191A"/>
              </a:solidFill>
              <a:highlight>
                <a:srgbClr val="FFFFFF"/>
              </a:highlight>
              <a:latin typeface="Century Gothic"/>
              <a:ea typeface="Century Gothic"/>
              <a:cs typeface="Century Gothic"/>
              <a:sym typeface="Century Gothic"/>
            </a:endParaRPr>
          </a:p>
          <a:p>
            <a:pPr marL="609585" indent="-397923">
              <a:lnSpc>
                <a:spcPct val="115000"/>
              </a:lnSpc>
              <a:buClr>
                <a:srgbClr val="19191A"/>
              </a:buClr>
              <a:buSzPts val="1100"/>
              <a:buFont typeface="Century Gothic"/>
              <a:buChar char="●"/>
            </a:pPr>
            <a:r>
              <a:rPr lang="en" sz="1467">
                <a:solidFill>
                  <a:srgbClr val="19191A"/>
                </a:solidFill>
                <a:highlight>
                  <a:srgbClr val="FFFFFF"/>
                </a:highlight>
                <a:latin typeface="Century Gothic"/>
                <a:ea typeface="Century Gothic"/>
                <a:cs typeface="Century Gothic"/>
                <a:sym typeface="Century Gothic"/>
              </a:rPr>
              <a:t>Use additional criteria to restrict access based on device posture profile conditions, trusted networks, client types, Cloud Connector Groups, Machine Groups, and SAML or SCIM attributes.</a:t>
            </a:r>
            <a:endParaRPr sz="1467">
              <a:solidFill>
                <a:srgbClr val="19191A"/>
              </a:solidFill>
              <a:highlight>
                <a:srgbClr val="FFFFFF"/>
              </a:highlight>
              <a:latin typeface="Century Gothic"/>
              <a:ea typeface="Century Gothic"/>
              <a:cs typeface="Century Gothic"/>
              <a:sym typeface="Century Gothic"/>
            </a:endParaRPr>
          </a:p>
          <a:p>
            <a:pPr>
              <a:spcBef>
                <a:spcPts val="1600"/>
              </a:spcBef>
            </a:pPr>
            <a:endParaRPr>
              <a:solidFill>
                <a:srgbClr val="19191A"/>
              </a:solidFill>
              <a:highlight>
                <a:srgbClr val="FFFFFF"/>
              </a:highlight>
              <a:latin typeface="Century Gothic"/>
              <a:ea typeface="Century Gothic"/>
              <a:cs typeface="Century Gothic"/>
              <a:sym typeface="Century Gothic"/>
            </a:endParaRPr>
          </a:p>
        </p:txBody>
      </p:sp>
      <p:pic>
        <p:nvPicPr>
          <p:cNvPr id="6953" name="Google Shape;6953;p565"/>
          <p:cNvPicPr preferRelativeResize="0"/>
          <p:nvPr/>
        </p:nvPicPr>
        <p:blipFill>
          <a:blip r:embed="rId3">
            <a:alphaModFix/>
          </a:blip>
          <a:stretch>
            <a:fillRect/>
          </a:stretch>
        </p:blipFill>
        <p:spPr>
          <a:xfrm>
            <a:off x="6312701" y="3303167"/>
            <a:ext cx="5775567" cy="2946733"/>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57"/>
        <p:cNvGrpSpPr/>
        <p:nvPr/>
      </p:nvGrpSpPr>
      <p:grpSpPr>
        <a:xfrm>
          <a:off x="0" y="0"/>
          <a:ext cx="0" cy="0"/>
          <a:chOff x="0" y="0"/>
          <a:chExt cx="0" cy="0"/>
        </a:xfrm>
      </p:grpSpPr>
      <p:sp>
        <p:nvSpPr>
          <p:cNvPr id="6958" name="Google Shape;6958;p566"/>
          <p:cNvSpPr txBox="1"/>
          <p:nvPr/>
        </p:nvSpPr>
        <p:spPr>
          <a:xfrm>
            <a:off x="188767" y="178267"/>
            <a:ext cx="11115600" cy="734000"/>
          </a:xfrm>
          <a:prstGeom prst="rect">
            <a:avLst/>
          </a:prstGeom>
          <a:noFill/>
          <a:ln>
            <a:noFill/>
          </a:ln>
        </p:spPr>
        <p:txBody>
          <a:bodyPr spcFirstLastPara="1" wrap="square" lIns="121900" tIns="121900" rIns="121900" bIns="121900" anchor="t" anchorCtr="0">
            <a:noAutofit/>
          </a:bodyPr>
          <a:lstStyle/>
          <a:p>
            <a:r>
              <a:rPr lang="en" sz="2000" b="1">
                <a:solidFill>
                  <a:schemeClr val="dk1"/>
                </a:solidFill>
                <a:latin typeface="Century Gothic"/>
                <a:ea typeface="Century Gothic"/>
                <a:cs typeface="Century Gothic"/>
                <a:sym typeface="Century Gothic"/>
              </a:rPr>
              <a:t>Bridging Application Segment, Server Group and Extranet Location or Location group</a:t>
            </a:r>
            <a:endParaRPr sz="1600"/>
          </a:p>
        </p:txBody>
      </p:sp>
      <p:sp>
        <p:nvSpPr>
          <p:cNvPr id="6959" name="Google Shape;6959;p566"/>
          <p:cNvSpPr/>
          <p:nvPr/>
        </p:nvSpPr>
        <p:spPr>
          <a:xfrm>
            <a:off x="262167" y="2753917"/>
            <a:ext cx="2390800" cy="12480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1867"/>
          </a:p>
        </p:txBody>
      </p:sp>
      <p:sp>
        <p:nvSpPr>
          <p:cNvPr id="6960" name="Google Shape;6960;p566"/>
          <p:cNvSpPr/>
          <p:nvPr/>
        </p:nvSpPr>
        <p:spPr>
          <a:xfrm>
            <a:off x="4635133" y="1505917"/>
            <a:ext cx="2390800" cy="12480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1867"/>
          </a:p>
        </p:txBody>
      </p:sp>
      <p:sp>
        <p:nvSpPr>
          <p:cNvPr id="6961" name="Google Shape;6961;p566"/>
          <p:cNvSpPr/>
          <p:nvPr/>
        </p:nvSpPr>
        <p:spPr>
          <a:xfrm>
            <a:off x="4687400" y="4104084"/>
            <a:ext cx="2390800" cy="12480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1867"/>
          </a:p>
        </p:txBody>
      </p:sp>
      <p:sp>
        <p:nvSpPr>
          <p:cNvPr id="6962" name="Google Shape;6962;p566"/>
          <p:cNvSpPr txBox="1"/>
          <p:nvPr/>
        </p:nvSpPr>
        <p:spPr>
          <a:xfrm>
            <a:off x="318267" y="3099984"/>
            <a:ext cx="2390800" cy="849200"/>
          </a:xfrm>
          <a:prstGeom prst="rect">
            <a:avLst/>
          </a:prstGeom>
          <a:noFill/>
          <a:ln>
            <a:noFill/>
          </a:ln>
        </p:spPr>
        <p:txBody>
          <a:bodyPr spcFirstLastPara="1" wrap="square" lIns="121900" tIns="121900" rIns="121900" bIns="121900" anchor="t" anchorCtr="0">
            <a:noAutofit/>
          </a:bodyPr>
          <a:lstStyle/>
          <a:p>
            <a:r>
              <a:rPr lang="en" sz="1600">
                <a:latin typeface="Century Gothic"/>
                <a:ea typeface="Century Gothic"/>
                <a:cs typeface="Century Gothic"/>
                <a:sym typeface="Century Gothic"/>
              </a:rPr>
              <a:t>Application Segment</a:t>
            </a:r>
            <a:endParaRPr sz="1600">
              <a:latin typeface="Century Gothic"/>
              <a:ea typeface="Century Gothic"/>
              <a:cs typeface="Century Gothic"/>
              <a:sym typeface="Century Gothic"/>
            </a:endParaRPr>
          </a:p>
        </p:txBody>
      </p:sp>
      <p:cxnSp>
        <p:nvCxnSpPr>
          <p:cNvPr id="6963" name="Google Shape;6963;p566"/>
          <p:cNvCxnSpPr>
            <a:stCxn id="6962" idx="3"/>
            <a:endCxn id="6960" idx="1"/>
          </p:cNvCxnSpPr>
          <p:nvPr/>
        </p:nvCxnSpPr>
        <p:spPr>
          <a:xfrm rot="10800000" flipH="1">
            <a:off x="2709067" y="2129784"/>
            <a:ext cx="1926000" cy="1394800"/>
          </a:xfrm>
          <a:prstGeom prst="curvedConnector3">
            <a:avLst>
              <a:gd name="adj1" fmla="val 50002"/>
            </a:avLst>
          </a:prstGeom>
          <a:noFill/>
          <a:ln w="9525" cap="flat" cmpd="sng">
            <a:solidFill>
              <a:schemeClr val="dk2"/>
            </a:solidFill>
            <a:prstDash val="solid"/>
            <a:round/>
            <a:headEnd type="none" w="med" len="med"/>
            <a:tailEnd type="stealth" w="med" len="med"/>
          </a:ln>
        </p:spPr>
      </p:cxnSp>
      <p:cxnSp>
        <p:nvCxnSpPr>
          <p:cNvPr id="6964" name="Google Shape;6964;p566"/>
          <p:cNvCxnSpPr>
            <a:stCxn id="6962" idx="3"/>
            <a:endCxn id="6961" idx="1"/>
          </p:cNvCxnSpPr>
          <p:nvPr/>
        </p:nvCxnSpPr>
        <p:spPr>
          <a:xfrm>
            <a:off x="2709067" y="3524584"/>
            <a:ext cx="1978400" cy="1203600"/>
          </a:xfrm>
          <a:prstGeom prst="curvedConnector3">
            <a:avLst>
              <a:gd name="adj1" fmla="val 49998"/>
            </a:avLst>
          </a:prstGeom>
          <a:noFill/>
          <a:ln w="9525" cap="flat" cmpd="sng">
            <a:solidFill>
              <a:schemeClr val="dk2"/>
            </a:solidFill>
            <a:prstDash val="solid"/>
            <a:round/>
            <a:headEnd type="none" w="med" len="med"/>
            <a:tailEnd type="stealth" w="med" len="med"/>
          </a:ln>
        </p:spPr>
      </p:cxnSp>
      <p:sp>
        <p:nvSpPr>
          <p:cNvPr id="6965" name="Google Shape;6965;p566"/>
          <p:cNvSpPr/>
          <p:nvPr/>
        </p:nvSpPr>
        <p:spPr>
          <a:xfrm>
            <a:off x="8037133" y="1505900"/>
            <a:ext cx="2390800" cy="12480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1867"/>
          </a:p>
        </p:txBody>
      </p:sp>
      <p:sp>
        <p:nvSpPr>
          <p:cNvPr id="6966" name="Google Shape;6966;p566"/>
          <p:cNvSpPr/>
          <p:nvPr/>
        </p:nvSpPr>
        <p:spPr>
          <a:xfrm>
            <a:off x="8037133" y="4104067"/>
            <a:ext cx="2390800" cy="1248000"/>
          </a:xfrm>
          <a:prstGeom prst="roundRect">
            <a:avLst>
              <a:gd name="adj" fmla="val 16667"/>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endParaRPr sz="1867"/>
          </a:p>
        </p:txBody>
      </p:sp>
      <p:cxnSp>
        <p:nvCxnSpPr>
          <p:cNvPr id="6967" name="Google Shape;6967;p566"/>
          <p:cNvCxnSpPr>
            <a:stCxn id="6960" idx="3"/>
            <a:endCxn id="6965" idx="1"/>
          </p:cNvCxnSpPr>
          <p:nvPr/>
        </p:nvCxnSpPr>
        <p:spPr>
          <a:xfrm>
            <a:off x="7025933" y="2129917"/>
            <a:ext cx="1011200" cy="0"/>
          </a:xfrm>
          <a:prstGeom prst="straightConnector1">
            <a:avLst/>
          </a:prstGeom>
          <a:noFill/>
          <a:ln w="9525" cap="flat" cmpd="sng">
            <a:solidFill>
              <a:schemeClr val="dk2"/>
            </a:solidFill>
            <a:prstDash val="solid"/>
            <a:round/>
            <a:headEnd type="none" w="med" len="med"/>
            <a:tailEnd type="triangle" w="med" len="med"/>
          </a:ln>
        </p:spPr>
      </p:cxnSp>
      <p:cxnSp>
        <p:nvCxnSpPr>
          <p:cNvPr id="6968" name="Google Shape;6968;p566"/>
          <p:cNvCxnSpPr>
            <a:stCxn id="6961" idx="3"/>
            <a:endCxn id="6966" idx="1"/>
          </p:cNvCxnSpPr>
          <p:nvPr/>
        </p:nvCxnSpPr>
        <p:spPr>
          <a:xfrm>
            <a:off x="7078200" y="4728084"/>
            <a:ext cx="958800" cy="0"/>
          </a:xfrm>
          <a:prstGeom prst="straightConnector1">
            <a:avLst/>
          </a:prstGeom>
          <a:noFill/>
          <a:ln w="9525" cap="flat" cmpd="sng">
            <a:solidFill>
              <a:schemeClr val="dk2"/>
            </a:solidFill>
            <a:prstDash val="solid"/>
            <a:round/>
            <a:headEnd type="none" w="med" len="med"/>
            <a:tailEnd type="triangle" w="med" len="med"/>
          </a:ln>
        </p:spPr>
      </p:cxnSp>
      <p:sp>
        <p:nvSpPr>
          <p:cNvPr id="6969" name="Google Shape;6969;p566"/>
          <p:cNvSpPr txBox="1"/>
          <p:nvPr/>
        </p:nvSpPr>
        <p:spPr>
          <a:xfrm>
            <a:off x="4844633" y="1715784"/>
            <a:ext cx="1978400" cy="7340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Server group with Dynamic Discovery </a:t>
            </a:r>
            <a:r>
              <a:rPr lang="en" sz="1467" b="1">
                <a:latin typeface="Century Gothic"/>
                <a:ea typeface="Century Gothic"/>
                <a:cs typeface="Century Gothic"/>
                <a:sym typeface="Century Gothic"/>
              </a:rPr>
              <a:t>Off</a:t>
            </a:r>
            <a:endParaRPr sz="1467" b="1">
              <a:latin typeface="Century Gothic"/>
              <a:ea typeface="Century Gothic"/>
              <a:cs typeface="Century Gothic"/>
              <a:sym typeface="Century Gothic"/>
            </a:endParaRPr>
          </a:p>
        </p:txBody>
      </p:sp>
      <p:sp>
        <p:nvSpPr>
          <p:cNvPr id="6970" name="Google Shape;6970;p566"/>
          <p:cNvSpPr txBox="1"/>
          <p:nvPr/>
        </p:nvSpPr>
        <p:spPr>
          <a:xfrm>
            <a:off x="8207267" y="1694800"/>
            <a:ext cx="2076400" cy="8492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Server and Extranet Location or Location Group</a:t>
            </a:r>
            <a:endParaRPr sz="1467">
              <a:latin typeface="Century Gothic"/>
              <a:ea typeface="Century Gothic"/>
              <a:cs typeface="Century Gothic"/>
              <a:sym typeface="Century Gothic"/>
            </a:endParaRPr>
          </a:p>
        </p:txBody>
      </p:sp>
      <p:sp>
        <p:nvSpPr>
          <p:cNvPr id="6971" name="Google Shape;6971;p566"/>
          <p:cNvSpPr txBox="1"/>
          <p:nvPr/>
        </p:nvSpPr>
        <p:spPr>
          <a:xfrm>
            <a:off x="2432800" y="1925484"/>
            <a:ext cx="1978400" cy="3880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Static FQDN to IP or IP to IP Mapping</a:t>
            </a:r>
            <a:endParaRPr sz="1333">
              <a:latin typeface="Century Gothic"/>
              <a:ea typeface="Century Gothic"/>
              <a:cs typeface="Century Gothic"/>
              <a:sym typeface="Century Gothic"/>
            </a:endParaRPr>
          </a:p>
        </p:txBody>
      </p:sp>
      <p:sp>
        <p:nvSpPr>
          <p:cNvPr id="6972" name="Google Shape;6972;p566"/>
          <p:cNvSpPr txBox="1"/>
          <p:nvPr/>
        </p:nvSpPr>
        <p:spPr>
          <a:xfrm>
            <a:off x="2044800" y="4305884"/>
            <a:ext cx="2076400" cy="6608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FQDN to IP resolution via DNS configured on Extranet Location</a:t>
            </a:r>
            <a:endParaRPr sz="1200">
              <a:latin typeface="Century Gothic"/>
              <a:ea typeface="Century Gothic"/>
              <a:cs typeface="Century Gothic"/>
              <a:sym typeface="Century Gothic"/>
            </a:endParaRPr>
          </a:p>
        </p:txBody>
      </p:sp>
      <p:sp>
        <p:nvSpPr>
          <p:cNvPr id="6973" name="Google Shape;6973;p566"/>
          <p:cNvSpPr txBox="1"/>
          <p:nvPr/>
        </p:nvSpPr>
        <p:spPr>
          <a:xfrm>
            <a:off x="4893633" y="4361084"/>
            <a:ext cx="1978400" cy="7340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Server group with Dynamic Discovery </a:t>
            </a:r>
            <a:r>
              <a:rPr lang="en" sz="1467" b="1">
                <a:latin typeface="Century Gothic"/>
                <a:ea typeface="Century Gothic"/>
                <a:cs typeface="Century Gothic"/>
                <a:sym typeface="Century Gothic"/>
              </a:rPr>
              <a:t>ON</a:t>
            </a:r>
            <a:endParaRPr sz="1467" b="1">
              <a:latin typeface="Century Gothic"/>
              <a:ea typeface="Century Gothic"/>
              <a:cs typeface="Century Gothic"/>
              <a:sym typeface="Century Gothic"/>
            </a:endParaRPr>
          </a:p>
        </p:txBody>
      </p:sp>
      <p:sp>
        <p:nvSpPr>
          <p:cNvPr id="6974" name="Google Shape;6974;p566"/>
          <p:cNvSpPr txBox="1"/>
          <p:nvPr/>
        </p:nvSpPr>
        <p:spPr>
          <a:xfrm>
            <a:off x="8243400" y="4303467"/>
            <a:ext cx="2076400" cy="8492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Extranet Location or Location Group</a:t>
            </a:r>
            <a:endParaRPr sz="1467">
              <a:latin typeface="Century Gothic"/>
              <a:ea typeface="Century Gothic"/>
              <a:cs typeface="Century Gothic"/>
              <a:sym typeface="Century Gothic"/>
            </a:endParaRPr>
          </a:p>
        </p:txBody>
      </p:sp>
      <p:sp>
        <p:nvSpPr>
          <p:cNvPr id="6975" name="Google Shape;6975;p566"/>
          <p:cNvSpPr txBox="1"/>
          <p:nvPr/>
        </p:nvSpPr>
        <p:spPr>
          <a:xfrm>
            <a:off x="6980200" y="2313484"/>
            <a:ext cx="1154800" cy="157200"/>
          </a:xfrm>
          <a:prstGeom prst="rect">
            <a:avLst/>
          </a:prstGeom>
          <a:noFill/>
          <a:ln>
            <a:noFill/>
          </a:ln>
        </p:spPr>
        <p:txBody>
          <a:bodyPr spcFirstLastPara="1" wrap="square" lIns="121900" tIns="121900" rIns="121900" bIns="121900" anchor="t" anchorCtr="0">
            <a:noAutofit/>
          </a:bodyPr>
          <a:lstStyle/>
          <a:p>
            <a:r>
              <a:rPr lang="en" sz="1067">
                <a:latin typeface="Century Gothic"/>
                <a:ea typeface="Century Gothic"/>
                <a:cs typeface="Century Gothic"/>
                <a:sym typeface="Century Gothic"/>
              </a:rPr>
              <a:t>Mapped to </a:t>
            </a:r>
            <a:endParaRPr sz="1067">
              <a:latin typeface="Century Gothic"/>
              <a:ea typeface="Century Gothic"/>
              <a:cs typeface="Century Gothic"/>
              <a:sym typeface="Century Gothic"/>
            </a:endParaRPr>
          </a:p>
        </p:txBody>
      </p:sp>
      <p:sp>
        <p:nvSpPr>
          <p:cNvPr id="6976" name="Google Shape;6976;p566"/>
          <p:cNvSpPr txBox="1"/>
          <p:nvPr/>
        </p:nvSpPr>
        <p:spPr>
          <a:xfrm>
            <a:off x="7025933" y="4895851"/>
            <a:ext cx="1154800" cy="157200"/>
          </a:xfrm>
          <a:prstGeom prst="rect">
            <a:avLst/>
          </a:prstGeom>
          <a:noFill/>
          <a:ln>
            <a:noFill/>
          </a:ln>
        </p:spPr>
        <p:txBody>
          <a:bodyPr spcFirstLastPara="1" wrap="square" lIns="121900" tIns="121900" rIns="121900" bIns="121900" anchor="t" anchorCtr="0">
            <a:noAutofit/>
          </a:bodyPr>
          <a:lstStyle/>
          <a:p>
            <a:r>
              <a:rPr lang="en" sz="1067">
                <a:latin typeface="Century Gothic"/>
                <a:ea typeface="Century Gothic"/>
                <a:cs typeface="Century Gothic"/>
                <a:sym typeface="Century Gothic"/>
              </a:rPr>
              <a:t>Mapped to </a:t>
            </a:r>
            <a:endParaRPr sz="1067">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9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9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9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9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97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9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g45fb8ed13b4897bd_0"/>
          <p:cNvGrpSpPr/>
          <p:nvPr/>
        </p:nvGrpSpPr>
        <p:grpSpPr>
          <a:xfrm>
            <a:off x="4662637" y="4467279"/>
            <a:ext cx="1476900" cy="795075"/>
            <a:chOff x="1621305" y="783733"/>
            <a:chExt cx="1476900" cy="795075"/>
          </a:xfrm>
        </p:grpSpPr>
        <p:sp>
          <p:nvSpPr>
            <p:cNvPr id="250" name="Google Shape;250;g45fb8ed13b4897bd_0"/>
            <p:cNvSpPr/>
            <p:nvPr/>
          </p:nvSpPr>
          <p:spPr>
            <a:xfrm flipH="1">
              <a:off x="2076963" y="1013008"/>
              <a:ext cx="565800" cy="56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251" name="Google Shape;251;g45fb8ed13b4897bd_0"/>
            <p:cNvSpPr txBox="1"/>
            <p:nvPr/>
          </p:nvSpPr>
          <p:spPr>
            <a:xfrm>
              <a:off x="1845208" y="1018967"/>
              <a:ext cx="1029300" cy="5541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GCP</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Azure</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AWS</a:t>
              </a:r>
              <a:endParaRPr sz="1400" b="0" i="0" u="none" strike="noStrike" cap="none">
                <a:solidFill>
                  <a:srgbClr val="414141"/>
                </a:solidFill>
                <a:latin typeface="+mn-lt"/>
                <a:ea typeface="Quattrocento Sans"/>
                <a:cs typeface="Quattrocento Sans"/>
                <a:sym typeface="Quattrocento Sans"/>
              </a:endParaRPr>
            </a:p>
          </p:txBody>
        </p:sp>
        <p:sp>
          <p:nvSpPr>
            <p:cNvPr id="252" name="Google Shape;252;g45fb8ed13b4897bd_0"/>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Private Access:</a:t>
              </a:r>
              <a:endParaRPr sz="1400" b="0" i="0" u="none" strike="noStrike" cap="none">
                <a:solidFill>
                  <a:srgbClr val="000000"/>
                </a:solidFill>
                <a:latin typeface="+mn-lt"/>
                <a:ea typeface="Arial"/>
                <a:cs typeface="Arial"/>
                <a:sym typeface="Arial"/>
              </a:endParaRPr>
            </a:p>
          </p:txBody>
        </p:sp>
      </p:grpSp>
      <p:sp>
        <p:nvSpPr>
          <p:cNvPr id="253" name="Google Shape;253;g45fb8ed13b4897bd_0"/>
          <p:cNvSpPr/>
          <p:nvPr/>
        </p:nvSpPr>
        <p:spPr>
          <a:xfrm flipH="1">
            <a:off x="4243653" y="1370280"/>
            <a:ext cx="3749400" cy="2226600"/>
          </a:xfrm>
          <a:prstGeom prst="roundRect">
            <a:avLst>
              <a:gd name="adj" fmla="val 16667"/>
            </a:avLst>
          </a:prstGeom>
          <a:gradFill>
            <a:gsLst>
              <a:gs pos="0">
                <a:srgbClr val="D0C1E5"/>
              </a:gs>
              <a:gs pos="30000">
                <a:srgbClr val="EDE0F8"/>
              </a:gs>
              <a:gs pos="100000">
                <a:schemeClr val="lt1"/>
              </a:gs>
            </a:gsLst>
            <a:lin ang="5400012" scaled="0"/>
          </a:gradFill>
          <a:ln w="34925" cap="rnd" cmpd="sng">
            <a:solidFill>
              <a:srgbClr val="D0C1E5"/>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254" name="Google Shape;254;g45fb8ed13b4897bd_0"/>
          <p:cNvSpPr txBox="1">
            <a:spLocks noGrp="1"/>
          </p:cNvSpPr>
          <p:nvPr>
            <p:ph type="title" idx="4294967295"/>
          </p:nvPr>
        </p:nvSpPr>
        <p:spPr>
          <a:xfrm>
            <a:off x="1017588" y="123825"/>
            <a:ext cx="10156800" cy="655500"/>
          </a:xfrm>
          <a:prstGeom prst="rect">
            <a:avLst/>
          </a:prstGeom>
          <a:noFill/>
          <a:ln>
            <a:noFill/>
          </a:ln>
        </p:spPr>
        <p:txBody>
          <a:bodyPr spcFirstLastPara="1" wrap="square" lIns="137150" tIns="45700" rIns="137150" bIns="45700" anchor="ctr" anchorCtr="0">
            <a:noAutofit/>
          </a:bodyPr>
          <a:lstStyle/>
          <a:p>
            <a:pPr marL="0" lvl="0" indent="0" algn="ctr" rtl="0">
              <a:lnSpc>
                <a:spcPct val="90000"/>
              </a:lnSpc>
              <a:spcBef>
                <a:spcPts val="0"/>
              </a:spcBef>
              <a:spcAft>
                <a:spcPts val="0"/>
              </a:spcAft>
              <a:buSzPts val="2800"/>
              <a:buNone/>
            </a:pPr>
            <a:r>
              <a:rPr lang="en-US" sz="3200">
                <a:solidFill>
                  <a:srgbClr val="050708"/>
                </a:solidFill>
                <a:latin typeface="+mn-lt"/>
                <a:ea typeface="Quattrocento Sans"/>
                <a:cs typeface="Quattrocento Sans"/>
                <a:sym typeface="Quattrocento Sans"/>
              </a:rPr>
              <a:t>Zero Trust Foundation For Digital Transformation</a:t>
            </a:r>
            <a:endParaRPr>
              <a:latin typeface="+mn-lt"/>
            </a:endParaRPr>
          </a:p>
        </p:txBody>
      </p:sp>
      <p:sp>
        <p:nvSpPr>
          <p:cNvPr id="255" name="Google Shape;255;g45fb8ed13b4897bd_0"/>
          <p:cNvSpPr/>
          <p:nvPr/>
        </p:nvSpPr>
        <p:spPr>
          <a:xfrm flipH="1">
            <a:off x="4243653" y="1927245"/>
            <a:ext cx="3749400" cy="2226600"/>
          </a:xfrm>
          <a:prstGeom prst="roundRect">
            <a:avLst>
              <a:gd name="adj" fmla="val 16667"/>
            </a:avLst>
          </a:prstGeom>
          <a:gradFill>
            <a:gsLst>
              <a:gs pos="0">
                <a:srgbClr val="A5C2FB"/>
              </a:gs>
              <a:gs pos="30000">
                <a:srgbClr val="D1E0FD"/>
              </a:gs>
              <a:gs pos="100000">
                <a:schemeClr val="lt1"/>
              </a:gs>
            </a:gsLst>
            <a:lin ang="5400012" scaled="0"/>
          </a:gradFill>
          <a:ln w="34925" cap="rnd" cmpd="sng">
            <a:solidFill>
              <a:srgbClr val="B0C8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256" name="Google Shape;256;g45fb8ed13b4897bd_0"/>
          <p:cNvSpPr txBox="1"/>
          <p:nvPr/>
        </p:nvSpPr>
        <p:spPr>
          <a:xfrm>
            <a:off x="5536456" y="3636316"/>
            <a:ext cx="988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Privileged Remote Access</a:t>
            </a:r>
            <a:endParaRPr sz="1400" b="0" i="0" u="none" strike="noStrike" cap="none">
              <a:solidFill>
                <a:srgbClr val="000000"/>
              </a:solidFill>
              <a:latin typeface="+mn-lt"/>
              <a:ea typeface="Arial"/>
              <a:cs typeface="Arial"/>
              <a:sym typeface="Arial"/>
            </a:endParaRPr>
          </a:p>
        </p:txBody>
      </p:sp>
      <p:sp>
        <p:nvSpPr>
          <p:cNvPr id="257" name="Google Shape;257;g45fb8ed13b4897bd_0"/>
          <p:cNvSpPr txBox="1"/>
          <p:nvPr/>
        </p:nvSpPr>
        <p:spPr>
          <a:xfrm>
            <a:off x="4498861" y="3263713"/>
            <a:ext cx="9888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DSPM</a:t>
            </a:r>
            <a:endParaRPr sz="1400" b="0" i="0" u="none" strike="noStrike" cap="none">
              <a:solidFill>
                <a:srgbClr val="000000"/>
              </a:solidFill>
              <a:latin typeface="+mn-lt"/>
              <a:ea typeface="Arial"/>
              <a:cs typeface="Arial"/>
              <a:sym typeface="Arial"/>
            </a:endParaRPr>
          </a:p>
        </p:txBody>
      </p:sp>
      <p:pic>
        <p:nvPicPr>
          <p:cNvPr id="258" name="Google Shape;258;g45fb8ed13b4897bd_0" descr="A blue cloud with white text&#10;&#10;Description automatically generated"/>
          <p:cNvPicPr preferRelativeResize="0"/>
          <p:nvPr/>
        </p:nvPicPr>
        <p:blipFill rotWithShape="1">
          <a:blip r:embed="rId3">
            <a:alphaModFix/>
          </a:blip>
          <a:srcRect/>
          <a:stretch/>
        </p:blipFill>
        <p:spPr>
          <a:xfrm>
            <a:off x="5137330" y="2045989"/>
            <a:ext cx="1962150" cy="1962150"/>
          </a:xfrm>
          <a:prstGeom prst="rect">
            <a:avLst/>
          </a:prstGeom>
          <a:noFill/>
          <a:ln>
            <a:noFill/>
          </a:ln>
        </p:spPr>
      </p:pic>
      <p:sp>
        <p:nvSpPr>
          <p:cNvPr id="259" name="Google Shape;259;g45fb8ed13b4897bd_0"/>
          <p:cNvSpPr txBox="1"/>
          <p:nvPr/>
        </p:nvSpPr>
        <p:spPr>
          <a:xfrm>
            <a:off x="4530137" y="1951949"/>
            <a:ext cx="31764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Unified Security Foundation</a:t>
            </a:r>
            <a:endParaRPr sz="1400" b="0" i="0" u="none" strike="noStrike" cap="none">
              <a:solidFill>
                <a:srgbClr val="000000"/>
              </a:solidFill>
              <a:latin typeface="+mn-lt"/>
              <a:ea typeface="Arial"/>
              <a:cs typeface="Arial"/>
              <a:sym typeface="Arial"/>
            </a:endParaRPr>
          </a:p>
        </p:txBody>
      </p:sp>
      <p:sp>
        <p:nvSpPr>
          <p:cNvPr id="260" name="Google Shape;260;g45fb8ed13b4897bd_0"/>
          <p:cNvSpPr txBox="1"/>
          <p:nvPr/>
        </p:nvSpPr>
        <p:spPr>
          <a:xfrm>
            <a:off x="4240597" y="3759671"/>
            <a:ext cx="8967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Malware Protection</a:t>
            </a:r>
            <a:endParaRPr sz="1400" b="0" i="0" u="none" strike="noStrike" cap="none">
              <a:solidFill>
                <a:srgbClr val="000000"/>
              </a:solidFill>
              <a:latin typeface="+mn-lt"/>
              <a:ea typeface="Arial"/>
              <a:cs typeface="Arial"/>
              <a:sym typeface="Arial"/>
            </a:endParaRPr>
          </a:p>
        </p:txBody>
      </p:sp>
      <p:sp>
        <p:nvSpPr>
          <p:cNvPr id="261" name="Google Shape;261;g45fb8ed13b4897bd_0"/>
          <p:cNvSpPr txBox="1"/>
          <p:nvPr/>
        </p:nvSpPr>
        <p:spPr>
          <a:xfrm>
            <a:off x="4117775" y="2826421"/>
            <a:ext cx="8973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Sandbox</a:t>
            </a:r>
            <a:endParaRPr sz="1400" b="0" i="0" u="none" strike="noStrike" cap="none">
              <a:solidFill>
                <a:srgbClr val="000000"/>
              </a:solidFill>
              <a:latin typeface="+mn-lt"/>
              <a:ea typeface="Arial"/>
              <a:cs typeface="Arial"/>
              <a:sym typeface="Arial"/>
            </a:endParaRPr>
          </a:p>
        </p:txBody>
      </p:sp>
      <p:sp>
        <p:nvSpPr>
          <p:cNvPr id="262" name="Google Shape;262;g45fb8ed13b4897bd_0"/>
          <p:cNvSpPr txBox="1"/>
          <p:nvPr/>
        </p:nvSpPr>
        <p:spPr>
          <a:xfrm>
            <a:off x="7107474" y="2345323"/>
            <a:ext cx="8973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URL Filtering</a:t>
            </a:r>
            <a:endParaRPr sz="1400" b="0" i="0" u="none" strike="noStrike" cap="none">
              <a:solidFill>
                <a:srgbClr val="000000"/>
              </a:solidFill>
              <a:latin typeface="+mn-lt"/>
              <a:ea typeface="Arial"/>
              <a:cs typeface="Arial"/>
              <a:sym typeface="Arial"/>
            </a:endParaRPr>
          </a:p>
        </p:txBody>
      </p:sp>
      <p:sp>
        <p:nvSpPr>
          <p:cNvPr id="263" name="Google Shape;263;g45fb8ed13b4897bd_0"/>
          <p:cNvSpPr txBox="1"/>
          <p:nvPr/>
        </p:nvSpPr>
        <p:spPr>
          <a:xfrm>
            <a:off x="7074694" y="3658884"/>
            <a:ext cx="8973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SSL Inspection</a:t>
            </a:r>
            <a:endParaRPr sz="1400" b="0" i="0" u="none" strike="noStrike" cap="none">
              <a:solidFill>
                <a:srgbClr val="000000"/>
              </a:solidFill>
              <a:latin typeface="+mn-lt"/>
              <a:ea typeface="Arial"/>
              <a:cs typeface="Arial"/>
              <a:sym typeface="Arial"/>
            </a:endParaRPr>
          </a:p>
        </p:txBody>
      </p:sp>
      <p:sp>
        <p:nvSpPr>
          <p:cNvPr id="264" name="Google Shape;264;g45fb8ed13b4897bd_0"/>
          <p:cNvSpPr txBox="1"/>
          <p:nvPr/>
        </p:nvSpPr>
        <p:spPr>
          <a:xfrm>
            <a:off x="4184253" y="2277580"/>
            <a:ext cx="8973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DLP</a:t>
            </a:r>
            <a:endParaRPr sz="1400" b="0" i="0" u="none" strike="noStrike" cap="none">
              <a:solidFill>
                <a:srgbClr val="000000"/>
              </a:solidFill>
              <a:latin typeface="+mn-lt"/>
              <a:ea typeface="Arial"/>
              <a:cs typeface="Arial"/>
              <a:sym typeface="Arial"/>
            </a:endParaRPr>
          </a:p>
        </p:txBody>
      </p:sp>
      <p:sp>
        <p:nvSpPr>
          <p:cNvPr id="265" name="Google Shape;265;g45fb8ed13b4897bd_0"/>
          <p:cNvSpPr txBox="1"/>
          <p:nvPr/>
        </p:nvSpPr>
        <p:spPr>
          <a:xfrm>
            <a:off x="4059657" y="2501622"/>
            <a:ext cx="8973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CASB</a:t>
            </a:r>
            <a:endParaRPr sz="1400" b="0" i="0" u="none" strike="noStrike" cap="none">
              <a:solidFill>
                <a:srgbClr val="000000"/>
              </a:solidFill>
              <a:latin typeface="+mn-lt"/>
              <a:ea typeface="Arial"/>
              <a:cs typeface="Arial"/>
              <a:sym typeface="Arial"/>
            </a:endParaRPr>
          </a:p>
        </p:txBody>
      </p:sp>
      <p:sp>
        <p:nvSpPr>
          <p:cNvPr id="266" name="Google Shape;266;g45fb8ed13b4897bd_0"/>
          <p:cNvSpPr txBox="1"/>
          <p:nvPr/>
        </p:nvSpPr>
        <p:spPr>
          <a:xfrm>
            <a:off x="4104000" y="3196268"/>
            <a:ext cx="8973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IPS</a:t>
            </a:r>
            <a:endParaRPr sz="1400" b="0" i="0" u="none" strike="noStrike" cap="none">
              <a:solidFill>
                <a:srgbClr val="000000"/>
              </a:solidFill>
              <a:latin typeface="+mn-lt"/>
              <a:ea typeface="Arial"/>
              <a:cs typeface="Arial"/>
              <a:sym typeface="Arial"/>
            </a:endParaRPr>
          </a:p>
        </p:txBody>
      </p:sp>
      <p:sp>
        <p:nvSpPr>
          <p:cNvPr id="267" name="Google Shape;267;g45fb8ed13b4897bd_0"/>
          <p:cNvSpPr txBox="1"/>
          <p:nvPr/>
        </p:nvSpPr>
        <p:spPr>
          <a:xfrm>
            <a:off x="5959512" y="3875772"/>
            <a:ext cx="8973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ZTNA</a:t>
            </a:r>
            <a:endParaRPr sz="1400" b="0" i="0" u="none" strike="noStrike" cap="none">
              <a:solidFill>
                <a:srgbClr val="000000"/>
              </a:solidFill>
              <a:latin typeface="+mn-lt"/>
              <a:ea typeface="Arial"/>
              <a:cs typeface="Arial"/>
              <a:sym typeface="Arial"/>
            </a:endParaRPr>
          </a:p>
        </p:txBody>
      </p:sp>
      <p:sp>
        <p:nvSpPr>
          <p:cNvPr id="268" name="Google Shape;268;g45fb8ed13b4897bd_0"/>
          <p:cNvSpPr txBox="1"/>
          <p:nvPr/>
        </p:nvSpPr>
        <p:spPr>
          <a:xfrm>
            <a:off x="6816641" y="3165088"/>
            <a:ext cx="9888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App Protection</a:t>
            </a:r>
            <a:endParaRPr sz="1400" b="0" i="0" u="none" strike="noStrike" cap="none">
              <a:solidFill>
                <a:srgbClr val="000000"/>
              </a:solidFill>
              <a:latin typeface="+mn-lt"/>
              <a:ea typeface="Arial"/>
              <a:cs typeface="Arial"/>
              <a:sym typeface="Arial"/>
            </a:endParaRPr>
          </a:p>
        </p:txBody>
      </p:sp>
      <p:sp>
        <p:nvSpPr>
          <p:cNvPr id="269" name="Google Shape;269;g45fb8ed13b4897bd_0"/>
          <p:cNvSpPr txBox="1"/>
          <p:nvPr/>
        </p:nvSpPr>
        <p:spPr>
          <a:xfrm>
            <a:off x="7084510" y="3368536"/>
            <a:ext cx="9888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App Segmentation</a:t>
            </a:r>
            <a:endParaRPr sz="1400" b="0" i="0" u="none" strike="noStrike" cap="none">
              <a:solidFill>
                <a:srgbClr val="000000"/>
              </a:solidFill>
              <a:latin typeface="+mn-lt"/>
              <a:ea typeface="Arial"/>
              <a:cs typeface="Arial"/>
              <a:sym typeface="Arial"/>
            </a:endParaRPr>
          </a:p>
        </p:txBody>
      </p:sp>
      <p:sp>
        <p:nvSpPr>
          <p:cNvPr id="270" name="Google Shape;270;g45fb8ed13b4897bd_0"/>
          <p:cNvSpPr txBox="1"/>
          <p:nvPr/>
        </p:nvSpPr>
        <p:spPr>
          <a:xfrm>
            <a:off x="6368633" y="3473758"/>
            <a:ext cx="9888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Browser Access</a:t>
            </a:r>
            <a:endParaRPr sz="1400" b="0" i="0" u="none" strike="noStrike" cap="none">
              <a:solidFill>
                <a:srgbClr val="000000"/>
              </a:solidFill>
              <a:latin typeface="+mn-lt"/>
              <a:ea typeface="Arial"/>
              <a:cs typeface="Arial"/>
              <a:sym typeface="Arial"/>
            </a:endParaRPr>
          </a:p>
        </p:txBody>
      </p:sp>
      <p:sp>
        <p:nvSpPr>
          <p:cNvPr id="271" name="Google Shape;271;g45fb8ed13b4897bd_0"/>
          <p:cNvSpPr txBox="1"/>
          <p:nvPr/>
        </p:nvSpPr>
        <p:spPr>
          <a:xfrm>
            <a:off x="4394314" y="3007231"/>
            <a:ext cx="9888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Browser Isolation</a:t>
            </a:r>
            <a:endParaRPr sz="1400" b="0" i="0" u="none" strike="noStrike" cap="none">
              <a:solidFill>
                <a:srgbClr val="000000"/>
              </a:solidFill>
              <a:latin typeface="+mn-lt"/>
              <a:ea typeface="Arial"/>
              <a:cs typeface="Arial"/>
              <a:sym typeface="Arial"/>
            </a:endParaRPr>
          </a:p>
        </p:txBody>
      </p:sp>
      <p:sp>
        <p:nvSpPr>
          <p:cNvPr id="272" name="Google Shape;272;g45fb8ed13b4897bd_0"/>
          <p:cNvSpPr txBox="1"/>
          <p:nvPr/>
        </p:nvSpPr>
        <p:spPr>
          <a:xfrm>
            <a:off x="6275785" y="2260836"/>
            <a:ext cx="9888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Advanced Threat Protection</a:t>
            </a:r>
            <a:endParaRPr sz="1400" b="0" i="0" u="none" strike="noStrike" cap="none">
              <a:solidFill>
                <a:srgbClr val="000000"/>
              </a:solidFill>
              <a:latin typeface="+mn-lt"/>
              <a:ea typeface="Arial"/>
              <a:cs typeface="Arial"/>
              <a:sym typeface="Arial"/>
            </a:endParaRPr>
          </a:p>
        </p:txBody>
      </p:sp>
      <p:sp>
        <p:nvSpPr>
          <p:cNvPr id="273" name="Google Shape;273;g45fb8ed13b4897bd_0"/>
          <p:cNvSpPr txBox="1"/>
          <p:nvPr/>
        </p:nvSpPr>
        <p:spPr>
          <a:xfrm>
            <a:off x="6863080" y="3865965"/>
            <a:ext cx="9888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Cloud App Control</a:t>
            </a:r>
            <a:endParaRPr sz="1400" b="0" i="0" u="none" strike="noStrike" cap="none">
              <a:solidFill>
                <a:srgbClr val="000000"/>
              </a:solidFill>
              <a:latin typeface="+mn-lt"/>
              <a:ea typeface="Arial"/>
              <a:cs typeface="Arial"/>
              <a:sym typeface="Arial"/>
            </a:endParaRPr>
          </a:p>
        </p:txBody>
      </p:sp>
      <p:sp>
        <p:nvSpPr>
          <p:cNvPr id="274" name="Google Shape;274;g45fb8ed13b4897bd_0"/>
          <p:cNvSpPr txBox="1"/>
          <p:nvPr/>
        </p:nvSpPr>
        <p:spPr>
          <a:xfrm>
            <a:off x="4680649" y="2431895"/>
            <a:ext cx="9888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Tenant Restriction</a:t>
            </a:r>
            <a:endParaRPr sz="1400" b="0" i="0" u="none" strike="noStrike" cap="none">
              <a:solidFill>
                <a:srgbClr val="000000"/>
              </a:solidFill>
              <a:latin typeface="+mn-lt"/>
              <a:ea typeface="Arial"/>
              <a:cs typeface="Arial"/>
              <a:sym typeface="Arial"/>
            </a:endParaRPr>
          </a:p>
        </p:txBody>
      </p:sp>
      <p:sp>
        <p:nvSpPr>
          <p:cNvPr id="275" name="Google Shape;275;g45fb8ed13b4897bd_0"/>
          <p:cNvSpPr txBox="1"/>
          <p:nvPr/>
        </p:nvSpPr>
        <p:spPr>
          <a:xfrm>
            <a:off x="5338618" y="3937051"/>
            <a:ext cx="9888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SSPM</a:t>
            </a:r>
            <a:endParaRPr sz="1400" b="0" i="0" u="none" strike="noStrike" cap="none">
              <a:solidFill>
                <a:srgbClr val="000000"/>
              </a:solidFill>
              <a:latin typeface="+mn-lt"/>
              <a:ea typeface="Arial"/>
              <a:cs typeface="Arial"/>
              <a:sym typeface="Arial"/>
            </a:endParaRPr>
          </a:p>
        </p:txBody>
      </p:sp>
      <p:sp>
        <p:nvSpPr>
          <p:cNvPr id="276" name="Google Shape;276;g45fb8ed13b4897bd_0"/>
          <p:cNvSpPr txBox="1"/>
          <p:nvPr/>
        </p:nvSpPr>
        <p:spPr>
          <a:xfrm>
            <a:off x="4865041" y="3852369"/>
            <a:ext cx="988800" cy="200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DNS Control</a:t>
            </a:r>
            <a:endParaRPr sz="1400" b="0" i="0" u="none" strike="noStrike" cap="none">
              <a:solidFill>
                <a:srgbClr val="000000"/>
              </a:solidFill>
              <a:latin typeface="+mn-lt"/>
              <a:ea typeface="Arial"/>
              <a:cs typeface="Arial"/>
              <a:sym typeface="Arial"/>
            </a:endParaRPr>
          </a:p>
        </p:txBody>
      </p:sp>
      <p:sp>
        <p:nvSpPr>
          <p:cNvPr id="277" name="Google Shape;277;g45fb8ed13b4897bd_0"/>
          <p:cNvSpPr txBox="1"/>
          <p:nvPr/>
        </p:nvSpPr>
        <p:spPr>
          <a:xfrm>
            <a:off x="4827828" y="3598518"/>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Cloud Firewall</a:t>
            </a:r>
            <a:endParaRPr sz="1400" b="0" i="0" u="none" strike="noStrike" cap="none">
              <a:solidFill>
                <a:srgbClr val="000000"/>
              </a:solidFill>
              <a:latin typeface="+mn-lt"/>
              <a:ea typeface="Arial"/>
              <a:cs typeface="Arial"/>
              <a:sym typeface="Arial"/>
            </a:endParaRPr>
          </a:p>
        </p:txBody>
      </p:sp>
      <p:sp>
        <p:nvSpPr>
          <p:cNvPr id="278" name="Google Shape;278;g45fb8ed13b4897bd_0"/>
          <p:cNvSpPr txBox="1"/>
          <p:nvPr/>
        </p:nvSpPr>
        <p:spPr>
          <a:xfrm>
            <a:off x="4679699" y="2239165"/>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DNS Security</a:t>
            </a:r>
            <a:endParaRPr sz="1400" b="0" i="0" u="none" strike="noStrike" cap="none">
              <a:solidFill>
                <a:srgbClr val="000000"/>
              </a:solidFill>
              <a:latin typeface="+mn-lt"/>
              <a:ea typeface="Arial"/>
              <a:cs typeface="Arial"/>
              <a:sym typeface="Arial"/>
            </a:endParaRPr>
          </a:p>
        </p:txBody>
      </p:sp>
      <p:sp>
        <p:nvSpPr>
          <p:cNvPr id="279" name="Google Shape;279;g45fb8ed13b4897bd_0"/>
          <p:cNvSpPr txBox="1"/>
          <p:nvPr/>
        </p:nvSpPr>
        <p:spPr>
          <a:xfrm>
            <a:off x="7143538" y="2677212"/>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FTP Control</a:t>
            </a:r>
            <a:endParaRPr sz="1400" b="0" i="0" u="none" strike="noStrike" cap="none">
              <a:solidFill>
                <a:srgbClr val="000000"/>
              </a:solidFill>
              <a:latin typeface="+mn-lt"/>
              <a:ea typeface="Arial"/>
              <a:cs typeface="Arial"/>
              <a:sym typeface="Arial"/>
            </a:endParaRPr>
          </a:p>
        </p:txBody>
      </p:sp>
      <p:sp>
        <p:nvSpPr>
          <p:cNvPr id="280" name="Google Shape;280;g45fb8ed13b4897bd_0"/>
          <p:cNvSpPr txBox="1"/>
          <p:nvPr/>
        </p:nvSpPr>
        <p:spPr>
          <a:xfrm>
            <a:off x="5402633" y="2257424"/>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Plugin Control</a:t>
            </a:r>
            <a:endParaRPr sz="1400" b="0" i="0" u="none" strike="noStrike" cap="none">
              <a:solidFill>
                <a:srgbClr val="000000"/>
              </a:solidFill>
              <a:latin typeface="+mn-lt"/>
              <a:ea typeface="Arial"/>
              <a:cs typeface="Arial"/>
              <a:sym typeface="Arial"/>
            </a:endParaRPr>
          </a:p>
        </p:txBody>
      </p:sp>
      <p:sp>
        <p:nvSpPr>
          <p:cNvPr id="281" name="Google Shape;281;g45fb8ed13b4897bd_0"/>
          <p:cNvSpPr txBox="1"/>
          <p:nvPr/>
        </p:nvSpPr>
        <p:spPr>
          <a:xfrm>
            <a:off x="4193625" y="3473154"/>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Identity Proxy</a:t>
            </a:r>
            <a:endParaRPr sz="1400" b="0" i="0" u="none" strike="noStrike" cap="none">
              <a:solidFill>
                <a:srgbClr val="000000"/>
              </a:solidFill>
              <a:latin typeface="+mn-lt"/>
              <a:ea typeface="Arial"/>
              <a:cs typeface="Arial"/>
              <a:sym typeface="Arial"/>
            </a:endParaRPr>
          </a:p>
        </p:txBody>
      </p:sp>
      <p:sp>
        <p:nvSpPr>
          <p:cNvPr id="282" name="Google Shape;282;g45fb8ed13b4897bd_0"/>
          <p:cNvSpPr txBox="1"/>
          <p:nvPr/>
        </p:nvSpPr>
        <p:spPr>
          <a:xfrm>
            <a:off x="4514068" y="2612176"/>
            <a:ext cx="988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User Experience Monitoring</a:t>
            </a:r>
            <a:endParaRPr sz="1400" b="0" i="0" u="none" strike="noStrike" cap="none">
              <a:solidFill>
                <a:srgbClr val="000000"/>
              </a:solidFill>
              <a:latin typeface="+mn-lt"/>
              <a:ea typeface="Arial"/>
              <a:cs typeface="Arial"/>
              <a:sym typeface="Arial"/>
            </a:endParaRPr>
          </a:p>
        </p:txBody>
      </p:sp>
      <p:sp>
        <p:nvSpPr>
          <p:cNvPr id="283" name="Google Shape;283;g45fb8ed13b4897bd_0"/>
          <p:cNvSpPr txBox="1"/>
          <p:nvPr/>
        </p:nvSpPr>
        <p:spPr>
          <a:xfrm>
            <a:off x="6559773" y="2569685"/>
            <a:ext cx="988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Network Fault Detection</a:t>
            </a:r>
            <a:endParaRPr sz="1400" b="0" i="0" u="none" strike="noStrike" cap="none">
              <a:solidFill>
                <a:srgbClr val="000000"/>
              </a:solidFill>
              <a:latin typeface="+mn-lt"/>
              <a:ea typeface="Arial"/>
              <a:cs typeface="Arial"/>
              <a:sym typeface="Arial"/>
            </a:endParaRPr>
          </a:p>
        </p:txBody>
      </p:sp>
      <p:sp>
        <p:nvSpPr>
          <p:cNvPr id="284" name="Google Shape;284;g45fb8ed13b4897bd_0"/>
          <p:cNvSpPr txBox="1"/>
          <p:nvPr/>
        </p:nvSpPr>
        <p:spPr>
          <a:xfrm>
            <a:off x="7065251" y="2928843"/>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Security Alerting</a:t>
            </a:r>
            <a:endParaRPr sz="1400" b="0" i="0" u="none" strike="noStrike" cap="none">
              <a:solidFill>
                <a:srgbClr val="000000"/>
              </a:solidFill>
              <a:latin typeface="+mn-lt"/>
              <a:ea typeface="Arial"/>
              <a:cs typeface="Arial"/>
              <a:sym typeface="Arial"/>
            </a:endParaRPr>
          </a:p>
        </p:txBody>
      </p:sp>
      <p:sp>
        <p:nvSpPr>
          <p:cNvPr id="285" name="Google Shape;285;g45fb8ed13b4897bd_0"/>
          <p:cNvSpPr txBox="1"/>
          <p:nvPr/>
        </p:nvSpPr>
        <p:spPr>
          <a:xfrm>
            <a:off x="6339901" y="3641598"/>
            <a:ext cx="988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Workflow Automation</a:t>
            </a:r>
            <a:endParaRPr sz="1400" b="0" i="0" u="none" strike="noStrike" cap="none">
              <a:solidFill>
                <a:srgbClr val="000000"/>
              </a:solidFill>
              <a:latin typeface="+mn-lt"/>
              <a:ea typeface="Arial"/>
              <a:cs typeface="Arial"/>
              <a:sym typeface="Arial"/>
            </a:endParaRPr>
          </a:p>
        </p:txBody>
      </p:sp>
      <p:sp>
        <p:nvSpPr>
          <p:cNvPr id="286" name="Google Shape;286;g45fb8ed13b4897bd_0"/>
          <p:cNvSpPr/>
          <p:nvPr/>
        </p:nvSpPr>
        <p:spPr>
          <a:xfrm>
            <a:off x="2594612" y="3720650"/>
            <a:ext cx="1603106" cy="346732"/>
          </a:xfrm>
          <a:custGeom>
            <a:avLst/>
            <a:gdLst/>
            <a:ahLst/>
            <a:cxnLst/>
            <a:rect l="l" t="t" r="r" b="b"/>
            <a:pathLst>
              <a:path w="3039063" h="1127585" extrusionOk="0">
                <a:moveTo>
                  <a:pt x="0" y="1127225"/>
                </a:moveTo>
                <a:cubicBezTo>
                  <a:pt x="1063121" y="1138478"/>
                  <a:pt x="1255515" y="883403"/>
                  <a:pt x="1727199" y="717103"/>
                </a:cubicBezTo>
                <a:lnTo>
                  <a:pt x="3039064" y="0"/>
                </a:ln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sp>
        <p:nvSpPr>
          <p:cNvPr id="287" name="Google Shape;287;g45fb8ed13b4897bd_0"/>
          <p:cNvSpPr/>
          <p:nvPr/>
        </p:nvSpPr>
        <p:spPr>
          <a:xfrm rot="10800000">
            <a:off x="8039859" y="2113431"/>
            <a:ext cx="1597420" cy="463928"/>
          </a:xfrm>
          <a:custGeom>
            <a:avLst/>
            <a:gdLst/>
            <a:ahLst/>
            <a:cxnLst/>
            <a:rect l="l" t="t" r="r" b="b"/>
            <a:pathLst>
              <a:path w="3630499" h="730595" extrusionOk="0">
                <a:moveTo>
                  <a:pt x="0" y="718852"/>
                </a:moveTo>
                <a:cubicBezTo>
                  <a:pt x="1063121" y="730105"/>
                  <a:pt x="1403374" y="767994"/>
                  <a:pt x="1875058" y="601694"/>
                </a:cubicBezTo>
                <a:cubicBezTo>
                  <a:pt x="2460205" y="401129"/>
                  <a:pt x="2470347" y="5255"/>
                  <a:pt x="3630500" y="0"/>
                </a:cubicBez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sp>
        <p:nvSpPr>
          <p:cNvPr id="288" name="Google Shape;288;g45fb8ed13b4897bd_0"/>
          <p:cNvSpPr/>
          <p:nvPr/>
        </p:nvSpPr>
        <p:spPr>
          <a:xfrm rot="10800000" flipH="1">
            <a:off x="2599183" y="2058133"/>
            <a:ext cx="1597420" cy="518722"/>
          </a:xfrm>
          <a:custGeom>
            <a:avLst/>
            <a:gdLst/>
            <a:ahLst/>
            <a:cxnLst/>
            <a:rect l="l" t="t" r="r" b="b"/>
            <a:pathLst>
              <a:path w="3630499" h="730595" extrusionOk="0">
                <a:moveTo>
                  <a:pt x="0" y="718852"/>
                </a:moveTo>
                <a:cubicBezTo>
                  <a:pt x="1063121" y="730105"/>
                  <a:pt x="1403374" y="767994"/>
                  <a:pt x="1875058" y="601694"/>
                </a:cubicBezTo>
                <a:cubicBezTo>
                  <a:pt x="2460205" y="401129"/>
                  <a:pt x="2470347" y="5255"/>
                  <a:pt x="3630500" y="0"/>
                </a:cubicBez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grpSp>
        <p:nvGrpSpPr>
          <p:cNvPr id="289" name="Google Shape;289;g45fb8ed13b4897bd_0"/>
          <p:cNvGrpSpPr/>
          <p:nvPr/>
        </p:nvGrpSpPr>
        <p:grpSpPr>
          <a:xfrm>
            <a:off x="3690526" y="755054"/>
            <a:ext cx="4811084" cy="438308"/>
            <a:chOff x="2903775" y="553794"/>
            <a:chExt cx="3386180" cy="308494"/>
          </a:xfrm>
        </p:grpSpPr>
        <p:pic>
          <p:nvPicPr>
            <p:cNvPr id="290" name="Google Shape;290;g45fb8ed13b4897bd_0" descr="Press/Media Kit | Zscaler"/>
            <p:cNvPicPr preferRelativeResize="0"/>
            <p:nvPr/>
          </p:nvPicPr>
          <p:blipFill rotWithShape="1">
            <a:blip r:embed="rId4">
              <a:alphaModFix/>
            </a:blip>
            <a:srcRect/>
            <a:stretch/>
          </p:blipFill>
          <p:spPr>
            <a:xfrm>
              <a:off x="4804542" y="553794"/>
              <a:ext cx="1485413" cy="308494"/>
            </a:xfrm>
            <a:prstGeom prst="rect">
              <a:avLst/>
            </a:prstGeom>
            <a:noFill/>
            <a:ln>
              <a:noFill/>
            </a:ln>
          </p:spPr>
        </p:pic>
        <p:sp>
          <p:nvSpPr>
            <p:cNvPr id="291" name="Google Shape;291;g45fb8ed13b4897bd_0"/>
            <p:cNvSpPr txBox="1"/>
            <p:nvPr/>
          </p:nvSpPr>
          <p:spPr>
            <a:xfrm>
              <a:off x="4576617" y="562575"/>
              <a:ext cx="228000" cy="262800"/>
            </a:xfrm>
            <a:prstGeom prst="rect">
              <a:avLst/>
            </a:prstGeom>
            <a:noFill/>
            <a:ln>
              <a:noFill/>
            </a:ln>
          </p:spPr>
          <p:txBody>
            <a:bodyPr spcFirstLastPara="1" wrap="square" lIns="121900" tIns="60925" rIns="121900" bIns="60925"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mn-lt"/>
                  <a:ea typeface="Quattrocento Sans"/>
                  <a:cs typeface="Quattrocento Sans"/>
                  <a:sym typeface="Quattrocento Sans"/>
                </a:rPr>
                <a:t>+</a:t>
              </a:r>
              <a:endParaRPr sz="1600" b="0" i="0" u="none" strike="noStrike" cap="none">
                <a:solidFill>
                  <a:srgbClr val="000000"/>
                </a:solidFill>
                <a:latin typeface="+mn-lt"/>
                <a:ea typeface="Quattrocento Sans"/>
                <a:cs typeface="Quattrocento Sans"/>
                <a:sym typeface="Quattrocento Sans"/>
              </a:endParaRPr>
            </a:p>
          </p:txBody>
        </p:sp>
        <p:pic>
          <p:nvPicPr>
            <p:cNvPr id="292" name="Google Shape;292;g45fb8ed13b4897bd_0"/>
            <p:cNvPicPr preferRelativeResize="0"/>
            <p:nvPr/>
          </p:nvPicPr>
          <p:blipFill rotWithShape="1">
            <a:blip r:embed="rId5">
              <a:alphaModFix/>
            </a:blip>
            <a:srcRect l="11316" t="42590" r="11325" b="42872"/>
            <a:stretch/>
          </p:blipFill>
          <p:spPr>
            <a:xfrm>
              <a:off x="2903775" y="603246"/>
              <a:ext cx="1672982" cy="209591"/>
            </a:xfrm>
            <a:prstGeom prst="rect">
              <a:avLst/>
            </a:prstGeom>
            <a:noFill/>
            <a:ln>
              <a:noFill/>
            </a:ln>
          </p:spPr>
        </p:pic>
      </p:grpSp>
      <p:grpSp>
        <p:nvGrpSpPr>
          <p:cNvPr id="293" name="Google Shape;293;g45fb8ed13b4897bd_0"/>
          <p:cNvGrpSpPr/>
          <p:nvPr/>
        </p:nvGrpSpPr>
        <p:grpSpPr>
          <a:xfrm>
            <a:off x="238940" y="1335273"/>
            <a:ext cx="2743200" cy="1929975"/>
            <a:chOff x="153967" y="1126413"/>
            <a:chExt cx="2743200" cy="1929975"/>
          </a:xfrm>
        </p:grpSpPr>
        <p:sp>
          <p:nvSpPr>
            <p:cNvPr id="294" name="Google Shape;294;g45fb8ed13b4897bd_0"/>
            <p:cNvSpPr txBox="1"/>
            <p:nvPr/>
          </p:nvSpPr>
          <p:spPr>
            <a:xfrm>
              <a:off x="153967" y="1948433"/>
              <a:ext cx="2743200" cy="110795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Increase Speed to Connectivity</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Remove Colleague Network Access via Direct to App</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Decommission Legacy Technologies</a:t>
              </a:r>
              <a:endParaRPr sz="1100" b="0" i="0" u="none" strike="noStrike" cap="none">
                <a:solidFill>
                  <a:srgbClr val="000000"/>
                </a:solidFill>
                <a:latin typeface="+mn-lt"/>
                <a:ea typeface="Quattrocento Sans"/>
                <a:cs typeface="Quattrocento Sans"/>
                <a:sym typeface="Quattrocento Sans"/>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100K+ employees</a:t>
              </a:r>
              <a:endParaRPr sz="1400" b="0" i="0" u="none" strike="noStrike" cap="none">
                <a:solidFill>
                  <a:srgbClr val="000000"/>
                </a:solidFill>
                <a:latin typeface="+mn-lt"/>
                <a:ea typeface="Arial"/>
                <a:cs typeface="Arial"/>
                <a:sym typeface="Arial"/>
              </a:endParaRPr>
            </a:p>
          </p:txBody>
        </p:sp>
        <p:grpSp>
          <p:nvGrpSpPr>
            <p:cNvPr id="295" name="Google Shape;295;g45fb8ed13b4897bd_0"/>
            <p:cNvGrpSpPr/>
            <p:nvPr/>
          </p:nvGrpSpPr>
          <p:grpSpPr>
            <a:xfrm>
              <a:off x="279034" y="1126413"/>
              <a:ext cx="2493020" cy="877192"/>
              <a:chOff x="304439" y="1122373"/>
              <a:chExt cx="2514900" cy="884891"/>
            </a:xfrm>
          </p:grpSpPr>
          <p:sp>
            <p:nvSpPr>
              <p:cNvPr id="296" name="Google Shape;296;g45fb8ed13b4897bd_0"/>
              <p:cNvSpPr txBox="1"/>
              <p:nvPr/>
            </p:nvSpPr>
            <p:spPr>
              <a:xfrm>
                <a:off x="304439" y="1729764"/>
                <a:ext cx="2514900" cy="277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Corporate Colleagues</a:t>
                </a:r>
                <a:endParaRPr sz="1400" b="0" i="0" u="none" strike="noStrike" cap="none">
                  <a:solidFill>
                    <a:srgbClr val="000000"/>
                  </a:solidFill>
                  <a:latin typeface="+mn-lt"/>
                  <a:ea typeface="Arial"/>
                  <a:cs typeface="Arial"/>
                  <a:sym typeface="Arial"/>
                </a:endParaRPr>
              </a:p>
            </p:txBody>
          </p:sp>
          <p:grpSp>
            <p:nvGrpSpPr>
              <p:cNvPr id="297" name="Google Shape;297;g45fb8ed13b4897bd_0"/>
              <p:cNvGrpSpPr/>
              <p:nvPr/>
            </p:nvGrpSpPr>
            <p:grpSpPr>
              <a:xfrm>
                <a:off x="1296530" y="1122373"/>
                <a:ext cx="530709" cy="645057"/>
                <a:chOff x="1336872" y="1122373"/>
                <a:chExt cx="530709" cy="645057"/>
              </a:xfrm>
            </p:grpSpPr>
            <p:sp>
              <p:nvSpPr>
                <p:cNvPr id="298" name="Google Shape;298;g45fb8ed13b4897bd_0"/>
                <p:cNvSpPr/>
                <p:nvPr/>
              </p:nvSpPr>
              <p:spPr>
                <a:xfrm>
                  <a:off x="1336872" y="1122373"/>
                  <a:ext cx="530709" cy="645057"/>
                </a:xfrm>
                <a:custGeom>
                  <a:avLst/>
                  <a:gdLst/>
                  <a:ahLst/>
                  <a:cxnLst/>
                  <a:rect l="l" t="t" r="r" b="b"/>
                  <a:pathLst>
                    <a:path w="348006" h="422988" extrusionOk="0">
                      <a:moveTo>
                        <a:pt x="315374" y="286150"/>
                      </a:moveTo>
                      <a:lnTo>
                        <a:pt x="300145" y="286150"/>
                      </a:lnTo>
                      <a:cubicBezTo>
                        <a:pt x="298810" y="263922"/>
                        <a:pt x="279710" y="246985"/>
                        <a:pt x="257482" y="248320"/>
                      </a:cubicBezTo>
                      <a:cubicBezTo>
                        <a:pt x="237117" y="249543"/>
                        <a:pt x="220876" y="265785"/>
                        <a:pt x="219652" y="286150"/>
                      </a:cubicBezTo>
                      <a:lnTo>
                        <a:pt x="204496" y="286150"/>
                      </a:lnTo>
                      <a:cubicBezTo>
                        <a:pt x="186474" y="286150"/>
                        <a:pt x="171864" y="300760"/>
                        <a:pt x="171864" y="318782"/>
                      </a:cubicBezTo>
                      <a:lnTo>
                        <a:pt x="171864" y="390356"/>
                      </a:lnTo>
                      <a:cubicBezTo>
                        <a:pt x="171864" y="408378"/>
                        <a:pt x="186474" y="422988"/>
                        <a:pt x="204496" y="422988"/>
                      </a:cubicBezTo>
                      <a:lnTo>
                        <a:pt x="315374" y="422988"/>
                      </a:lnTo>
                      <a:cubicBezTo>
                        <a:pt x="333380" y="422948"/>
                        <a:pt x="347966" y="408362"/>
                        <a:pt x="348006" y="390356"/>
                      </a:cubicBezTo>
                      <a:lnTo>
                        <a:pt x="348006" y="318782"/>
                      </a:lnTo>
                      <a:cubicBezTo>
                        <a:pt x="347966" y="300776"/>
                        <a:pt x="333380" y="286190"/>
                        <a:pt x="315374" y="286150"/>
                      </a:cubicBezTo>
                      <a:close/>
                      <a:moveTo>
                        <a:pt x="259899" y="270124"/>
                      </a:moveTo>
                      <a:cubicBezTo>
                        <a:pt x="269154" y="270145"/>
                        <a:pt x="276980" y="276981"/>
                        <a:pt x="278246" y="286150"/>
                      </a:cubicBezTo>
                      <a:lnTo>
                        <a:pt x="241552" y="286150"/>
                      </a:lnTo>
                      <a:cubicBezTo>
                        <a:pt x="242847" y="276997"/>
                        <a:pt x="250655" y="270177"/>
                        <a:pt x="259899" y="270124"/>
                      </a:cubicBezTo>
                      <a:close/>
                      <a:moveTo>
                        <a:pt x="326324" y="390356"/>
                      </a:moveTo>
                      <a:cubicBezTo>
                        <a:pt x="326324" y="396363"/>
                        <a:pt x="321454" y="401233"/>
                        <a:pt x="315446" y="401233"/>
                      </a:cubicBezTo>
                      <a:lnTo>
                        <a:pt x="204496" y="401233"/>
                      </a:lnTo>
                      <a:cubicBezTo>
                        <a:pt x="198489" y="401233"/>
                        <a:pt x="193619" y="396363"/>
                        <a:pt x="193619" y="390356"/>
                      </a:cubicBezTo>
                      <a:lnTo>
                        <a:pt x="193619" y="318782"/>
                      </a:lnTo>
                      <a:cubicBezTo>
                        <a:pt x="193619" y="312775"/>
                        <a:pt x="198489" y="307905"/>
                        <a:pt x="204496" y="307905"/>
                      </a:cubicBezTo>
                      <a:lnTo>
                        <a:pt x="315374" y="307905"/>
                      </a:lnTo>
                      <a:cubicBezTo>
                        <a:pt x="321381" y="307905"/>
                        <a:pt x="326251" y="312775"/>
                        <a:pt x="326251" y="318782"/>
                      </a:cubicBezTo>
                      <a:close/>
                      <a:moveTo>
                        <a:pt x="168818" y="270124"/>
                      </a:moveTo>
                      <a:lnTo>
                        <a:pt x="97970" y="270124"/>
                      </a:lnTo>
                      <a:cubicBezTo>
                        <a:pt x="55906" y="270124"/>
                        <a:pt x="21795" y="304202"/>
                        <a:pt x="21755" y="346266"/>
                      </a:cubicBezTo>
                      <a:lnTo>
                        <a:pt x="21755" y="412111"/>
                      </a:lnTo>
                      <a:cubicBezTo>
                        <a:pt x="21755" y="418118"/>
                        <a:pt x="16885" y="422988"/>
                        <a:pt x="10877" y="422988"/>
                      </a:cubicBezTo>
                      <a:cubicBezTo>
                        <a:pt x="4870" y="422988"/>
                        <a:pt x="0" y="418118"/>
                        <a:pt x="0" y="412111"/>
                      </a:cubicBezTo>
                      <a:lnTo>
                        <a:pt x="0" y="346266"/>
                      </a:lnTo>
                      <a:cubicBezTo>
                        <a:pt x="80" y="292232"/>
                        <a:pt x="43863" y="248449"/>
                        <a:pt x="97897" y="248369"/>
                      </a:cubicBezTo>
                      <a:lnTo>
                        <a:pt x="168746" y="248369"/>
                      </a:lnTo>
                      <a:cubicBezTo>
                        <a:pt x="174753" y="248369"/>
                        <a:pt x="179623" y="253239"/>
                        <a:pt x="179623" y="259246"/>
                      </a:cubicBezTo>
                      <a:cubicBezTo>
                        <a:pt x="179623" y="265253"/>
                        <a:pt x="174753" y="270124"/>
                        <a:pt x="168746" y="270124"/>
                      </a:cubicBezTo>
                      <a:close/>
                      <a:moveTo>
                        <a:pt x="157361" y="226976"/>
                      </a:moveTo>
                      <a:cubicBezTo>
                        <a:pt x="220039" y="226976"/>
                        <a:pt x="270849" y="176166"/>
                        <a:pt x="270849" y="113488"/>
                      </a:cubicBezTo>
                      <a:cubicBezTo>
                        <a:pt x="270849" y="50810"/>
                        <a:pt x="220039" y="0"/>
                        <a:pt x="157361" y="0"/>
                      </a:cubicBezTo>
                      <a:cubicBezTo>
                        <a:pt x="94683" y="0"/>
                        <a:pt x="43872" y="50811"/>
                        <a:pt x="43872" y="113488"/>
                      </a:cubicBezTo>
                      <a:cubicBezTo>
                        <a:pt x="43872" y="113512"/>
                        <a:pt x="43872" y="113537"/>
                        <a:pt x="43872" y="113561"/>
                      </a:cubicBezTo>
                      <a:cubicBezTo>
                        <a:pt x="43952" y="176194"/>
                        <a:pt x="94727" y="226937"/>
                        <a:pt x="157361" y="226976"/>
                      </a:cubicBezTo>
                      <a:close/>
                      <a:moveTo>
                        <a:pt x="157361" y="21827"/>
                      </a:moveTo>
                      <a:cubicBezTo>
                        <a:pt x="208024" y="21827"/>
                        <a:pt x="249094" y="62898"/>
                        <a:pt x="249094" y="113561"/>
                      </a:cubicBezTo>
                      <a:cubicBezTo>
                        <a:pt x="249094" y="164224"/>
                        <a:pt x="208024" y="205294"/>
                        <a:pt x="157361" y="205294"/>
                      </a:cubicBezTo>
                      <a:cubicBezTo>
                        <a:pt x="106698" y="205294"/>
                        <a:pt x="65627" y="164224"/>
                        <a:pt x="65627" y="113561"/>
                      </a:cubicBezTo>
                      <a:cubicBezTo>
                        <a:pt x="65667" y="62915"/>
                        <a:pt x="106714" y="21867"/>
                        <a:pt x="157361" y="218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n-lt"/>
                    <a:ea typeface="Quattrocento Sans"/>
                    <a:cs typeface="Quattrocento Sans"/>
                    <a:sym typeface="Quattrocento Sans"/>
                  </a:endParaRPr>
                </a:p>
              </p:txBody>
            </p:sp>
            <p:pic>
              <p:nvPicPr>
                <p:cNvPr id="299" name="Google Shape;299;g45fb8ed13b4897bd_0" descr="CVS Health logo in transparent PNG and vectorized SVG formats"/>
                <p:cNvPicPr preferRelativeResize="0"/>
                <p:nvPr/>
              </p:nvPicPr>
              <p:blipFill rotWithShape="1">
                <a:blip r:embed="rId6">
                  <a:alphaModFix/>
                </a:blip>
                <a:srcRect/>
                <a:stretch/>
              </p:blipFill>
              <p:spPr>
                <a:xfrm>
                  <a:off x="1673939" y="1619955"/>
                  <a:ext cx="110111" cy="91441"/>
                </a:xfrm>
                <a:prstGeom prst="rect">
                  <a:avLst/>
                </a:prstGeom>
                <a:noFill/>
                <a:ln>
                  <a:noFill/>
                </a:ln>
              </p:spPr>
            </p:pic>
          </p:grpSp>
        </p:grpSp>
      </p:grpSp>
      <p:grpSp>
        <p:nvGrpSpPr>
          <p:cNvPr id="300" name="Google Shape;300;g45fb8ed13b4897bd_0"/>
          <p:cNvGrpSpPr/>
          <p:nvPr/>
        </p:nvGrpSpPr>
        <p:grpSpPr>
          <a:xfrm>
            <a:off x="9211706" y="1089379"/>
            <a:ext cx="2743200" cy="2045343"/>
            <a:chOff x="9397074" y="781706"/>
            <a:chExt cx="2743200" cy="2045343"/>
          </a:xfrm>
        </p:grpSpPr>
        <p:sp>
          <p:nvSpPr>
            <p:cNvPr id="301" name="Google Shape;301;g45fb8ed13b4897bd_0"/>
            <p:cNvSpPr txBox="1"/>
            <p:nvPr/>
          </p:nvSpPr>
          <p:spPr>
            <a:xfrm>
              <a:off x="9397074" y="1888371"/>
              <a:ext cx="2743200" cy="9386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dirty="0">
                  <a:solidFill>
                    <a:srgbClr val="222222"/>
                  </a:solidFill>
                  <a:latin typeface="+mn-lt"/>
                  <a:ea typeface="Quattrocento Sans"/>
                  <a:cs typeface="Quattrocento Sans"/>
                  <a:sym typeface="Quattrocento Sans"/>
                </a:rPr>
                <a:t>Granular Controls and Visibility for 3rd Party System Access</a:t>
              </a:r>
              <a:endParaRPr sz="1400" b="0" i="0" u="none" strike="noStrike" cap="none" dirty="0">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dirty="0">
                  <a:solidFill>
                    <a:srgbClr val="222222"/>
                  </a:solidFill>
                  <a:latin typeface="+mn-lt"/>
                  <a:ea typeface="Quattrocento Sans"/>
                  <a:cs typeface="Quattrocento Sans"/>
                  <a:sym typeface="Quattrocento Sans"/>
                </a:rPr>
                <a:t>Eliminate Dual Laptop for M&amp;A</a:t>
              </a:r>
              <a:endParaRPr sz="1400" b="0" i="0" u="none" strike="noStrike" cap="none" dirty="0">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dirty="0">
                  <a:solidFill>
                    <a:srgbClr val="222222"/>
                  </a:solidFill>
                  <a:latin typeface="+mn-lt"/>
                  <a:ea typeface="Quattrocento Sans"/>
                  <a:cs typeface="Quattrocento Sans"/>
                  <a:sym typeface="Quattrocento Sans"/>
                </a:rPr>
                <a:t>Displace VDI/Citrix Costs (ramp time)</a:t>
              </a:r>
              <a:endParaRPr sz="1400" b="0" i="0" u="none" strike="noStrike" cap="none" dirty="0">
                <a:solidFill>
                  <a:srgbClr val="000000"/>
                </a:solidFill>
                <a:latin typeface="+mn-lt"/>
                <a:ea typeface="Arial"/>
                <a:cs typeface="Arial"/>
                <a:sym typeface="Arial"/>
              </a:endParaRPr>
            </a:p>
          </p:txBody>
        </p:sp>
        <p:grpSp>
          <p:nvGrpSpPr>
            <p:cNvPr id="302" name="Google Shape;302;g45fb8ed13b4897bd_0"/>
            <p:cNvGrpSpPr/>
            <p:nvPr/>
          </p:nvGrpSpPr>
          <p:grpSpPr>
            <a:xfrm>
              <a:off x="9910816" y="781706"/>
              <a:ext cx="1999021" cy="1228115"/>
              <a:chOff x="9691549" y="634438"/>
              <a:chExt cx="2501903" cy="1537067"/>
            </a:xfrm>
          </p:grpSpPr>
          <p:sp>
            <p:nvSpPr>
              <p:cNvPr id="303" name="Google Shape;303;g45fb8ed13b4897bd_0"/>
              <p:cNvSpPr txBox="1"/>
              <p:nvPr/>
            </p:nvSpPr>
            <p:spPr>
              <a:xfrm>
                <a:off x="9691549" y="1739383"/>
                <a:ext cx="2501903" cy="3466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dirty="0">
                    <a:solidFill>
                      <a:srgbClr val="000000"/>
                    </a:solidFill>
                    <a:latin typeface="+mn-lt"/>
                    <a:ea typeface="Quattrocento Sans"/>
                    <a:cs typeface="Quattrocento Sans"/>
                    <a:sym typeface="Quattrocento Sans"/>
                  </a:rPr>
                  <a:t>3</a:t>
                </a:r>
                <a:r>
                  <a:rPr lang="en-US" sz="1200" b="1" i="0" u="sng" strike="noStrike" cap="none" baseline="30000" dirty="0">
                    <a:solidFill>
                      <a:srgbClr val="000000"/>
                    </a:solidFill>
                    <a:latin typeface="+mn-lt"/>
                    <a:ea typeface="Quattrocento Sans"/>
                    <a:cs typeface="Quattrocento Sans"/>
                    <a:sym typeface="Quattrocento Sans"/>
                  </a:rPr>
                  <a:t>rd</a:t>
                </a:r>
                <a:r>
                  <a:rPr lang="en-US" sz="1200" b="1" i="0" u="sng" strike="noStrike" cap="none" dirty="0">
                    <a:solidFill>
                      <a:srgbClr val="000000"/>
                    </a:solidFill>
                    <a:latin typeface="+mn-lt"/>
                    <a:ea typeface="Quattrocento Sans"/>
                    <a:cs typeface="Quattrocento Sans"/>
                    <a:sym typeface="Quattrocento Sans"/>
                  </a:rPr>
                  <a:t> Party User Access</a:t>
                </a:r>
                <a:endParaRPr sz="1400" b="0" i="0" u="none" strike="noStrike" cap="none" dirty="0">
                  <a:solidFill>
                    <a:srgbClr val="000000"/>
                  </a:solidFill>
                  <a:latin typeface="+mn-lt"/>
                  <a:ea typeface="Arial"/>
                  <a:cs typeface="Arial"/>
                  <a:sym typeface="Arial"/>
                </a:endParaRPr>
              </a:p>
            </p:txBody>
          </p:sp>
          <p:grpSp>
            <p:nvGrpSpPr>
              <p:cNvPr id="304" name="Google Shape;304;g45fb8ed13b4897bd_0"/>
              <p:cNvGrpSpPr/>
              <p:nvPr/>
            </p:nvGrpSpPr>
            <p:grpSpPr>
              <a:xfrm>
                <a:off x="9976424" y="634438"/>
                <a:ext cx="1528567" cy="1537067"/>
                <a:chOff x="9976424" y="634438"/>
                <a:chExt cx="1528567" cy="1537067"/>
              </a:xfrm>
            </p:grpSpPr>
            <p:pic>
              <p:nvPicPr>
                <p:cNvPr id="305" name="Google Shape;305;g45fb8ed13b4897bd_0"/>
                <p:cNvPicPr preferRelativeResize="0"/>
                <p:nvPr/>
              </p:nvPicPr>
              <p:blipFill rotWithShape="1">
                <a:blip r:embed="rId7">
                  <a:alphaModFix/>
                </a:blip>
                <a:srcRect/>
                <a:stretch/>
              </p:blipFill>
              <p:spPr>
                <a:xfrm>
                  <a:off x="9976424" y="634438"/>
                  <a:ext cx="1528567" cy="1537067"/>
                </a:xfrm>
                <a:prstGeom prst="rect">
                  <a:avLst/>
                </a:prstGeom>
                <a:noFill/>
                <a:ln>
                  <a:noFill/>
                </a:ln>
              </p:spPr>
            </p:pic>
            <p:pic>
              <p:nvPicPr>
                <p:cNvPr id="306" name="Google Shape;306;g45fb8ed13b4897bd_0" descr="CVS Health logo in transparent PNG and vectorized SVG formats"/>
                <p:cNvPicPr preferRelativeResize="0"/>
                <p:nvPr/>
              </p:nvPicPr>
              <p:blipFill rotWithShape="1">
                <a:blip r:embed="rId6">
                  <a:alphaModFix/>
                </a:blip>
                <a:srcRect/>
                <a:stretch/>
              </p:blipFill>
              <p:spPr>
                <a:xfrm>
                  <a:off x="10785165" y="1606024"/>
                  <a:ext cx="144012" cy="119596"/>
                </a:xfrm>
                <a:prstGeom prst="rect">
                  <a:avLst/>
                </a:prstGeom>
                <a:noFill/>
                <a:ln>
                  <a:noFill/>
                </a:ln>
              </p:spPr>
            </p:pic>
          </p:grpSp>
        </p:grpSp>
      </p:grpSp>
      <p:grpSp>
        <p:nvGrpSpPr>
          <p:cNvPr id="307" name="Google Shape;307;g45fb8ed13b4897bd_0"/>
          <p:cNvGrpSpPr/>
          <p:nvPr/>
        </p:nvGrpSpPr>
        <p:grpSpPr>
          <a:xfrm>
            <a:off x="3173245" y="4810188"/>
            <a:ext cx="2743200" cy="2049433"/>
            <a:chOff x="3552526" y="4440214"/>
            <a:chExt cx="2743200" cy="2049433"/>
          </a:xfrm>
        </p:grpSpPr>
        <p:sp>
          <p:nvSpPr>
            <p:cNvPr id="308" name="Google Shape;308;g45fb8ed13b4897bd_0"/>
            <p:cNvSpPr txBox="1"/>
            <p:nvPr/>
          </p:nvSpPr>
          <p:spPr>
            <a:xfrm>
              <a:off x="3552526" y="5185247"/>
              <a:ext cx="2743200" cy="1304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Accelerate Adoption of Zero Trust Principles </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GCP design and configuration plan to test in progress</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Azure and AWS preliminary plan for design and configuration to test</a:t>
              </a:r>
              <a:endParaRPr sz="1400" b="0" i="0" u="none" strike="noStrike" cap="none">
                <a:solidFill>
                  <a:srgbClr val="000000"/>
                </a:solidFill>
                <a:latin typeface="+mn-lt"/>
                <a:ea typeface="Arial"/>
                <a:cs typeface="Arial"/>
                <a:sym typeface="Arial"/>
              </a:endParaRPr>
            </a:p>
            <a:p>
              <a:pPr marL="285750" marR="0" lvl="0" indent="-215900" algn="l" rtl="0">
                <a:lnSpc>
                  <a:spcPct val="100000"/>
                </a:lnSpc>
                <a:spcBef>
                  <a:spcPts val="0"/>
                </a:spcBef>
                <a:spcAft>
                  <a:spcPts val="0"/>
                </a:spcAft>
                <a:buClr>
                  <a:srgbClr val="000000"/>
                </a:buClr>
                <a:buSzPts val="1100"/>
                <a:buFont typeface="Noto Sans Symbols"/>
                <a:buNone/>
              </a:pPr>
              <a:endParaRPr sz="1100" b="0" i="0" u="none" strike="noStrike" cap="none">
                <a:solidFill>
                  <a:srgbClr val="222222"/>
                </a:solidFill>
                <a:latin typeface="+mn-lt"/>
                <a:ea typeface="Quattrocento Sans"/>
                <a:cs typeface="Quattrocento Sans"/>
                <a:sym typeface="Quattrocento Sans"/>
              </a:endParaRPr>
            </a:p>
          </p:txBody>
        </p:sp>
        <p:grpSp>
          <p:nvGrpSpPr>
            <p:cNvPr id="309" name="Google Shape;309;g45fb8ed13b4897bd_0"/>
            <p:cNvGrpSpPr/>
            <p:nvPr/>
          </p:nvGrpSpPr>
          <p:grpSpPr>
            <a:xfrm>
              <a:off x="3908091" y="4440214"/>
              <a:ext cx="2031937" cy="798545"/>
              <a:chOff x="3873655" y="4340044"/>
              <a:chExt cx="2543100" cy="999430"/>
            </a:xfrm>
          </p:grpSpPr>
          <p:sp>
            <p:nvSpPr>
              <p:cNvPr id="310" name="Google Shape;310;g45fb8ed13b4897bd_0"/>
              <p:cNvSpPr txBox="1"/>
              <p:nvPr/>
            </p:nvSpPr>
            <p:spPr>
              <a:xfrm>
                <a:off x="3873655" y="4995074"/>
                <a:ext cx="2543100" cy="344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Cloud Service Providers</a:t>
                </a:r>
                <a:endParaRPr sz="1400" b="0" i="0" u="none" strike="noStrike" cap="none">
                  <a:solidFill>
                    <a:srgbClr val="000000"/>
                  </a:solidFill>
                  <a:latin typeface="+mn-lt"/>
                  <a:ea typeface="Arial"/>
                  <a:cs typeface="Arial"/>
                  <a:sym typeface="Arial"/>
                </a:endParaRPr>
              </a:p>
            </p:txBody>
          </p:sp>
          <p:grpSp>
            <p:nvGrpSpPr>
              <p:cNvPr id="311" name="Google Shape;311;g45fb8ed13b4897bd_0"/>
              <p:cNvGrpSpPr/>
              <p:nvPr/>
            </p:nvGrpSpPr>
            <p:grpSpPr>
              <a:xfrm>
                <a:off x="4610095" y="4340044"/>
                <a:ext cx="1070356" cy="674946"/>
                <a:chOff x="4610095" y="4340044"/>
                <a:chExt cx="1070356" cy="674946"/>
              </a:xfrm>
            </p:grpSpPr>
            <p:sp>
              <p:nvSpPr>
                <p:cNvPr id="312" name="Google Shape;312;g45fb8ed13b4897bd_0"/>
                <p:cNvSpPr/>
                <p:nvPr/>
              </p:nvSpPr>
              <p:spPr>
                <a:xfrm>
                  <a:off x="4610095" y="4340044"/>
                  <a:ext cx="1070356" cy="674946"/>
                </a:xfrm>
                <a:custGeom>
                  <a:avLst/>
                  <a:gdLst/>
                  <a:ahLst/>
                  <a:cxnLst/>
                  <a:rect l="l" t="t" r="r" b="b"/>
                  <a:pathLst>
                    <a:path w="2936" h="1909" extrusionOk="0">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w="317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200" b="1" i="0" u="none" strike="noStrike" cap="none">
                    <a:solidFill>
                      <a:srgbClr val="FFFFFF"/>
                    </a:solidFill>
                    <a:latin typeface="+mn-lt"/>
                    <a:ea typeface="Quattrocento Sans"/>
                    <a:cs typeface="Quattrocento Sans"/>
                    <a:sym typeface="Quattrocento Sans"/>
                  </a:endParaRPr>
                </a:p>
              </p:txBody>
            </p:sp>
            <p:pic>
              <p:nvPicPr>
                <p:cNvPr id="313" name="Google Shape;313;g45fb8ed13b4897bd_0" descr="CVS Health logo transparent PNG - StickPNG"/>
                <p:cNvPicPr preferRelativeResize="0"/>
                <p:nvPr/>
              </p:nvPicPr>
              <p:blipFill rotWithShape="1">
                <a:blip r:embed="rId8">
                  <a:alphaModFix/>
                </a:blip>
                <a:srcRect/>
                <a:stretch/>
              </p:blipFill>
              <p:spPr>
                <a:xfrm>
                  <a:off x="4900916" y="4571545"/>
                  <a:ext cx="568356" cy="287731"/>
                </a:xfrm>
                <a:prstGeom prst="rect">
                  <a:avLst/>
                </a:prstGeom>
                <a:noFill/>
                <a:ln>
                  <a:noFill/>
                </a:ln>
              </p:spPr>
            </p:pic>
          </p:grpSp>
        </p:grpSp>
      </p:grpSp>
      <p:grpSp>
        <p:nvGrpSpPr>
          <p:cNvPr id="314" name="Google Shape;314;g45fb8ed13b4897bd_0"/>
          <p:cNvGrpSpPr/>
          <p:nvPr/>
        </p:nvGrpSpPr>
        <p:grpSpPr>
          <a:xfrm>
            <a:off x="9216852" y="3571252"/>
            <a:ext cx="2743200" cy="1916154"/>
            <a:chOff x="9281339" y="4138507"/>
            <a:chExt cx="2743200" cy="1916154"/>
          </a:xfrm>
        </p:grpSpPr>
        <p:sp>
          <p:nvSpPr>
            <p:cNvPr id="315" name="Google Shape;315;g45fb8ed13b4897bd_0"/>
            <p:cNvSpPr txBox="1"/>
            <p:nvPr/>
          </p:nvSpPr>
          <p:spPr>
            <a:xfrm>
              <a:off x="9281339" y="4923361"/>
              <a:ext cx="2743200" cy="1131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Internet Egress from Retail Locations – 6,781</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Align with Omni-channel Strategy</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Eliminate Single Point of Failure</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Beginning Production Design Workshop</a:t>
              </a:r>
              <a:endParaRPr sz="1400" b="0" i="0" u="none" strike="noStrike" cap="none">
                <a:solidFill>
                  <a:srgbClr val="000000"/>
                </a:solidFill>
                <a:latin typeface="+mn-lt"/>
                <a:ea typeface="Arial"/>
                <a:cs typeface="Arial"/>
                <a:sym typeface="Arial"/>
              </a:endParaRPr>
            </a:p>
          </p:txBody>
        </p:sp>
        <p:grpSp>
          <p:nvGrpSpPr>
            <p:cNvPr id="316" name="Google Shape;316;g45fb8ed13b4897bd_0"/>
            <p:cNvGrpSpPr/>
            <p:nvPr/>
          </p:nvGrpSpPr>
          <p:grpSpPr>
            <a:xfrm>
              <a:off x="9795080" y="4138507"/>
              <a:ext cx="1715533" cy="836821"/>
              <a:chOff x="9691549" y="4028696"/>
              <a:chExt cx="2147100" cy="1047335"/>
            </a:xfrm>
          </p:grpSpPr>
          <p:sp>
            <p:nvSpPr>
              <p:cNvPr id="317" name="Google Shape;317;g45fb8ed13b4897bd_0"/>
              <p:cNvSpPr txBox="1"/>
              <p:nvPr/>
            </p:nvSpPr>
            <p:spPr>
              <a:xfrm>
                <a:off x="9691549" y="4731631"/>
                <a:ext cx="2147100" cy="344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Retail Locations</a:t>
                </a:r>
                <a:endParaRPr sz="1400" b="0" i="0" u="none" strike="noStrike" cap="none">
                  <a:solidFill>
                    <a:srgbClr val="000000"/>
                  </a:solidFill>
                  <a:latin typeface="+mn-lt"/>
                  <a:ea typeface="Arial"/>
                  <a:cs typeface="Arial"/>
                  <a:sym typeface="Arial"/>
                </a:endParaRPr>
              </a:p>
            </p:txBody>
          </p:sp>
          <p:grpSp>
            <p:nvGrpSpPr>
              <p:cNvPr id="318" name="Google Shape;318;g45fb8ed13b4897bd_0"/>
              <p:cNvGrpSpPr/>
              <p:nvPr/>
            </p:nvGrpSpPr>
            <p:grpSpPr>
              <a:xfrm>
                <a:off x="10405643" y="4028696"/>
                <a:ext cx="718828" cy="778768"/>
                <a:chOff x="10405643" y="4028696"/>
                <a:chExt cx="718828" cy="778768"/>
              </a:xfrm>
            </p:grpSpPr>
            <p:sp>
              <p:nvSpPr>
                <p:cNvPr id="319" name="Google Shape;319;g45fb8ed13b4897bd_0"/>
                <p:cNvSpPr/>
                <p:nvPr/>
              </p:nvSpPr>
              <p:spPr>
                <a:xfrm>
                  <a:off x="10405643" y="4103858"/>
                  <a:ext cx="718828" cy="703606"/>
                </a:xfrm>
                <a:custGeom>
                  <a:avLst/>
                  <a:gdLst/>
                  <a:ahLst/>
                  <a:cxnLst/>
                  <a:rect l="l" t="t" r="r" b="b"/>
                  <a:pathLst>
                    <a:path w="557231" h="545431" extrusionOk="0">
                      <a:moveTo>
                        <a:pt x="224991" y="344829"/>
                      </a:moveTo>
                      <a:lnTo>
                        <a:pt x="185132" y="344829"/>
                      </a:lnTo>
                      <a:cubicBezTo>
                        <a:pt x="162318" y="344829"/>
                        <a:pt x="143700" y="326210"/>
                        <a:pt x="143700" y="303397"/>
                      </a:cubicBezTo>
                      <a:lnTo>
                        <a:pt x="143700" y="263538"/>
                      </a:lnTo>
                      <a:cubicBezTo>
                        <a:pt x="143700" y="240724"/>
                        <a:pt x="162318" y="222106"/>
                        <a:pt x="185132" y="222106"/>
                      </a:cubicBezTo>
                      <a:lnTo>
                        <a:pt x="224991" y="222106"/>
                      </a:lnTo>
                      <a:cubicBezTo>
                        <a:pt x="247804" y="222106"/>
                        <a:pt x="266423" y="240724"/>
                        <a:pt x="266423" y="263538"/>
                      </a:cubicBezTo>
                      <a:lnTo>
                        <a:pt x="266423" y="303397"/>
                      </a:lnTo>
                      <a:cubicBezTo>
                        <a:pt x="266423" y="326210"/>
                        <a:pt x="247804" y="344829"/>
                        <a:pt x="224991" y="344829"/>
                      </a:cubicBezTo>
                      <a:close/>
                      <a:moveTo>
                        <a:pt x="185132" y="249902"/>
                      </a:moveTo>
                      <a:cubicBezTo>
                        <a:pt x="177528" y="249902"/>
                        <a:pt x="171234" y="256196"/>
                        <a:pt x="171234" y="263800"/>
                      </a:cubicBezTo>
                      <a:lnTo>
                        <a:pt x="171234" y="303659"/>
                      </a:lnTo>
                      <a:cubicBezTo>
                        <a:pt x="171234" y="311264"/>
                        <a:pt x="177528" y="317557"/>
                        <a:pt x="185132" y="317557"/>
                      </a:cubicBezTo>
                      <a:lnTo>
                        <a:pt x="224991" y="317557"/>
                      </a:lnTo>
                      <a:cubicBezTo>
                        <a:pt x="232595" y="317557"/>
                        <a:pt x="238889" y="311264"/>
                        <a:pt x="238889" y="303659"/>
                      </a:cubicBezTo>
                      <a:lnTo>
                        <a:pt x="238889" y="263800"/>
                      </a:lnTo>
                      <a:cubicBezTo>
                        <a:pt x="238889" y="256196"/>
                        <a:pt x="232595" y="249902"/>
                        <a:pt x="224991" y="249902"/>
                      </a:cubicBezTo>
                      <a:lnTo>
                        <a:pt x="185132" y="249902"/>
                      </a:lnTo>
                      <a:close/>
                      <a:moveTo>
                        <a:pt x="371576" y="344829"/>
                      </a:moveTo>
                      <a:lnTo>
                        <a:pt x="331717" y="344829"/>
                      </a:lnTo>
                      <a:cubicBezTo>
                        <a:pt x="308903" y="344829"/>
                        <a:pt x="290285" y="326210"/>
                        <a:pt x="290285" y="303397"/>
                      </a:cubicBezTo>
                      <a:lnTo>
                        <a:pt x="290285" y="263538"/>
                      </a:lnTo>
                      <a:cubicBezTo>
                        <a:pt x="290285" y="240724"/>
                        <a:pt x="308903" y="222106"/>
                        <a:pt x="331717" y="222106"/>
                      </a:cubicBezTo>
                      <a:lnTo>
                        <a:pt x="371576" y="222106"/>
                      </a:lnTo>
                      <a:cubicBezTo>
                        <a:pt x="394389" y="222106"/>
                        <a:pt x="413007" y="240724"/>
                        <a:pt x="413007" y="263538"/>
                      </a:cubicBezTo>
                      <a:lnTo>
                        <a:pt x="413007" y="303397"/>
                      </a:lnTo>
                      <a:cubicBezTo>
                        <a:pt x="413007" y="326210"/>
                        <a:pt x="394389" y="344829"/>
                        <a:pt x="371576" y="344829"/>
                      </a:cubicBezTo>
                      <a:close/>
                      <a:moveTo>
                        <a:pt x="331717" y="249902"/>
                      </a:moveTo>
                      <a:cubicBezTo>
                        <a:pt x="324112" y="249902"/>
                        <a:pt x="317819" y="256196"/>
                        <a:pt x="317819" y="263800"/>
                      </a:cubicBezTo>
                      <a:lnTo>
                        <a:pt x="317819" y="303659"/>
                      </a:lnTo>
                      <a:cubicBezTo>
                        <a:pt x="317819" y="311264"/>
                        <a:pt x="324112" y="317557"/>
                        <a:pt x="331717" y="317557"/>
                      </a:cubicBezTo>
                      <a:lnTo>
                        <a:pt x="371576" y="317557"/>
                      </a:lnTo>
                      <a:cubicBezTo>
                        <a:pt x="379180" y="317557"/>
                        <a:pt x="385474" y="311264"/>
                        <a:pt x="385474" y="303659"/>
                      </a:cubicBezTo>
                      <a:lnTo>
                        <a:pt x="385474" y="263800"/>
                      </a:lnTo>
                      <a:cubicBezTo>
                        <a:pt x="385474" y="256196"/>
                        <a:pt x="379180" y="249902"/>
                        <a:pt x="371576" y="249902"/>
                      </a:cubicBezTo>
                      <a:lnTo>
                        <a:pt x="331717" y="249902"/>
                      </a:lnTo>
                      <a:close/>
                      <a:moveTo>
                        <a:pt x="224991" y="200866"/>
                      </a:moveTo>
                      <a:lnTo>
                        <a:pt x="185132" y="200866"/>
                      </a:lnTo>
                      <a:cubicBezTo>
                        <a:pt x="162318" y="200866"/>
                        <a:pt x="143700" y="182248"/>
                        <a:pt x="143700" y="159434"/>
                      </a:cubicBezTo>
                      <a:lnTo>
                        <a:pt x="143700" y="119575"/>
                      </a:lnTo>
                      <a:cubicBezTo>
                        <a:pt x="143700" y="96762"/>
                        <a:pt x="162318" y="78144"/>
                        <a:pt x="185132" y="78144"/>
                      </a:cubicBezTo>
                      <a:lnTo>
                        <a:pt x="224991" y="78144"/>
                      </a:lnTo>
                      <a:cubicBezTo>
                        <a:pt x="247804" y="78144"/>
                        <a:pt x="266423" y="96762"/>
                        <a:pt x="266423" y="119575"/>
                      </a:cubicBezTo>
                      <a:lnTo>
                        <a:pt x="266423" y="159434"/>
                      </a:lnTo>
                      <a:cubicBezTo>
                        <a:pt x="266423" y="182248"/>
                        <a:pt x="247804" y="200866"/>
                        <a:pt x="224991" y="200866"/>
                      </a:cubicBezTo>
                      <a:close/>
                      <a:moveTo>
                        <a:pt x="185132" y="105940"/>
                      </a:moveTo>
                      <a:cubicBezTo>
                        <a:pt x="177528" y="105940"/>
                        <a:pt x="171234" y="112233"/>
                        <a:pt x="171234" y="119838"/>
                      </a:cubicBezTo>
                      <a:lnTo>
                        <a:pt x="171234" y="159696"/>
                      </a:lnTo>
                      <a:cubicBezTo>
                        <a:pt x="171234" y="167301"/>
                        <a:pt x="177528" y="173594"/>
                        <a:pt x="185132" y="173594"/>
                      </a:cubicBezTo>
                      <a:lnTo>
                        <a:pt x="224991" y="173594"/>
                      </a:lnTo>
                      <a:cubicBezTo>
                        <a:pt x="232595" y="173594"/>
                        <a:pt x="238889" y="167301"/>
                        <a:pt x="238889" y="159696"/>
                      </a:cubicBezTo>
                      <a:lnTo>
                        <a:pt x="238889" y="119838"/>
                      </a:lnTo>
                      <a:cubicBezTo>
                        <a:pt x="238889" y="112233"/>
                        <a:pt x="232595" y="105940"/>
                        <a:pt x="224991" y="105940"/>
                      </a:cubicBezTo>
                      <a:lnTo>
                        <a:pt x="185132" y="105940"/>
                      </a:lnTo>
                      <a:close/>
                      <a:moveTo>
                        <a:pt x="371576" y="200866"/>
                      </a:moveTo>
                      <a:lnTo>
                        <a:pt x="331717" y="200866"/>
                      </a:lnTo>
                      <a:cubicBezTo>
                        <a:pt x="308903" y="200866"/>
                        <a:pt x="290285" y="182248"/>
                        <a:pt x="290285" y="159434"/>
                      </a:cubicBezTo>
                      <a:lnTo>
                        <a:pt x="290285" y="119575"/>
                      </a:lnTo>
                      <a:cubicBezTo>
                        <a:pt x="290285" y="96762"/>
                        <a:pt x="308903" y="78144"/>
                        <a:pt x="331717" y="78144"/>
                      </a:cubicBezTo>
                      <a:lnTo>
                        <a:pt x="371576" y="78144"/>
                      </a:lnTo>
                      <a:cubicBezTo>
                        <a:pt x="394389" y="78144"/>
                        <a:pt x="413007" y="96762"/>
                        <a:pt x="413007" y="119575"/>
                      </a:cubicBezTo>
                      <a:lnTo>
                        <a:pt x="413007" y="159434"/>
                      </a:lnTo>
                      <a:cubicBezTo>
                        <a:pt x="413007" y="182248"/>
                        <a:pt x="394389" y="200866"/>
                        <a:pt x="371576" y="200866"/>
                      </a:cubicBezTo>
                      <a:close/>
                      <a:moveTo>
                        <a:pt x="331717" y="105940"/>
                      </a:moveTo>
                      <a:cubicBezTo>
                        <a:pt x="324112" y="105940"/>
                        <a:pt x="317819" y="112233"/>
                        <a:pt x="317819" y="119838"/>
                      </a:cubicBezTo>
                      <a:lnTo>
                        <a:pt x="317819" y="159696"/>
                      </a:lnTo>
                      <a:cubicBezTo>
                        <a:pt x="317819" y="167301"/>
                        <a:pt x="324112" y="173594"/>
                        <a:pt x="331717" y="173594"/>
                      </a:cubicBezTo>
                      <a:lnTo>
                        <a:pt x="371576" y="173594"/>
                      </a:lnTo>
                      <a:cubicBezTo>
                        <a:pt x="379180" y="173594"/>
                        <a:pt x="385474" y="167301"/>
                        <a:pt x="385474" y="159696"/>
                      </a:cubicBezTo>
                      <a:lnTo>
                        <a:pt x="385474" y="119838"/>
                      </a:lnTo>
                      <a:cubicBezTo>
                        <a:pt x="385474" y="112233"/>
                        <a:pt x="379180" y="105940"/>
                        <a:pt x="371576" y="105940"/>
                      </a:cubicBezTo>
                      <a:lnTo>
                        <a:pt x="331717" y="105940"/>
                      </a:lnTo>
                      <a:close/>
                      <a:moveTo>
                        <a:pt x="492724" y="485644"/>
                      </a:moveTo>
                      <a:lnTo>
                        <a:pt x="492724" y="68704"/>
                      </a:lnTo>
                      <a:cubicBezTo>
                        <a:pt x="492724" y="61099"/>
                        <a:pt x="486431" y="54806"/>
                        <a:pt x="478826" y="54806"/>
                      </a:cubicBezTo>
                      <a:cubicBezTo>
                        <a:pt x="471222" y="54806"/>
                        <a:pt x="464928" y="61099"/>
                        <a:pt x="464928" y="68704"/>
                      </a:cubicBezTo>
                      <a:lnTo>
                        <a:pt x="464928" y="485644"/>
                      </a:lnTo>
                      <a:cubicBezTo>
                        <a:pt x="464928" y="503476"/>
                        <a:pt x="450506" y="517898"/>
                        <a:pt x="432674" y="517898"/>
                      </a:cubicBezTo>
                      <a:lnTo>
                        <a:pt x="339322" y="517898"/>
                      </a:lnTo>
                      <a:lnTo>
                        <a:pt x="339322" y="437395"/>
                      </a:lnTo>
                      <a:cubicBezTo>
                        <a:pt x="339322" y="414581"/>
                        <a:pt x="320704" y="395963"/>
                        <a:pt x="297890" y="395963"/>
                      </a:cubicBezTo>
                      <a:lnTo>
                        <a:pt x="258031" y="395963"/>
                      </a:lnTo>
                      <a:cubicBezTo>
                        <a:pt x="235217" y="395963"/>
                        <a:pt x="216599" y="414581"/>
                        <a:pt x="216599" y="437395"/>
                      </a:cubicBezTo>
                      <a:lnTo>
                        <a:pt x="216599" y="517898"/>
                      </a:lnTo>
                      <a:lnTo>
                        <a:pt x="123247" y="517898"/>
                      </a:lnTo>
                      <a:cubicBezTo>
                        <a:pt x="105415" y="517898"/>
                        <a:pt x="90993" y="503476"/>
                        <a:pt x="90993" y="485644"/>
                      </a:cubicBezTo>
                      <a:lnTo>
                        <a:pt x="90993" y="68704"/>
                      </a:lnTo>
                      <a:cubicBezTo>
                        <a:pt x="90993" y="61099"/>
                        <a:pt x="84699" y="54806"/>
                        <a:pt x="77095" y="54806"/>
                      </a:cubicBezTo>
                      <a:cubicBezTo>
                        <a:pt x="69490" y="54806"/>
                        <a:pt x="63197" y="61099"/>
                        <a:pt x="63197" y="68704"/>
                      </a:cubicBezTo>
                      <a:lnTo>
                        <a:pt x="63197" y="485644"/>
                      </a:lnTo>
                      <a:cubicBezTo>
                        <a:pt x="63197" y="518423"/>
                        <a:pt x="89944" y="545432"/>
                        <a:pt x="122984" y="545432"/>
                      </a:cubicBezTo>
                      <a:lnTo>
                        <a:pt x="230235" y="545432"/>
                      </a:lnTo>
                      <a:cubicBezTo>
                        <a:pt x="237840" y="545432"/>
                        <a:pt x="244133" y="539138"/>
                        <a:pt x="244133" y="531534"/>
                      </a:cubicBezTo>
                      <a:lnTo>
                        <a:pt x="244133" y="437132"/>
                      </a:lnTo>
                      <a:cubicBezTo>
                        <a:pt x="244133" y="429528"/>
                        <a:pt x="250427" y="423234"/>
                        <a:pt x="258031" y="423234"/>
                      </a:cubicBezTo>
                      <a:lnTo>
                        <a:pt x="297890" y="423234"/>
                      </a:lnTo>
                      <a:cubicBezTo>
                        <a:pt x="305494" y="423234"/>
                        <a:pt x="311788" y="429528"/>
                        <a:pt x="311788" y="437132"/>
                      </a:cubicBezTo>
                      <a:lnTo>
                        <a:pt x="311788" y="531534"/>
                      </a:lnTo>
                      <a:cubicBezTo>
                        <a:pt x="311788" y="539138"/>
                        <a:pt x="318081" y="545432"/>
                        <a:pt x="325686" y="545432"/>
                      </a:cubicBezTo>
                      <a:lnTo>
                        <a:pt x="432937" y="545432"/>
                      </a:lnTo>
                      <a:cubicBezTo>
                        <a:pt x="465715" y="545432"/>
                        <a:pt x="492724" y="518685"/>
                        <a:pt x="492724" y="485644"/>
                      </a:cubicBezTo>
                      <a:close/>
                      <a:moveTo>
                        <a:pt x="36712" y="187492"/>
                      </a:moveTo>
                      <a:lnTo>
                        <a:pt x="36712" y="186968"/>
                      </a:lnTo>
                      <a:cubicBezTo>
                        <a:pt x="36712" y="176741"/>
                        <a:pt x="28583" y="168874"/>
                        <a:pt x="18356" y="168874"/>
                      </a:cubicBezTo>
                      <a:cubicBezTo>
                        <a:pt x="8129" y="168874"/>
                        <a:pt x="0" y="177266"/>
                        <a:pt x="0" y="187492"/>
                      </a:cubicBezTo>
                      <a:cubicBezTo>
                        <a:pt x="0" y="197719"/>
                        <a:pt x="8129" y="205848"/>
                        <a:pt x="18356" y="205848"/>
                      </a:cubicBezTo>
                      <a:cubicBezTo>
                        <a:pt x="28583" y="205848"/>
                        <a:pt x="36712" y="197719"/>
                        <a:pt x="36712" y="187492"/>
                      </a:cubicBezTo>
                      <a:close/>
                      <a:moveTo>
                        <a:pt x="18356" y="420087"/>
                      </a:moveTo>
                      <a:cubicBezTo>
                        <a:pt x="8129" y="420087"/>
                        <a:pt x="0" y="411959"/>
                        <a:pt x="0" y="401732"/>
                      </a:cubicBezTo>
                      <a:lnTo>
                        <a:pt x="0" y="400683"/>
                      </a:lnTo>
                      <a:cubicBezTo>
                        <a:pt x="0" y="390456"/>
                        <a:pt x="8129" y="382327"/>
                        <a:pt x="18356" y="382327"/>
                      </a:cubicBezTo>
                      <a:cubicBezTo>
                        <a:pt x="28583" y="382327"/>
                        <a:pt x="36712" y="390456"/>
                        <a:pt x="36712" y="400683"/>
                      </a:cubicBezTo>
                      <a:lnTo>
                        <a:pt x="36712" y="401732"/>
                      </a:lnTo>
                      <a:cubicBezTo>
                        <a:pt x="36712" y="411959"/>
                        <a:pt x="28583" y="420087"/>
                        <a:pt x="18356" y="420087"/>
                      </a:cubicBezTo>
                      <a:close/>
                      <a:moveTo>
                        <a:pt x="18356" y="348762"/>
                      </a:moveTo>
                      <a:cubicBezTo>
                        <a:pt x="8129" y="348762"/>
                        <a:pt x="0" y="340633"/>
                        <a:pt x="0" y="330406"/>
                      </a:cubicBezTo>
                      <a:lnTo>
                        <a:pt x="0" y="329357"/>
                      </a:lnTo>
                      <a:cubicBezTo>
                        <a:pt x="0" y="319130"/>
                        <a:pt x="8129" y="311001"/>
                        <a:pt x="18356" y="311001"/>
                      </a:cubicBezTo>
                      <a:cubicBezTo>
                        <a:pt x="28583" y="311001"/>
                        <a:pt x="36712" y="319130"/>
                        <a:pt x="36712" y="329357"/>
                      </a:cubicBezTo>
                      <a:lnTo>
                        <a:pt x="36712" y="330406"/>
                      </a:lnTo>
                      <a:cubicBezTo>
                        <a:pt x="36712" y="340633"/>
                        <a:pt x="28583" y="348762"/>
                        <a:pt x="18356" y="348762"/>
                      </a:cubicBezTo>
                      <a:close/>
                      <a:moveTo>
                        <a:pt x="18356" y="277436"/>
                      </a:moveTo>
                      <a:cubicBezTo>
                        <a:pt x="8129" y="277436"/>
                        <a:pt x="0" y="269307"/>
                        <a:pt x="0" y="259080"/>
                      </a:cubicBezTo>
                      <a:lnTo>
                        <a:pt x="0" y="258031"/>
                      </a:lnTo>
                      <a:cubicBezTo>
                        <a:pt x="0" y="247805"/>
                        <a:pt x="8129" y="239675"/>
                        <a:pt x="18356" y="239675"/>
                      </a:cubicBezTo>
                      <a:cubicBezTo>
                        <a:pt x="28583" y="239675"/>
                        <a:pt x="36712" y="247805"/>
                        <a:pt x="36712" y="258031"/>
                      </a:cubicBezTo>
                      <a:lnTo>
                        <a:pt x="36712" y="259080"/>
                      </a:lnTo>
                      <a:cubicBezTo>
                        <a:pt x="36712" y="269307"/>
                        <a:pt x="28583" y="277436"/>
                        <a:pt x="18356" y="277436"/>
                      </a:cubicBezTo>
                      <a:close/>
                      <a:moveTo>
                        <a:pt x="36712" y="472795"/>
                      </a:moveTo>
                      <a:lnTo>
                        <a:pt x="36712" y="472271"/>
                      </a:lnTo>
                      <a:cubicBezTo>
                        <a:pt x="36712" y="462044"/>
                        <a:pt x="28583" y="454177"/>
                        <a:pt x="18356" y="454177"/>
                      </a:cubicBezTo>
                      <a:cubicBezTo>
                        <a:pt x="8129" y="454177"/>
                        <a:pt x="0" y="462568"/>
                        <a:pt x="0" y="472795"/>
                      </a:cubicBezTo>
                      <a:cubicBezTo>
                        <a:pt x="0" y="483022"/>
                        <a:pt x="8129" y="491151"/>
                        <a:pt x="18356" y="491151"/>
                      </a:cubicBezTo>
                      <a:cubicBezTo>
                        <a:pt x="28583" y="491151"/>
                        <a:pt x="36712" y="483022"/>
                        <a:pt x="36712" y="472795"/>
                      </a:cubicBezTo>
                      <a:close/>
                      <a:moveTo>
                        <a:pt x="557232" y="187754"/>
                      </a:moveTo>
                      <a:lnTo>
                        <a:pt x="557232" y="187230"/>
                      </a:lnTo>
                      <a:cubicBezTo>
                        <a:pt x="557232" y="177003"/>
                        <a:pt x="549103" y="169137"/>
                        <a:pt x="538876" y="169137"/>
                      </a:cubicBezTo>
                      <a:cubicBezTo>
                        <a:pt x="528649" y="169137"/>
                        <a:pt x="520520" y="177528"/>
                        <a:pt x="520520" y="187754"/>
                      </a:cubicBezTo>
                      <a:cubicBezTo>
                        <a:pt x="520520" y="197981"/>
                        <a:pt x="528649" y="206110"/>
                        <a:pt x="538876" y="206110"/>
                      </a:cubicBezTo>
                      <a:cubicBezTo>
                        <a:pt x="549103" y="206110"/>
                        <a:pt x="557232" y="197981"/>
                        <a:pt x="557232" y="187754"/>
                      </a:cubicBezTo>
                      <a:close/>
                      <a:moveTo>
                        <a:pt x="538876" y="420350"/>
                      </a:moveTo>
                      <a:cubicBezTo>
                        <a:pt x="528649" y="420350"/>
                        <a:pt x="520520" y="412221"/>
                        <a:pt x="520520" y="401994"/>
                      </a:cubicBezTo>
                      <a:lnTo>
                        <a:pt x="520520" y="400945"/>
                      </a:lnTo>
                      <a:cubicBezTo>
                        <a:pt x="520520" y="390718"/>
                        <a:pt x="528649" y="382589"/>
                        <a:pt x="538876" y="382589"/>
                      </a:cubicBezTo>
                      <a:cubicBezTo>
                        <a:pt x="549103" y="382589"/>
                        <a:pt x="557232" y="390718"/>
                        <a:pt x="557232" y="400945"/>
                      </a:cubicBezTo>
                      <a:lnTo>
                        <a:pt x="557232" y="401994"/>
                      </a:lnTo>
                      <a:cubicBezTo>
                        <a:pt x="557232" y="412221"/>
                        <a:pt x="549103" y="420350"/>
                        <a:pt x="538876" y="420350"/>
                      </a:cubicBezTo>
                      <a:close/>
                      <a:moveTo>
                        <a:pt x="538876" y="349024"/>
                      </a:moveTo>
                      <a:cubicBezTo>
                        <a:pt x="528649" y="349024"/>
                        <a:pt x="520520" y="340895"/>
                        <a:pt x="520520" y="330668"/>
                      </a:cubicBezTo>
                      <a:lnTo>
                        <a:pt x="520520" y="329619"/>
                      </a:lnTo>
                      <a:cubicBezTo>
                        <a:pt x="520520" y="319392"/>
                        <a:pt x="528649" y="311264"/>
                        <a:pt x="538876" y="311264"/>
                      </a:cubicBezTo>
                      <a:cubicBezTo>
                        <a:pt x="549103" y="311264"/>
                        <a:pt x="557232" y="319392"/>
                        <a:pt x="557232" y="329619"/>
                      </a:cubicBezTo>
                      <a:lnTo>
                        <a:pt x="557232" y="330668"/>
                      </a:lnTo>
                      <a:cubicBezTo>
                        <a:pt x="557232" y="340895"/>
                        <a:pt x="549103" y="349024"/>
                        <a:pt x="538876" y="349024"/>
                      </a:cubicBezTo>
                      <a:close/>
                      <a:moveTo>
                        <a:pt x="538876" y="277699"/>
                      </a:moveTo>
                      <a:cubicBezTo>
                        <a:pt x="528649" y="277699"/>
                        <a:pt x="520520" y="269569"/>
                        <a:pt x="520520" y="259342"/>
                      </a:cubicBezTo>
                      <a:lnTo>
                        <a:pt x="520520" y="258294"/>
                      </a:lnTo>
                      <a:cubicBezTo>
                        <a:pt x="520520" y="248067"/>
                        <a:pt x="528649" y="239938"/>
                        <a:pt x="538876" y="239938"/>
                      </a:cubicBezTo>
                      <a:cubicBezTo>
                        <a:pt x="549103" y="239938"/>
                        <a:pt x="557232" y="248067"/>
                        <a:pt x="557232" y="258294"/>
                      </a:cubicBezTo>
                      <a:lnTo>
                        <a:pt x="557232" y="259342"/>
                      </a:lnTo>
                      <a:cubicBezTo>
                        <a:pt x="557232" y="269569"/>
                        <a:pt x="549103" y="277699"/>
                        <a:pt x="538876" y="277699"/>
                      </a:cubicBezTo>
                      <a:close/>
                      <a:moveTo>
                        <a:pt x="557232" y="473057"/>
                      </a:moveTo>
                      <a:lnTo>
                        <a:pt x="557232" y="472533"/>
                      </a:lnTo>
                      <a:cubicBezTo>
                        <a:pt x="557232" y="462306"/>
                        <a:pt x="549103" y="454439"/>
                        <a:pt x="538876" y="454439"/>
                      </a:cubicBezTo>
                      <a:cubicBezTo>
                        <a:pt x="528649" y="454439"/>
                        <a:pt x="520520" y="462831"/>
                        <a:pt x="520520" y="473057"/>
                      </a:cubicBezTo>
                      <a:cubicBezTo>
                        <a:pt x="520520" y="483284"/>
                        <a:pt x="528649" y="491413"/>
                        <a:pt x="538876" y="491413"/>
                      </a:cubicBezTo>
                      <a:cubicBezTo>
                        <a:pt x="549103" y="491413"/>
                        <a:pt x="557232" y="483284"/>
                        <a:pt x="557232" y="473057"/>
                      </a:cubicBezTo>
                      <a:close/>
                      <a:moveTo>
                        <a:pt x="492987" y="13898"/>
                      </a:moveTo>
                      <a:cubicBezTo>
                        <a:pt x="492987" y="6294"/>
                        <a:pt x="486693" y="0"/>
                        <a:pt x="479089" y="0"/>
                      </a:cubicBezTo>
                      <a:lnTo>
                        <a:pt x="78144" y="0"/>
                      </a:lnTo>
                      <a:cubicBezTo>
                        <a:pt x="70539" y="0"/>
                        <a:pt x="64246" y="6294"/>
                        <a:pt x="64246" y="13898"/>
                      </a:cubicBezTo>
                      <a:cubicBezTo>
                        <a:pt x="64246" y="21503"/>
                        <a:pt x="70539" y="27796"/>
                        <a:pt x="78144" y="27796"/>
                      </a:cubicBezTo>
                      <a:lnTo>
                        <a:pt x="479089" y="27796"/>
                      </a:lnTo>
                      <a:cubicBezTo>
                        <a:pt x="486693" y="27796"/>
                        <a:pt x="492987" y="21503"/>
                        <a:pt x="492987" y="13898"/>
                      </a:cubicBezTo>
                      <a:close/>
                    </a:path>
                  </a:pathLst>
                </a:custGeom>
                <a:solidFill>
                  <a:srgbClr val="236B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n-lt"/>
                    <a:ea typeface="Quattrocento Sans"/>
                    <a:cs typeface="Quattrocento Sans"/>
                    <a:sym typeface="Quattrocento Sans"/>
                  </a:endParaRPr>
                </a:p>
              </p:txBody>
            </p:sp>
            <p:pic>
              <p:nvPicPr>
                <p:cNvPr id="320" name="Google Shape;320;g45fb8ed13b4897bd_0" descr="CVS Health logo in transparent PNG and vectorized SVG formats"/>
                <p:cNvPicPr preferRelativeResize="0"/>
                <p:nvPr/>
              </p:nvPicPr>
              <p:blipFill rotWithShape="1">
                <a:blip r:embed="rId6">
                  <a:alphaModFix/>
                </a:blip>
                <a:srcRect/>
                <a:stretch/>
              </p:blipFill>
              <p:spPr>
                <a:xfrm>
                  <a:off x="10867104" y="4645448"/>
                  <a:ext cx="125601" cy="104302"/>
                </a:xfrm>
                <a:prstGeom prst="rect">
                  <a:avLst/>
                </a:prstGeom>
                <a:noFill/>
                <a:ln>
                  <a:noFill/>
                </a:ln>
              </p:spPr>
            </p:pic>
            <p:pic>
              <p:nvPicPr>
                <p:cNvPr id="321" name="Google Shape;321;g45fb8ed13b4897bd_0"/>
                <p:cNvPicPr preferRelativeResize="0"/>
                <p:nvPr/>
              </p:nvPicPr>
              <p:blipFill rotWithShape="1">
                <a:blip r:embed="rId5">
                  <a:alphaModFix/>
                </a:blip>
                <a:srcRect l="11316" t="42590" r="11325" b="42872"/>
                <a:stretch/>
              </p:blipFill>
              <p:spPr>
                <a:xfrm>
                  <a:off x="10519499" y="4028696"/>
                  <a:ext cx="491343" cy="61554"/>
                </a:xfrm>
                <a:prstGeom prst="rect">
                  <a:avLst/>
                </a:prstGeom>
                <a:noFill/>
                <a:ln>
                  <a:noFill/>
                </a:ln>
              </p:spPr>
            </p:pic>
          </p:grpSp>
        </p:grpSp>
      </p:grpSp>
      <p:grpSp>
        <p:nvGrpSpPr>
          <p:cNvPr id="322" name="Google Shape;322;g45fb8ed13b4897bd_0"/>
          <p:cNvGrpSpPr/>
          <p:nvPr/>
        </p:nvGrpSpPr>
        <p:grpSpPr>
          <a:xfrm>
            <a:off x="230183" y="3473360"/>
            <a:ext cx="2743200" cy="2534043"/>
            <a:chOff x="256918" y="3751766"/>
            <a:chExt cx="2743200" cy="2534043"/>
          </a:xfrm>
        </p:grpSpPr>
        <p:sp>
          <p:nvSpPr>
            <p:cNvPr id="323" name="Google Shape;323;g45fb8ed13b4897bd_0"/>
            <p:cNvSpPr txBox="1"/>
            <p:nvPr/>
          </p:nvSpPr>
          <p:spPr>
            <a:xfrm>
              <a:off x="256918" y="4670022"/>
              <a:ext cx="2743200" cy="16157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ZT SD-WAN: Transition Next Gen Sites (10) + Hub &amp; Spoke Sites (890)</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Develop best path to Zscaler for Internet and Private Application Access</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Improved Colleague Experience</a:t>
              </a:r>
              <a:endParaRPr sz="1400" b="0" i="0" u="none" strike="noStrike" cap="none">
                <a:solidFill>
                  <a:srgbClr val="000000"/>
                </a:solidFill>
                <a:latin typeface="+mn-lt"/>
                <a:ea typeface="Arial"/>
                <a:cs typeface="Arial"/>
                <a:sym typeface="Arial"/>
              </a:endParaRPr>
            </a:p>
            <a:p>
              <a:pPr marL="285750" marR="0" lvl="0" indent="-215900" algn="l" rtl="0">
                <a:lnSpc>
                  <a:spcPct val="100000"/>
                </a:lnSpc>
                <a:spcBef>
                  <a:spcPts val="0"/>
                </a:spcBef>
                <a:spcAft>
                  <a:spcPts val="0"/>
                </a:spcAft>
                <a:buClr>
                  <a:srgbClr val="000000"/>
                </a:buClr>
                <a:buSzPts val="1100"/>
                <a:buFont typeface="Noto Sans Symbols"/>
                <a:buNone/>
              </a:pPr>
              <a:endParaRPr sz="1100" b="0" i="0" u="none" strike="noStrike" cap="none">
                <a:solidFill>
                  <a:srgbClr val="222222"/>
                </a:solidFill>
                <a:latin typeface="+mn-lt"/>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222222"/>
                </a:solidFill>
                <a:latin typeface="+mn-lt"/>
                <a:ea typeface="Quattrocento Sans"/>
                <a:cs typeface="Quattrocento Sans"/>
                <a:sym typeface="Quattrocento Sans"/>
              </a:endParaRPr>
            </a:p>
          </p:txBody>
        </p:sp>
        <p:grpSp>
          <p:nvGrpSpPr>
            <p:cNvPr id="324" name="Google Shape;324;g45fb8ed13b4897bd_0"/>
            <p:cNvGrpSpPr/>
            <p:nvPr/>
          </p:nvGrpSpPr>
          <p:grpSpPr>
            <a:xfrm>
              <a:off x="770690" y="3751766"/>
              <a:ext cx="1715533" cy="970793"/>
              <a:chOff x="647584" y="3630259"/>
              <a:chExt cx="2147100" cy="1215010"/>
            </a:xfrm>
          </p:grpSpPr>
          <p:sp>
            <p:nvSpPr>
              <p:cNvPr id="325" name="Google Shape;325;g45fb8ed13b4897bd_0"/>
              <p:cNvSpPr txBox="1"/>
              <p:nvPr/>
            </p:nvSpPr>
            <p:spPr>
              <a:xfrm>
                <a:off x="647584" y="4500869"/>
                <a:ext cx="2147100" cy="344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Remote Sites</a:t>
                </a:r>
                <a:endParaRPr sz="1400" b="0" i="0" u="none" strike="noStrike" cap="none">
                  <a:solidFill>
                    <a:srgbClr val="000000"/>
                  </a:solidFill>
                  <a:latin typeface="+mn-lt"/>
                  <a:ea typeface="Arial"/>
                  <a:cs typeface="Arial"/>
                  <a:sym typeface="Arial"/>
                </a:endParaRPr>
              </a:p>
            </p:txBody>
          </p:sp>
          <p:grpSp>
            <p:nvGrpSpPr>
              <p:cNvPr id="326" name="Google Shape;326;g45fb8ed13b4897bd_0"/>
              <p:cNvGrpSpPr/>
              <p:nvPr/>
            </p:nvGrpSpPr>
            <p:grpSpPr>
              <a:xfrm>
                <a:off x="1166159" y="3630259"/>
                <a:ext cx="1110090" cy="1110090"/>
                <a:chOff x="1166159" y="3630259"/>
                <a:chExt cx="1110090" cy="1110090"/>
              </a:xfrm>
            </p:grpSpPr>
            <p:pic>
              <p:nvPicPr>
                <p:cNvPr id="327" name="Google Shape;327;g45fb8ed13b4897bd_0"/>
                <p:cNvPicPr preferRelativeResize="0"/>
                <p:nvPr/>
              </p:nvPicPr>
              <p:blipFill rotWithShape="1">
                <a:blip r:embed="rId9">
                  <a:alphaModFix/>
                </a:blip>
                <a:srcRect/>
                <a:stretch/>
              </p:blipFill>
              <p:spPr>
                <a:xfrm>
                  <a:off x="1166159" y="3630259"/>
                  <a:ext cx="1110090" cy="1110090"/>
                </a:xfrm>
                <a:prstGeom prst="rect">
                  <a:avLst/>
                </a:prstGeom>
                <a:noFill/>
                <a:ln>
                  <a:noFill/>
                </a:ln>
              </p:spPr>
            </p:pic>
            <p:pic>
              <p:nvPicPr>
                <p:cNvPr id="328" name="Google Shape;328;g45fb8ed13b4897bd_0" descr="CVS Health logo in transparent PNG and vectorized SVG formats"/>
                <p:cNvPicPr preferRelativeResize="0"/>
                <p:nvPr/>
              </p:nvPicPr>
              <p:blipFill rotWithShape="1">
                <a:blip r:embed="rId6">
                  <a:alphaModFix/>
                </a:blip>
                <a:srcRect/>
                <a:stretch/>
              </p:blipFill>
              <p:spPr>
                <a:xfrm>
                  <a:off x="1511195" y="4379538"/>
                  <a:ext cx="110111" cy="91441"/>
                </a:xfrm>
                <a:prstGeom prst="rect">
                  <a:avLst/>
                </a:prstGeom>
                <a:noFill/>
                <a:ln>
                  <a:noFill/>
                </a:ln>
              </p:spPr>
            </p:pic>
            <p:pic>
              <p:nvPicPr>
                <p:cNvPr id="329" name="Google Shape;329;g45fb8ed13b4897bd_0"/>
                <p:cNvPicPr preferRelativeResize="0"/>
                <p:nvPr/>
              </p:nvPicPr>
              <p:blipFill rotWithShape="1">
                <a:blip r:embed="rId5">
                  <a:alphaModFix/>
                </a:blip>
                <a:srcRect l="11316" t="42590" r="11325" b="42872"/>
                <a:stretch/>
              </p:blipFill>
              <p:spPr>
                <a:xfrm>
                  <a:off x="1502458" y="3761041"/>
                  <a:ext cx="430754" cy="53966"/>
                </a:xfrm>
                <a:prstGeom prst="rect">
                  <a:avLst/>
                </a:prstGeom>
                <a:noFill/>
                <a:ln>
                  <a:noFill/>
                </a:ln>
              </p:spPr>
            </p:pic>
          </p:grpSp>
        </p:grpSp>
      </p:grpSp>
      <p:sp>
        <p:nvSpPr>
          <p:cNvPr id="330" name="Google Shape;330;g45fb8ed13b4897bd_0"/>
          <p:cNvSpPr/>
          <p:nvPr/>
        </p:nvSpPr>
        <p:spPr>
          <a:xfrm flipH="1">
            <a:off x="8041613" y="3720651"/>
            <a:ext cx="1603106" cy="290353"/>
          </a:xfrm>
          <a:custGeom>
            <a:avLst/>
            <a:gdLst/>
            <a:ahLst/>
            <a:cxnLst/>
            <a:rect l="l" t="t" r="r" b="b"/>
            <a:pathLst>
              <a:path w="3039063" h="1127585" extrusionOk="0">
                <a:moveTo>
                  <a:pt x="0" y="1127225"/>
                </a:moveTo>
                <a:cubicBezTo>
                  <a:pt x="1063121" y="1138478"/>
                  <a:pt x="1255515" y="883403"/>
                  <a:pt x="1727199" y="717103"/>
                </a:cubicBezTo>
                <a:lnTo>
                  <a:pt x="3039064" y="0"/>
                </a:ln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sp>
        <p:nvSpPr>
          <p:cNvPr id="331" name="Google Shape;331;g45fb8ed13b4897bd_0"/>
          <p:cNvSpPr txBox="1"/>
          <p:nvPr/>
        </p:nvSpPr>
        <p:spPr>
          <a:xfrm>
            <a:off x="5138871" y="1597912"/>
            <a:ext cx="1029300" cy="275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A5A5A5"/>
                </a:solidFill>
                <a:latin typeface="+mn-lt"/>
                <a:ea typeface="Quattrocento Sans"/>
                <a:cs typeface="Quattrocento Sans"/>
                <a:sym typeface="Quattrocento Sans"/>
              </a:rPr>
              <a:t>Risk360</a:t>
            </a:r>
            <a:endParaRPr sz="1400" b="0" i="0" u="none" strike="noStrike" cap="none">
              <a:solidFill>
                <a:srgbClr val="000000"/>
              </a:solidFill>
              <a:latin typeface="+mn-lt"/>
              <a:ea typeface="Arial"/>
              <a:cs typeface="Arial"/>
              <a:sym typeface="Arial"/>
            </a:endParaRPr>
          </a:p>
        </p:txBody>
      </p:sp>
      <p:sp>
        <p:nvSpPr>
          <p:cNvPr id="332" name="Google Shape;332;g45fb8ed13b4897bd_0"/>
          <p:cNvSpPr txBox="1"/>
          <p:nvPr/>
        </p:nvSpPr>
        <p:spPr>
          <a:xfrm>
            <a:off x="4500132" y="1349993"/>
            <a:ext cx="3176400" cy="275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Data Analytics</a:t>
            </a:r>
            <a:endParaRPr sz="1400" b="0" i="0" u="none" strike="noStrike" cap="none">
              <a:solidFill>
                <a:srgbClr val="000000"/>
              </a:solidFill>
              <a:latin typeface="+mn-lt"/>
              <a:ea typeface="Arial"/>
              <a:cs typeface="Arial"/>
              <a:sym typeface="Arial"/>
            </a:endParaRPr>
          </a:p>
        </p:txBody>
      </p:sp>
      <p:sp>
        <p:nvSpPr>
          <p:cNvPr id="333" name="Google Shape;333;g45fb8ed13b4897bd_0"/>
          <p:cNvSpPr txBox="1"/>
          <p:nvPr/>
        </p:nvSpPr>
        <p:spPr>
          <a:xfrm>
            <a:off x="4314510" y="1421123"/>
            <a:ext cx="1029300" cy="45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5E5E5E"/>
                </a:solidFill>
                <a:latin typeface="+mn-lt"/>
                <a:ea typeface="Quattrocento Sans"/>
                <a:cs typeface="Quattrocento Sans"/>
                <a:sym typeface="Quattrocento Sans"/>
              </a:rPr>
              <a:t>Digital Experience</a:t>
            </a:r>
            <a:endParaRPr sz="1400" b="0" i="0" u="none" strike="noStrike" cap="none">
              <a:solidFill>
                <a:srgbClr val="000000"/>
              </a:solidFill>
              <a:latin typeface="+mn-lt"/>
              <a:ea typeface="Arial"/>
              <a:cs typeface="Arial"/>
              <a:sym typeface="Arial"/>
            </a:endParaRPr>
          </a:p>
        </p:txBody>
      </p:sp>
      <p:sp>
        <p:nvSpPr>
          <p:cNvPr id="334" name="Google Shape;334;g45fb8ed13b4897bd_0"/>
          <p:cNvSpPr txBox="1"/>
          <p:nvPr/>
        </p:nvSpPr>
        <p:spPr>
          <a:xfrm>
            <a:off x="6935295" y="1402539"/>
            <a:ext cx="1029300" cy="45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A5A5A5"/>
                </a:solidFill>
                <a:latin typeface="+mn-lt"/>
                <a:ea typeface="Quattrocento Sans"/>
                <a:cs typeface="Quattrocento Sans"/>
                <a:sym typeface="Quattrocento Sans"/>
              </a:rPr>
              <a:t>Business</a:t>
            </a:r>
            <a:r>
              <a:rPr lang="en-US" sz="1200" b="0" i="0" u="none" strike="noStrike" cap="none">
                <a:solidFill>
                  <a:srgbClr val="9A9A9A"/>
                </a:solidFill>
                <a:latin typeface="+mn-lt"/>
                <a:ea typeface="Quattrocento Sans"/>
                <a:cs typeface="Quattrocento Sans"/>
                <a:sym typeface="Quattrocento Sans"/>
              </a:rPr>
              <a:t> </a:t>
            </a:r>
            <a:r>
              <a:rPr lang="en-US" sz="1200" b="0" i="0" u="none" strike="noStrike" cap="none">
                <a:solidFill>
                  <a:srgbClr val="A5A5A5"/>
                </a:solidFill>
                <a:latin typeface="+mn-lt"/>
                <a:ea typeface="Quattrocento Sans"/>
                <a:cs typeface="Quattrocento Sans"/>
                <a:sym typeface="Quattrocento Sans"/>
              </a:rPr>
              <a:t>Insights</a:t>
            </a:r>
            <a:endParaRPr sz="1400" b="0" i="0" u="none" strike="noStrike" cap="none">
              <a:solidFill>
                <a:srgbClr val="000000"/>
              </a:solidFill>
              <a:latin typeface="+mn-lt"/>
              <a:ea typeface="Arial"/>
              <a:cs typeface="Arial"/>
              <a:sym typeface="Arial"/>
            </a:endParaRPr>
          </a:p>
        </p:txBody>
      </p:sp>
      <p:grpSp>
        <p:nvGrpSpPr>
          <p:cNvPr id="335" name="Google Shape;335;g45fb8ed13b4897bd_0"/>
          <p:cNvGrpSpPr/>
          <p:nvPr/>
        </p:nvGrpSpPr>
        <p:grpSpPr>
          <a:xfrm>
            <a:off x="6278204" y="4766216"/>
            <a:ext cx="2743200" cy="2068093"/>
            <a:chOff x="6386848" y="4342712"/>
            <a:chExt cx="2743200" cy="2068093"/>
          </a:xfrm>
        </p:grpSpPr>
        <p:grpSp>
          <p:nvGrpSpPr>
            <p:cNvPr id="336" name="Google Shape;336;g45fb8ed13b4897bd_0"/>
            <p:cNvGrpSpPr/>
            <p:nvPr/>
          </p:nvGrpSpPr>
          <p:grpSpPr>
            <a:xfrm>
              <a:off x="6742405" y="4342712"/>
              <a:ext cx="2031937" cy="843711"/>
              <a:chOff x="6698122" y="4237187"/>
              <a:chExt cx="2543100" cy="1055959"/>
            </a:xfrm>
          </p:grpSpPr>
          <p:grpSp>
            <p:nvGrpSpPr>
              <p:cNvPr id="337" name="Google Shape;337;g45fb8ed13b4897bd_0"/>
              <p:cNvGrpSpPr/>
              <p:nvPr/>
            </p:nvGrpSpPr>
            <p:grpSpPr>
              <a:xfrm>
                <a:off x="7519352" y="4237187"/>
                <a:ext cx="901115" cy="766264"/>
                <a:chOff x="7530479" y="4237187"/>
                <a:chExt cx="901115" cy="766264"/>
              </a:xfrm>
            </p:grpSpPr>
            <p:sp>
              <p:nvSpPr>
                <p:cNvPr id="338" name="Google Shape;338;g45fb8ed13b4897bd_0"/>
                <p:cNvSpPr/>
                <p:nvPr/>
              </p:nvSpPr>
              <p:spPr>
                <a:xfrm>
                  <a:off x="7530479" y="4304150"/>
                  <a:ext cx="901115" cy="699301"/>
                </a:xfrm>
                <a:custGeom>
                  <a:avLst/>
                  <a:gdLst/>
                  <a:ahLst/>
                  <a:cxnLst/>
                  <a:rect l="l" t="t" r="r" b="b"/>
                  <a:pathLst>
                    <a:path w="557966" h="433004" extrusionOk="0">
                      <a:moveTo>
                        <a:pt x="408051" y="433005"/>
                      </a:moveTo>
                      <a:lnTo>
                        <a:pt x="149916" y="433005"/>
                      </a:lnTo>
                      <a:cubicBezTo>
                        <a:pt x="126902" y="432969"/>
                        <a:pt x="108254" y="414322"/>
                        <a:pt x="108219" y="391308"/>
                      </a:cubicBezTo>
                      <a:lnTo>
                        <a:pt x="108219" y="41697"/>
                      </a:lnTo>
                      <a:cubicBezTo>
                        <a:pt x="108254" y="18683"/>
                        <a:pt x="126902" y="35"/>
                        <a:pt x="149916" y="0"/>
                      </a:cubicBezTo>
                      <a:lnTo>
                        <a:pt x="408051" y="0"/>
                      </a:lnTo>
                      <a:cubicBezTo>
                        <a:pt x="431065" y="35"/>
                        <a:pt x="449712" y="18683"/>
                        <a:pt x="449748" y="41697"/>
                      </a:cubicBezTo>
                      <a:lnTo>
                        <a:pt x="449748" y="391308"/>
                      </a:lnTo>
                      <a:cubicBezTo>
                        <a:pt x="449712" y="414322"/>
                        <a:pt x="431065" y="432969"/>
                        <a:pt x="408051" y="433005"/>
                      </a:cubicBezTo>
                      <a:close/>
                      <a:moveTo>
                        <a:pt x="149916" y="19245"/>
                      </a:moveTo>
                      <a:cubicBezTo>
                        <a:pt x="137516" y="19245"/>
                        <a:pt x="127464" y="29297"/>
                        <a:pt x="127464" y="41697"/>
                      </a:cubicBezTo>
                      <a:lnTo>
                        <a:pt x="127464" y="391308"/>
                      </a:lnTo>
                      <a:cubicBezTo>
                        <a:pt x="127464" y="403708"/>
                        <a:pt x="137516" y="413760"/>
                        <a:pt x="149916" y="413760"/>
                      </a:cubicBezTo>
                      <a:lnTo>
                        <a:pt x="408051" y="413760"/>
                      </a:lnTo>
                      <a:cubicBezTo>
                        <a:pt x="420451" y="413760"/>
                        <a:pt x="430503" y="403708"/>
                        <a:pt x="430503" y="391308"/>
                      </a:cubicBezTo>
                      <a:lnTo>
                        <a:pt x="430503" y="41697"/>
                      </a:lnTo>
                      <a:cubicBezTo>
                        <a:pt x="430503" y="29297"/>
                        <a:pt x="420451" y="19245"/>
                        <a:pt x="408051" y="19245"/>
                      </a:cubicBezTo>
                      <a:close/>
                      <a:moveTo>
                        <a:pt x="88076" y="382263"/>
                      </a:moveTo>
                      <a:cubicBezTo>
                        <a:pt x="88076" y="375177"/>
                        <a:pt x="82332" y="369433"/>
                        <a:pt x="75247" y="369433"/>
                      </a:cubicBezTo>
                      <a:cubicBezTo>
                        <a:pt x="68161" y="369433"/>
                        <a:pt x="62417" y="375177"/>
                        <a:pt x="62417" y="382263"/>
                      </a:cubicBezTo>
                      <a:cubicBezTo>
                        <a:pt x="62417" y="389349"/>
                        <a:pt x="68161" y="395093"/>
                        <a:pt x="75247" y="395093"/>
                      </a:cubicBezTo>
                      <a:lnTo>
                        <a:pt x="75567" y="395093"/>
                      </a:lnTo>
                      <a:cubicBezTo>
                        <a:pt x="82527" y="394919"/>
                        <a:pt x="88078" y="389225"/>
                        <a:pt x="88076" y="382263"/>
                      </a:cubicBezTo>
                      <a:close/>
                      <a:moveTo>
                        <a:pt x="29573" y="392847"/>
                      </a:moveTo>
                      <a:cubicBezTo>
                        <a:pt x="27826" y="392833"/>
                        <a:pt x="26102" y="392461"/>
                        <a:pt x="24505" y="391757"/>
                      </a:cubicBezTo>
                      <a:lnTo>
                        <a:pt x="23799" y="391757"/>
                      </a:lnTo>
                      <a:cubicBezTo>
                        <a:pt x="17334" y="388834"/>
                        <a:pt x="14462" y="381223"/>
                        <a:pt x="17384" y="374757"/>
                      </a:cubicBezTo>
                      <a:cubicBezTo>
                        <a:pt x="20307" y="368292"/>
                        <a:pt x="27918" y="365420"/>
                        <a:pt x="34384" y="368343"/>
                      </a:cubicBezTo>
                      <a:cubicBezTo>
                        <a:pt x="40922" y="371074"/>
                        <a:pt x="44007" y="378588"/>
                        <a:pt x="41276" y="385127"/>
                      </a:cubicBezTo>
                      <a:cubicBezTo>
                        <a:pt x="41246" y="385199"/>
                        <a:pt x="41215" y="385270"/>
                        <a:pt x="41184" y="385342"/>
                      </a:cubicBezTo>
                      <a:cubicBezTo>
                        <a:pt x="39108" y="389893"/>
                        <a:pt x="34575" y="392823"/>
                        <a:pt x="29573" y="392847"/>
                      </a:cubicBezTo>
                      <a:close/>
                      <a:moveTo>
                        <a:pt x="12830" y="353268"/>
                      </a:moveTo>
                      <a:cubicBezTo>
                        <a:pt x="5744" y="353268"/>
                        <a:pt x="0" y="347524"/>
                        <a:pt x="0" y="340438"/>
                      </a:cubicBezTo>
                      <a:lnTo>
                        <a:pt x="0" y="339796"/>
                      </a:lnTo>
                      <a:cubicBezTo>
                        <a:pt x="0" y="332711"/>
                        <a:pt x="5744" y="326967"/>
                        <a:pt x="12830" y="326967"/>
                      </a:cubicBezTo>
                      <a:cubicBezTo>
                        <a:pt x="19916" y="326967"/>
                        <a:pt x="25660" y="332711"/>
                        <a:pt x="25660" y="339796"/>
                      </a:cubicBezTo>
                      <a:lnTo>
                        <a:pt x="25660" y="340438"/>
                      </a:lnTo>
                      <a:cubicBezTo>
                        <a:pt x="25660" y="347524"/>
                        <a:pt x="19916" y="353268"/>
                        <a:pt x="12830" y="353268"/>
                      </a:cubicBezTo>
                      <a:close/>
                      <a:moveTo>
                        <a:pt x="12830" y="306952"/>
                      </a:moveTo>
                      <a:cubicBezTo>
                        <a:pt x="5744" y="306952"/>
                        <a:pt x="0" y="301208"/>
                        <a:pt x="0" y="294122"/>
                      </a:cubicBezTo>
                      <a:lnTo>
                        <a:pt x="0" y="293481"/>
                      </a:lnTo>
                      <a:cubicBezTo>
                        <a:pt x="0" y="286395"/>
                        <a:pt x="5744" y="280651"/>
                        <a:pt x="12830" y="280651"/>
                      </a:cubicBezTo>
                      <a:cubicBezTo>
                        <a:pt x="19916" y="280651"/>
                        <a:pt x="25660" y="286395"/>
                        <a:pt x="25660" y="293481"/>
                      </a:cubicBezTo>
                      <a:lnTo>
                        <a:pt x="25660" y="294187"/>
                      </a:lnTo>
                      <a:cubicBezTo>
                        <a:pt x="25624" y="301247"/>
                        <a:pt x="19891" y="306952"/>
                        <a:pt x="12830" y="306952"/>
                      </a:cubicBezTo>
                      <a:close/>
                      <a:moveTo>
                        <a:pt x="12830" y="260573"/>
                      </a:moveTo>
                      <a:cubicBezTo>
                        <a:pt x="5744" y="260573"/>
                        <a:pt x="0" y="254829"/>
                        <a:pt x="0" y="247743"/>
                      </a:cubicBezTo>
                      <a:lnTo>
                        <a:pt x="0" y="247101"/>
                      </a:lnTo>
                      <a:cubicBezTo>
                        <a:pt x="0" y="240015"/>
                        <a:pt x="5744" y="234272"/>
                        <a:pt x="12830" y="234272"/>
                      </a:cubicBezTo>
                      <a:cubicBezTo>
                        <a:pt x="19916" y="234272"/>
                        <a:pt x="25660" y="240015"/>
                        <a:pt x="25660" y="247101"/>
                      </a:cubicBezTo>
                      <a:lnTo>
                        <a:pt x="25660" y="247743"/>
                      </a:lnTo>
                      <a:cubicBezTo>
                        <a:pt x="25660" y="254829"/>
                        <a:pt x="19916" y="260573"/>
                        <a:pt x="12830" y="260573"/>
                      </a:cubicBezTo>
                      <a:close/>
                      <a:moveTo>
                        <a:pt x="12830" y="214257"/>
                      </a:moveTo>
                      <a:cubicBezTo>
                        <a:pt x="5744" y="214257"/>
                        <a:pt x="0" y="208513"/>
                        <a:pt x="0" y="201427"/>
                      </a:cubicBezTo>
                      <a:lnTo>
                        <a:pt x="0" y="200786"/>
                      </a:lnTo>
                      <a:cubicBezTo>
                        <a:pt x="0" y="193700"/>
                        <a:pt x="5744" y="187956"/>
                        <a:pt x="12830" y="187956"/>
                      </a:cubicBezTo>
                      <a:cubicBezTo>
                        <a:pt x="19916" y="187956"/>
                        <a:pt x="25660" y="193700"/>
                        <a:pt x="25660" y="200786"/>
                      </a:cubicBezTo>
                      <a:lnTo>
                        <a:pt x="25660" y="201427"/>
                      </a:lnTo>
                      <a:cubicBezTo>
                        <a:pt x="25660" y="208513"/>
                        <a:pt x="19916" y="214257"/>
                        <a:pt x="12830" y="214257"/>
                      </a:cubicBezTo>
                      <a:close/>
                      <a:moveTo>
                        <a:pt x="12830" y="167877"/>
                      </a:moveTo>
                      <a:cubicBezTo>
                        <a:pt x="5744" y="167877"/>
                        <a:pt x="0" y="162134"/>
                        <a:pt x="0" y="155048"/>
                      </a:cubicBezTo>
                      <a:lnTo>
                        <a:pt x="0" y="154406"/>
                      </a:lnTo>
                      <a:cubicBezTo>
                        <a:pt x="0" y="147320"/>
                        <a:pt x="5744" y="141576"/>
                        <a:pt x="12830" y="141576"/>
                      </a:cubicBezTo>
                      <a:cubicBezTo>
                        <a:pt x="19916" y="141576"/>
                        <a:pt x="25660" y="147320"/>
                        <a:pt x="25660" y="154406"/>
                      </a:cubicBezTo>
                      <a:lnTo>
                        <a:pt x="25660" y="155048"/>
                      </a:lnTo>
                      <a:cubicBezTo>
                        <a:pt x="25660" y="162134"/>
                        <a:pt x="19916" y="167877"/>
                        <a:pt x="12830" y="167877"/>
                      </a:cubicBezTo>
                      <a:close/>
                      <a:moveTo>
                        <a:pt x="29316" y="127720"/>
                      </a:moveTo>
                      <a:cubicBezTo>
                        <a:pt x="24282" y="127758"/>
                        <a:pt x="19691" y="124848"/>
                        <a:pt x="17577" y="120279"/>
                      </a:cubicBezTo>
                      <a:cubicBezTo>
                        <a:pt x="14635" y="113934"/>
                        <a:pt x="17317" y="106402"/>
                        <a:pt x="23607" y="103344"/>
                      </a:cubicBezTo>
                      <a:lnTo>
                        <a:pt x="24377" y="103344"/>
                      </a:lnTo>
                      <a:cubicBezTo>
                        <a:pt x="30569" y="99900"/>
                        <a:pt x="38381" y="102128"/>
                        <a:pt x="41825" y="108320"/>
                      </a:cubicBezTo>
                      <a:cubicBezTo>
                        <a:pt x="45269" y="114512"/>
                        <a:pt x="43041" y="122324"/>
                        <a:pt x="36849" y="125768"/>
                      </a:cubicBezTo>
                      <a:cubicBezTo>
                        <a:pt x="36184" y="126138"/>
                        <a:pt x="35488" y="126448"/>
                        <a:pt x="34769" y="126694"/>
                      </a:cubicBezTo>
                      <a:cubicBezTo>
                        <a:pt x="33048" y="127430"/>
                        <a:pt x="31187" y="127780"/>
                        <a:pt x="29316" y="127720"/>
                      </a:cubicBezTo>
                      <a:close/>
                      <a:moveTo>
                        <a:pt x="88205" y="112517"/>
                      </a:moveTo>
                      <a:cubicBezTo>
                        <a:pt x="88205" y="105431"/>
                        <a:pt x="82461" y="99687"/>
                        <a:pt x="75375" y="99687"/>
                      </a:cubicBezTo>
                      <a:lnTo>
                        <a:pt x="75054" y="99687"/>
                      </a:lnTo>
                      <a:cubicBezTo>
                        <a:pt x="67968" y="99687"/>
                        <a:pt x="62224" y="105431"/>
                        <a:pt x="62224" y="112517"/>
                      </a:cubicBezTo>
                      <a:cubicBezTo>
                        <a:pt x="62224" y="119603"/>
                        <a:pt x="67968" y="125347"/>
                        <a:pt x="75054" y="125347"/>
                      </a:cubicBezTo>
                      <a:cubicBezTo>
                        <a:pt x="82137" y="125524"/>
                        <a:pt x="88024" y="119926"/>
                        <a:pt x="88201" y="112842"/>
                      </a:cubicBezTo>
                      <a:cubicBezTo>
                        <a:pt x="88203" y="112734"/>
                        <a:pt x="88205" y="112625"/>
                        <a:pt x="88205" y="112517"/>
                      </a:cubicBezTo>
                      <a:close/>
                      <a:moveTo>
                        <a:pt x="495742" y="382263"/>
                      </a:moveTo>
                      <a:cubicBezTo>
                        <a:pt x="495742" y="375177"/>
                        <a:pt x="489998" y="369433"/>
                        <a:pt x="482912" y="369433"/>
                      </a:cubicBezTo>
                      <a:lnTo>
                        <a:pt x="482592" y="369433"/>
                      </a:lnTo>
                      <a:cubicBezTo>
                        <a:pt x="475506" y="369433"/>
                        <a:pt x="469762" y="375177"/>
                        <a:pt x="469762" y="382263"/>
                      </a:cubicBezTo>
                      <a:cubicBezTo>
                        <a:pt x="469762" y="389349"/>
                        <a:pt x="475506" y="395093"/>
                        <a:pt x="482592" y="395093"/>
                      </a:cubicBezTo>
                      <a:cubicBezTo>
                        <a:pt x="489678" y="395093"/>
                        <a:pt x="495421" y="389349"/>
                        <a:pt x="495421" y="382263"/>
                      </a:cubicBezTo>
                      <a:close/>
                      <a:moveTo>
                        <a:pt x="528266" y="392847"/>
                      </a:moveTo>
                      <a:cubicBezTo>
                        <a:pt x="521180" y="392823"/>
                        <a:pt x="515456" y="387059"/>
                        <a:pt x="515480" y="379973"/>
                      </a:cubicBezTo>
                      <a:cubicBezTo>
                        <a:pt x="515497" y="374906"/>
                        <a:pt x="518496" y="370323"/>
                        <a:pt x="523134" y="368278"/>
                      </a:cubicBezTo>
                      <a:lnTo>
                        <a:pt x="523583" y="368278"/>
                      </a:lnTo>
                      <a:cubicBezTo>
                        <a:pt x="530048" y="365356"/>
                        <a:pt x="537657" y="368228"/>
                        <a:pt x="540582" y="374693"/>
                      </a:cubicBezTo>
                      <a:cubicBezTo>
                        <a:pt x="543507" y="381159"/>
                        <a:pt x="540634" y="388770"/>
                        <a:pt x="534167" y="391693"/>
                      </a:cubicBezTo>
                      <a:lnTo>
                        <a:pt x="533462" y="391693"/>
                      </a:lnTo>
                      <a:cubicBezTo>
                        <a:pt x="531821" y="392413"/>
                        <a:pt x="530057" y="392805"/>
                        <a:pt x="528266" y="392847"/>
                      </a:cubicBezTo>
                      <a:close/>
                      <a:moveTo>
                        <a:pt x="545137" y="353268"/>
                      </a:moveTo>
                      <a:cubicBezTo>
                        <a:pt x="538048" y="353268"/>
                        <a:pt x="532307" y="347524"/>
                        <a:pt x="532307" y="340438"/>
                      </a:cubicBezTo>
                      <a:lnTo>
                        <a:pt x="532307" y="339796"/>
                      </a:lnTo>
                      <a:cubicBezTo>
                        <a:pt x="532307" y="332711"/>
                        <a:pt x="538048" y="326967"/>
                        <a:pt x="545137" y="326967"/>
                      </a:cubicBezTo>
                      <a:cubicBezTo>
                        <a:pt x="552225" y="326967"/>
                        <a:pt x="557967" y="332711"/>
                        <a:pt x="557967" y="339796"/>
                      </a:cubicBezTo>
                      <a:lnTo>
                        <a:pt x="557967" y="340438"/>
                      </a:lnTo>
                      <a:cubicBezTo>
                        <a:pt x="557967" y="347524"/>
                        <a:pt x="552225" y="353268"/>
                        <a:pt x="545137" y="353268"/>
                      </a:cubicBezTo>
                      <a:close/>
                      <a:moveTo>
                        <a:pt x="545137" y="306952"/>
                      </a:moveTo>
                      <a:cubicBezTo>
                        <a:pt x="538048" y="306952"/>
                        <a:pt x="532307" y="301208"/>
                        <a:pt x="532307" y="294122"/>
                      </a:cubicBezTo>
                      <a:lnTo>
                        <a:pt x="532307" y="293481"/>
                      </a:lnTo>
                      <a:cubicBezTo>
                        <a:pt x="532307" y="286395"/>
                        <a:pt x="538048" y="280651"/>
                        <a:pt x="545137" y="280651"/>
                      </a:cubicBezTo>
                      <a:cubicBezTo>
                        <a:pt x="552225" y="280651"/>
                        <a:pt x="557967" y="286395"/>
                        <a:pt x="557967" y="293481"/>
                      </a:cubicBezTo>
                      <a:lnTo>
                        <a:pt x="557967" y="294187"/>
                      </a:lnTo>
                      <a:cubicBezTo>
                        <a:pt x="557928" y="301247"/>
                        <a:pt x="552200" y="306952"/>
                        <a:pt x="545137" y="306952"/>
                      </a:cubicBezTo>
                      <a:close/>
                      <a:moveTo>
                        <a:pt x="545137" y="260573"/>
                      </a:moveTo>
                      <a:cubicBezTo>
                        <a:pt x="538048" y="260573"/>
                        <a:pt x="532307" y="254829"/>
                        <a:pt x="532307" y="247743"/>
                      </a:cubicBezTo>
                      <a:lnTo>
                        <a:pt x="532307" y="247101"/>
                      </a:lnTo>
                      <a:cubicBezTo>
                        <a:pt x="532307" y="240015"/>
                        <a:pt x="538048" y="234272"/>
                        <a:pt x="545137" y="234272"/>
                      </a:cubicBezTo>
                      <a:cubicBezTo>
                        <a:pt x="552225" y="234272"/>
                        <a:pt x="557967" y="240015"/>
                        <a:pt x="557967" y="247101"/>
                      </a:cubicBezTo>
                      <a:lnTo>
                        <a:pt x="557967" y="247743"/>
                      </a:lnTo>
                      <a:cubicBezTo>
                        <a:pt x="557967" y="254829"/>
                        <a:pt x="552225" y="260573"/>
                        <a:pt x="545137" y="260573"/>
                      </a:cubicBezTo>
                      <a:close/>
                      <a:moveTo>
                        <a:pt x="545137" y="214257"/>
                      </a:moveTo>
                      <a:cubicBezTo>
                        <a:pt x="538048" y="214257"/>
                        <a:pt x="532307" y="208513"/>
                        <a:pt x="532307" y="201427"/>
                      </a:cubicBezTo>
                      <a:lnTo>
                        <a:pt x="532307" y="200786"/>
                      </a:lnTo>
                      <a:cubicBezTo>
                        <a:pt x="532307" y="193700"/>
                        <a:pt x="538048" y="187956"/>
                        <a:pt x="545137" y="187956"/>
                      </a:cubicBezTo>
                      <a:cubicBezTo>
                        <a:pt x="552225" y="187956"/>
                        <a:pt x="557967" y="193700"/>
                        <a:pt x="557967" y="200786"/>
                      </a:cubicBezTo>
                      <a:lnTo>
                        <a:pt x="557967" y="201427"/>
                      </a:lnTo>
                      <a:cubicBezTo>
                        <a:pt x="557967" y="208513"/>
                        <a:pt x="552225" y="214257"/>
                        <a:pt x="545137" y="214257"/>
                      </a:cubicBezTo>
                      <a:close/>
                      <a:moveTo>
                        <a:pt x="545137" y="167877"/>
                      </a:moveTo>
                      <a:cubicBezTo>
                        <a:pt x="538048" y="167877"/>
                        <a:pt x="532307" y="162134"/>
                        <a:pt x="532307" y="155048"/>
                      </a:cubicBezTo>
                      <a:lnTo>
                        <a:pt x="532307" y="154406"/>
                      </a:lnTo>
                      <a:cubicBezTo>
                        <a:pt x="532307" y="147320"/>
                        <a:pt x="538048" y="141576"/>
                        <a:pt x="545137" y="141576"/>
                      </a:cubicBezTo>
                      <a:cubicBezTo>
                        <a:pt x="552225" y="141576"/>
                        <a:pt x="557967" y="147320"/>
                        <a:pt x="557967" y="154406"/>
                      </a:cubicBezTo>
                      <a:lnTo>
                        <a:pt x="557967" y="155048"/>
                      </a:lnTo>
                      <a:cubicBezTo>
                        <a:pt x="557967" y="162134"/>
                        <a:pt x="552225" y="167877"/>
                        <a:pt x="545137" y="167877"/>
                      </a:cubicBezTo>
                      <a:close/>
                      <a:moveTo>
                        <a:pt x="529164" y="127913"/>
                      </a:moveTo>
                      <a:cubicBezTo>
                        <a:pt x="527319" y="127915"/>
                        <a:pt x="525499" y="127498"/>
                        <a:pt x="523839" y="126694"/>
                      </a:cubicBezTo>
                      <a:lnTo>
                        <a:pt x="523390" y="126694"/>
                      </a:lnTo>
                      <a:cubicBezTo>
                        <a:pt x="516759" y="124197"/>
                        <a:pt x="513408" y="116798"/>
                        <a:pt x="515904" y="110167"/>
                      </a:cubicBezTo>
                      <a:cubicBezTo>
                        <a:pt x="518400" y="103535"/>
                        <a:pt x="525800" y="100183"/>
                        <a:pt x="532431" y="102680"/>
                      </a:cubicBezTo>
                      <a:cubicBezTo>
                        <a:pt x="532893" y="102854"/>
                        <a:pt x="533344" y="103054"/>
                        <a:pt x="533782" y="103280"/>
                      </a:cubicBezTo>
                      <a:lnTo>
                        <a:pt x="534552" y="103280"/>
                      </a:lnTo>
                      <a:cubicBezTo>
                        <a:pt x="541076" y="106050"/>
                        <a:pt x="544117" y="113582"/>
                        <a:pt x="541346" y="120104"/>
                      </a:cubicBezTo>
                      <a:cubicBezTo>
                        <a:pt x="539280" y="124967"/>
                        <a:pt x="534445" y="128066"/>
                        <a:pt x="529164" y="127913"/>
                      </a:cubicBezTo>
                      <a:close/>
                      <a:moveTo>
                        <a:pt x="495742" y="112517"/>
                      </a:moveTo>
                      <a:cubicBezTo>
                        <a:pt x="495742" y="105431"/>
                        <a:pt x="489998" y="99687"/>
                        <a:pt x="482912" y="99687"/>
                      </a:cubicBezTo>
                      <a:cubicBezTo>
                        <a:pt x="475827" y="99687"/>
                        <a:pt x="470083" y="105431"/>
                        <a:pt x="470083" y="112517"/>
                      </a:cubicBezTo>
                      <a:cubicBezTo>
                        <a:pt x="470083" y="119603"/>
                        <a:pt x="475827" y="125347"/>
                        <a:pt x="482912" y="125347"/>
                      </a:cubicBezTo>
                      <a:lnTo>
                        <a:pt x="483233" y="125347"/>
                      </a:lnTo>
                      <a:cubicBezTo>
                        <a:pt x="490118" y="125071"/>
                        <a:pt x="495556" y="119407"/>
                        <a:pt x="495550" y="112517"/>
                      </a:cubicBezTo>
                      <a:close/>
                      <a:moveTo>
                        <a:pt x="368214" y="122139"/>
                      </a:moveTo>
                      <a:lnTo>
                        <a:pt x="239339" y="122139"/>
                      </a:lnTo>
                      <a:cubicBezTo>
                        <a:pt x="223857" y="122139"/>
                        <a:pt x="211306" y="109589"/>
                        <a:pt x="211306" y="94106"/>
                      </a:cubicBezTo>
                      <a:cubicBezTo>
                        <a:pt x="211306" y="78624"/>
                        <a:pt x="223857" y="66073"/>
                        <a:pt x="239339" y="66073"/>
                      </a:cubicBezTo>
                      <a:lnTo>
                        <a:pt x="368022" y="66073"/>
                      </a:lnTo>
                      <a:cubicBezTo>
                        <a:pt x="383504" y="66073"/>
                        <a:pt x="396055" y="78624"/>
                        <a:pt x="396055" y="94106"/>
                      </a:cubicBezTo>
                      <a:cubicBezTo>
                        <a:pt x="396055" y="109589"/>
                        <a:pt x="383504" y="122139"/>
                        <a:pt x="368022" y="122139"/>
                      </a:cubicBezTo>
                      <a:close/>
                      <a:moveTo>
                        <a:pt x="239339" y="85318"/>
                      </a:moveTo>
                      <a:cubicBezTo>
                        <a:pt x="234486" y="85318"/>
                        <a:pt x="230551" y="89253"/>
                        <a:pt x="230551" y="94106"/>
                      </a:cubicBezTo>
                      <a:cubicBezTo>
                        <a:pt x="230551" y="98960"/>
                        <a:pt x="234486" y="102895"/>
                        <a:pt x="239339" y="102895"/>
                      </a:cubicBezTo>
                      <a:lnTo>
                        <a:pt x="368022" y="102895"/>
                      </a:lnTo>
                      <a:cubicBezTo>
                        <a:pt x="372875" y="102895"/>
                        <a:pt x="376810" y="98960"/>
                        <a:pt x="376810" y="94106"/>
                      </a:cubicBezTo>
                      <a:cubicBezTo>
                        <a:pt x="376810" y="89253"/>
                        <a:pt x="372875" y="85318"/>
                        <a:pt x="368022" y="85318"/>
                      </a:cubicBezTo>
                      <a:close/>
                      <a:moveTo>
                        <a:pt x="368022" y="203673"/>
                      </a:moveTo>
                      <a:lnTo>
                        <a:pt x="239339" y="203673"/>
                      </a:lnTo>
                      <a:cubicBezTo>
                        <a:pt x="223857" y="203673"/>
                        <a:pt x="211306" y="191122"/>
                        <a:pt x="211306" y="175640"/>
                      </a:cubicBezTo>
                      <a:cubicBezTo>
                        <a:pt x="211306" y="160157"/>
                        <a:pt x="223857" y="147606"/>
                        <a:pt x="239339" y="147606"/>
                      </a:cubicBezTo>
                      <a:lnTo>
                        <a:pt x="368022" y="147606"/>
                      </a:lnTo>
                      <a:cubicBezTo>
                        <a:pt x="383504" y="147606"/>
                        <a:pt x="396055" y="160157"/>
                        <a:pt x="396055" y="175640"/>
                      </a:cubicBezTo>
                      <a:cubicBezTo>
                        <a:pt x="396055" y="191122"/>
                        <a:pt x="383504" y="203673"/>
                        <a:pt x="368022" y="203673"/>
                      </a:cubicBezTo>
                      <a:close/>
                      <a:moveTo>
                        <a:pt x="239339" y="166915"/>
                      </a:moveTo>
                      <a:cubicBezTo>
                        <a:pt x="234486" y="166915"/>
                        <a:pt x="230551" y="170850"/>
                        <a:pt x="230551" y="175704"/>
                      </a:cubicBezTo>
                      <a:cubicBezTo>
                        <a:pt x="230551" y="180557"/>
                        <a:pt x="234486" y="184492"/>
                        <a:pt x="239339" y="184492"/>
                      </a:cubicBezTo>
                      <a:lnTo>
                        <a:pt x="368022" y="184492"/>
                      </a:lnTo>
                      <a:cubicBezTo>
                        <a:pt x="372875" y="184492"/>
                        <a:pt x="376810" y="180557"/>
                        <a:pt x="376810" y="175704"/>
                      </a:cubicBezTo>
                      <a:cubicBezTo>
                        <a:pt x="376810" y="170850"/>
                        <a:pt x="372875" y="166915"/>
                        <a:pt x="368022" y="166915"/>
                      </a:cubicBezTo>
                      <a:close/>
                      <a:moveTo>
                        <a:pt x="368022" y="285334"/>
                      </a:moveTo>
                      <a:lnTo>
                        <a:pt x="239339" y="285334"/>
                      </a:lnTo>
                      <a:cubicBezTo>
                        <a:pt x="223857" y="285334"/>
                        <a:pt x="211306" y="272783"/>
                        <a:pt x="211306" y="257301"/>
                      </a:cubicBezTo>
                      <a:cubicBezTo>
                        <a:pt x="211306" y="241819"/>
                        <a:pt x="223857" y="229268"/>
                        <a:pt x="239339" y="229268"/>
                      </a:cubicBezTo>
                      <a:lnTo>
                        <a:pt x="368022" y="229268"/>
                      </a:lnTo>
                      <a:cubicBezTo>
                        <a:pt x="383504" y="229268"/>
                        <a:pt x="396055" y="241819"/>
                        <a:pt x="396055" y="257301"/>
                      </a:cubicBezTo>
                      <a:cubicBezTo>
                        <a:pt x="396055" y="272783"/>
                        <a:pt x="383504" y="285334"/>
                        <a:pt x="368022" y="285334"/>
                      </a:cubicBezTo>
                      <a:close/>
                      <a:moveTo>
                        <a:pt x="239339" y="248577"/>
                      </a:moveTo>
                      <a:cubicBezTo>
                        <a:pt x="234486" y="248577"/>
                        <a:pt x="230551" y="252512"/>
                        <a:pt x="230551" y="257365"/>
                      </a:cubicBezTo>
                      <a:cubicBezTo>
                        <a:pt x="230551" y="262219"/>
                        <a:pt x="234486" y="266154"/>
                        <a:pt x="239339" y="266154"/>
                      </a:cubicBezTo>
                      <a:lnTo>
                        <a:pt x="368022" y="266154"/>
                      </a:lnTo>
                      <a:cubicBezTo>
                        <a:pt x="372875" y="266154"/>
                        <a:pt x="376810" y="262219"/>
                        <a:pt x="376810" y="257365"/>
                      </a:cubicBezTo>
                      <a:cubicBezTo>
                        <a:pt x="376810" y="252512"/>
                        <a:pt x="372875" y="248577"/>
                        <a:pt x="368022" y="248577"/>
                      </a:cubicBezTo>
                      <a:close/>
                      <a:moveTo>
                        <a:pt x="368022" y="366931"/>
                      </a:moveTo>
                      <a:lnTo>
                        <a:pt x="239339" y="366931"/>
                      </a:lnTo>
                      <a:cubicBezTo>
                        <a:pt x="223857" y="366931"/>
                        <a:pt x="211306" y="354381"/>
                        <a:pt x="211306" y="338898"/>
                      </a:cubicBezTo>
                      <a:cubicBezTo>
                        <a:pt x="211306" y="323416"/>
                        <a:pt x="223857" y="310865"/>
                        <a:pt x="239339" y="310865"/>
                      </a:cubicBezTo>
                      <a:lnTo>
                        <a:pt x="368022" y="310865"/>
                      </a:lnTo>
                      <a:cubicBezTo>
                        <a:pt x="383504" y="310865"/>
                        <a:pt x="396055" y="323416"/>
                        <a:pt x="396055" y="338898"/>
                      </a:cubicBezTo>
                      <a:cubicBezTo>
                        <a:pt x="396055" y="354381"/>
                        <a:pt x="383504" y="366931"/>
                        <a:pt x="368022" y="366931"/>
                      </a:cubicBezTo>
                      <a:close/>
                      <a:moveTo>
                        <a:pt x="239339" y="330110"/>
                      </a:moveTo>
                      <a:cubicBezTo>
                        <a:pt x="234486" y="330110"/>
                        <a:pt x="230551" y="334045"/>
                        <a:pt x="230551" y="338898"/>
                      </a:cubicBezTo>
                      <a:cubicBezTo>
                        <a:pt x="230551" y="343752"/>
                        <a:pt x="234486" y="347687"/>
                        <a:pt x="239339" y="347687"/>
                      </a:cubicBezTo>
                      <a:lnTo>
                        <a:pt x="368022" y="347687"/>
                      </a:lnTo>
                      <a:cubicBezTo>
                        <a:pt x="372875" y="347687"/>
                        <a:pt x="376810" y="343752"/>
                        <a:pt x="376810" y="338898"/>
                      </a:cubicBezTo>
                      <a:cubicBezTo>
                        <a:pt x="376810" y="334045"/>
                        <a:pt x="372875" y="330110"/>
                        <a:pt x="368022" y="330110"/>
                      </a:cubicBezTo>
                      <a:close/>
                      <a:moveTo>
                        <a:pt x="174741" y="81277"/>
                      </a:moveTo>
                      <a:cubicBezTo>
                        <a:pt x="167656" y="81277"/>
                        <a:pt x="161912" y="87020"/>
                        <a:pt x="161912" y="94106"/>
                      </a:cubicBezTo>
                      <a:cubicBezTo>
                        <a:pt x="161912" y="101192"/>
                        <a:pt x="167656" y="106936"/>
                        <a:pt x="174741" y="106936"/>
                      </a:cubicBezTo>
                      <a:cubicBezTo>
                        <a:pt x="181827" y="106936"/>
                        <a:pt x="187571" y="101192"/>
                        <a:pt x="187571" y="94106"/>
                      </a:cubicBezTo>
                      <a:cubicBezTo>
                        <a:pt x="187571" y="87020"/>
                        <a:pt x="181827" y="81277"/>
                        <a:pt x="174741" y="81277"/>
                      </a:cubicBezTo>
                      <a:close/>
                      <a:moveTo>
                        <a:pt x="174741" y="162874"/>
                      </a:moveTo>
                      <a:cubicBezTo>
                        <a:pt x="167656" y="162874"/>
                        <a:pt x="161912" y="168618"/>
                        <a:pt x="161912" y="175704"/>
                      </a:cubicBezTo>
                      <a:cubicBezTo>
                        <a:pt x="161912" y="182790"/>
                        <a:pt x="167656" y="188533"/>
                        <a:pt x="174741" y="188533"/>
                      </a:cubicBezTo>
                      <a:cubicBezTo>
                        <a:pt x="181827" y="188533"/>
                        <a:pt x="187571" y="182790"/>
                        <a:pt x="187571" y="175704"/>
                      </a:cubicBezTo>
                      <a:cubicBezTo>
                        <a:pt x="187571" y="168618"/>
                        <a:pt x="181827" y="162874"/>
                        <a:pt x="174741" y="162874"/>
                      </a:cubicBezTo>
                      <a:close/>
                      <a:moveTo>
                        <a:pt x="174741" y="244471"/>
                      </a:moveTo>
                      <a:cubicBezTo>
                        <a:pt x="167656" y="244471"/>
                        <a:pt x="161912" y="250215"/>
                        <a:pt x="161912" y="257301"/>
                      </a:cubicBezTo>
                      <a:cubicBezTo>
                        <a:pt x="161912" y="264387"/>
                        <a:pt x="167656" y="270131"/>
                        <a:pt x="174741" y="270131"/>
                      </a:cubicBezTo>
                      <a:cubicBezTo>
                        <a:pt x="181827" y="270131"/>
                        <a:pt x="187571" y="264387"/>
                        <a:pt x="187571" y="257301"/>
                      </a:cubicBezTo>
                      <a:cubicBezTo>
                        <a:pt x="187571" y="250215"/>
                        <a:pt x="181827" y="244471"/>
                        <a:pt x="174741" y="244471"/>
                      </a:cubicBezTo>
                      <a:close/>
                      <a:moveTo>
                        <a:pt x="174741" y="326069"/>
                      </a:moveTo>
                      <a:cubicBezTo>
                        <a:pt x="167656" y="326069"/>
                        <a:pt x="161912" y="331812"/>
                        <a:pt x="161912" y="338898"/>
                      </a:cubicBezTo>
                      <a:cubicBezTo>
                        <a:pt x="161912" y="345984"/>
                        <a:pt x="167656" y="351728"/>
                        <a:pt x="174741" y="351728"/>
                      </a:cubicBezTo>
                      <a:cubicBezTo>
                        <a:pt x="181827" y="351728"/>
                        <a:pt x="187571" y="345984"/>
                        <a:pt x="187571" y="338898"/>
                      </a:cubicBezTo>
                      <a:cubicBezTo>
                        <a:pt x="187571" y="331812"/>
                        <a:pt x="181827" y="326069"/>
                        <a:pt x="174741" y="3260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n-lt"/>
                    <a:ea typeface="Quattrocento Sans"/>
                    <a:cs typeface="Quattrocento Sans"/>
                    <a:sym typeface="Quattrocento Sans"/>
                  </a:endParaRPr>
                </a:p>
              </p:txBody>
            </p:sp>
            <p:pic>
              <p:nvPicPr>
                <p:cNvPr id="339" name="Google Shape;339;g45fb8ed13b4897bd_0"/>
                <p:cNvPicPr preferRelativeResize="0"/>
                <p:nvPr/>
              </p:nvPicPr>
              <p:blipFill rotWithShape="1">
                <a:blip r:embed="rId5">
                  <a:alphaModFix/>
                </a:blip>
                <a:srcRect l="11316" t="42590" r="11325" b="42872"/>
                <a:stretch/>
              </p:blipFill>
              <p:spPr>
                <a:xfrm>
                  <a:off x="7765486" y="4237187"/>
                  <a:ext cx="430754" cy="53966"/>
                </a:xfrm>
                <a:prstGeom prst="rect">
                  <a:avLst/>
                </a:prstGeom>
                <a:noFill/>
                <a:ln>
                  <a:noFill/>
                </a:ln>
              </p:spPr>
            </p:pic>
          </p:grpSp>
          <p:sp>
            <p:nvSpPr>
              <p:cNvPr id="340" name="Google Shape;340;g45fb8ed13b4897bd_0"/>
              <p:cNvSpPr txBox="1"/>
              <p:nvPr/>
            </p:nvSpPr>
            <p:spPr>
              <a:xfrm>
                <a:off x="6698122" y="4948746"/>
                <a:ext cx="2543100" cy="344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Physical Datacenters</a:t>
                </a:r>
                <a:endParaRPr sz="1400" b="0" i="0" u="none" strike="noStrike" cap="none">
                  <a:solidFill>
                    <a:srgbClr val="000000"/>
                  </a:solidFill>
                  <a:latin typeface="+mn-lt"/>
                  <a:ea typeface="Arial"/>
                  <a:cs typeface="Arial"/>
                  <a:sym typeface="Arial"/>
                </a:endParaRPr>
              </a:p>
            </p:txBody>
          </p:sp>
        </p:grpSp>
        <p:sp>
          <p:nvSpPr>
            <p:cNvPr id="341" name="Google Shape;341;g45fb8ed13b4897bd_0"/>
            <p:cNvSpPr txBox="1"/>
            <p:nvPr/>
          </p:nvSpPr>
          <p:spPr>
            <a:xfrm>
              <a:off x="6386848" y="5133573"/>
              <a:ext cx="2743200" cy="12772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Accelerate Adoption of Zscaler for Egress Protection</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Increase Colleague Experience and Performance</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Decommission Legacy Technologies</a:t>
              </a:r>
              <a:endParaRPr sz="1400" b="0" i="0" u="none" strike="noStrike" cap="none">
                <a:solidFill>
                  <a:srgbClr val="000000"/>
                </a:solidFill>
                <a:latin typeface="+mn-lt"/>
                <a:ea typeface="Arial"/>
                <a:cs typeface="Arial"/>
                <a:sym typeface="Arial"/>
              </a:endParaRPr>
            </a:p>
            <a:p>
              <a:pPr marL="285750" marR="0" lvl="0" indent="-215900" algn="l" rtl="0">
                <a:lnSpc>
                  <a:spcPct val="100000"/>
                </a:lnSpc>
                <a:spcBef>
                  <a:spcPts val="0"/>
                </a:spcBef>
                <a:spcAft>
                  <a:spcPts val="0"/>
                </a:spcAft>
                <a:buClr>
                  <a:srgbClr val="000000"/>
                </a:buClr>
                <a:buSzPts val="1100"/>
                <a:buFont typeface="Noto Sans Symbols"/>
                <a:buNone/>
              </a:pPr>
              <a:endParaRPr sz="1100" b="0" i="0" u="none" strike="noStrike" cap="none">
                <a:solidFill>
                  <a:srgbClr val="222222"/>
                </a:solidFill>
                <a:latin typeface="+mn-lt"/>
                <a:ea typeface="Quattrocento Sans"/>
                <a:cs typeface="Quattrocento Sans"/>
                <a:sym typeface="Quattrocento Sans"/>
              </a:endParaRPr>
            </a:p>
          </p:txBody>
        </p:sp>
      </p:grpSp>
      <p:grpSp>
        <p:nvGrpSpPr>
          <p:cNvPr id="342" name="Google Shape;342;g45fb8ed13b4897bd_0"/>
          <p:cNvGrpSpPr/>
          <p:nvPr/>
        </p:nvGrpSpPr>
        <p:grpSpPr>
          <a:xfrm>
            <a:off x="1716663" y="1069015"/>
            <a:ext cx="1476900" cy="795075"/>
            <a:chOff x="1621305" y="783733"/>
            <a:chExt cx="1476900" cy="795075"/>
          </a:xfrm>
        </p:grpSpPr>
        <p:sp>
          <p:nvSpPr>
            <p:cNvPr id="343" name="Google Shape;343;g45fb8ed13b4897bd_0"/>
            <p:cNvSpPr/>
            <p:nvPr/>
          </p:nvSpPr>
          <p:spPr>
            <a:xfrm flipH="1">
              <a:off x="2076963" y="1013008"/>
              <a:ext cx="565800" cy="56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44" name="Google Shape;344;g45fb8ed13b4897bd_0"/>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Non-VPN Users:</a:t>
              </a:r>
              <a:endParaRPr sz="1400" b="0" i="0" u="none" strike="noStrike" cap="none">
                <a:solidFill>
                  <a:srgbClr val="000000"/>
                </a:solidFill>
                <a:latin typeface="+mn-lt"/>
                <a:ea typeface="Arial"/>
                <a:cs typeface="Arial"/>
                <a:sym typeface="Arial"/>
              </a:endParaRPr>
            </a:p>
          </p:txBody>
        </p:sp>
        <p:sp>
          <p:nvSpPr>
            <p:cNvPr id="345" name="Google Shape;345;g45fb8ed13b4897bd_0"/>
            <p:cNvSpPr txBox="1"/>
            <p:nvPr/>
          </p:nvSpPr>
          <p:spPr>
            <a:xfrm>
              <a:off x="1845208" y="1140159"/>
              <a:ext cx="102930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9A9A9A"/>
                  </a:solidFill>
                  <a:latin typeface="+mn-lt"/>
                  <a:ea typeface="Quattrocento Sans"/>
                  <a:cs typeface="Quattrocento Sans"/>
                  <a:sym typeface="Quattrocento Sans"/>
                </a:rPr>
                <a:t>?</a:t>
              </a:r>
              <a:endParaRPr sz="1400" b="0" i="0" u="none" strike="noStrike" cap="none">
                <a:solidFill>
                  <a:srgbClr val="000000"/>
                </a:solidFill>
                <a:latin typeface="+mn-lt"/>
                <a:ea typeface="Arial"/>
                <a:cs typeface="Arial"/>
                <a:sym typeface="Arial"/>
              </a:endParaRPr>
            </a:p>
          </p:txBody>
        </p:sp>
      </p:grpSp>
      <p:grpSp>
        <p:nvGrpSpPr>
          <p:cNvPr id="346" name="Google Shape;346;g45fb8ed13b4897bd_0"/>
          <p:cNvGrpSpPr/>
          <p:nvPr/>
        </p:nvGrpSpPr>
        <p:grpSpPr>
          <a:xfrm>
            <a:off x="28291" y="1069015"/>
            <a:ext cx="1476900" cy="795075"/>
            <a:chOff x="1621305" y="783733"/>
            <a:chExt cx="1476900" cy="795075"/>
          </a:xfrm>
        </p:grpSpPr>
        <p:sp>
          <p:nvSpPr>
            <p:cNvPr id="347" name="Google Shape;347;g45fb8ed13b4897bd_0"/>
            <p:cNvSpPr/>
            <p:nvPr/>
          </p:nvSpPr>
          <p:spPr>
            <a:xfrm flipH="1">
              <a:off x="2076963" y="1013008"/>
              <a:ext cx="565800" cy="565800"/>
            </a:xfrm>
            <a:prstGeom prst="ellipse">
              <a:avLst/>
            </a:prstGeom>
            <a:solidFill>
              <a:srgbClr val="D1E0FD"/>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48" name="Google Shape;348;g45fb8ed13b4897bd_0"/>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VPN Users:</a:t>
              </a:r>
              <a:endParaRPr sz="1400" b="0" i="0" u="none" strike="noStrike" cap="none">
                <a:solidFill>
                  <a:srgbClr val="000000"/>
                </a:solidFill>
                <a:latin typeface="+mn-lt"/>
                <a:ea typeface="Arial"/>
                <a:cs typeface="Arial"/>
                <a:sym typeface="Arial"/>
              </a:endParaRPr>
            </a:p>
          </p:txBody>
        </p:sp>
        <p:sp>
          <p:nvSpPr>
            <p:cNvPr id="349" name="Google Shape;349;g45fb8ed13b4897bd_0"/>
            <p:cNvSpPr txBox="1"/>
            <p:nvPr/>
          </p:nvSpPr>
          <p:spPr>
            <a:xfrm>
              <a:off x="1845208" y="1140159"/>
              <a:ext cx="102930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414141"/>
                  </a:solidFill>
                  <a:latin typeface="+mn-lt"/>
                  <a:ea typeface="Quattrocento Sans"/>
                  <a:cs typeface="Quattrocento Sans"/>
                  <a:sym typeface="Quattrocento Sans"/>
                </a:rPr>
                <a:t>130k</a:t>
              </a:r>
              <a:endParaRPr sz="1400" b="0" i="0" u="none" strike="noStrike" cap="none">
                <a:solidFill>
                  <a:srgbClr val="000000"/>
                </a:solidFill>
                <a:latin typeface="+mn-lt"/>
                <a:ea typeface="Arial"/>
                <a:cs typeface="Arial"/>
                <a:sym typeface="Arial"/>
              </a:endParaRPr>
            </a:p>
          </p:txBody>
        </p:sp>
      </p:grpSp>
      <p:grpSp>
        <p:nvGrpSpPr>
          <p:cNvPr id="350" name="Google Shape;350;g45fb8ed13b4897bd_0"/>
          <p:cNvGrpSpPr/>
          <p:nvPr/>
        </p:nvGrpSpPr>
        <p:grpSpPr>
          <a:xfrm>
            <a:off x="2974265" y="4467279"/>
            <a:ext cx="1476900" cy="795075"/>
            <a:chOff x="1621305" y="783733"/>
            <a:chExt cx="1476900" cy="795075"/>
          </a:xfrm>
        </p:grpSpPr>
        <p:sp>
          <p:nvSpPr>
            <p:cNvPr id="351" name="Google Shape;351;g45fb8ed13b4897bd_0"/>
            <p:cNvSpPr/>
            <p:nvPr/>
          </p:nvSpPr>
          <p:spPr>
            <a:xfrm flipH="1">
              <a:off x="2076963" y="1013008"/>
              <a:ext cx="565800" cy="565800"/>
            </a:xfrm>
            <a:prstGeom prst="ellipse">
              <a:avLst/>
            </a:prstGeom>
            <a:solidFill>
              <a:srgbClr val="D1E0FD"/>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52" name="Google Shape;352;g45fb8ed13b4897bd_0"/>
            <p:cNvSpPr txBox="1"/>
            <p:nvPr/>
          </p:nvSpPr>
          <p:spPr>
            <a:xfrm>
              <a:off x="1845208" y="1018967"/>
              <a:ext cx="1029300" cy="5541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414141"/>
                  </a:solidFill>
                  <a:latin typeface="+mn-lt"/>
                  <a:ea typeface="Quattrocento Sans"/>
                  <a:cs typeface="Quattrocento Sans"/>
                  <a:sym typeface="Quattrocento Sans"/>
                </a:rPr>
                <a:t>GCP</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414141"/>
                  </a:solidFill>
                  <a:latin typeface="+mn-lt"/>
                  <a:ea typeface="Quattrocento Sans"/>
                  <a:cs typeface="Quattrocento Sans"/>
                  <a:sym typeface="Quattrocento Sans"/>
                </a:rPr>
                <a:t>Azure</a:t>
              </a:r>
              <a:endParaRPr sz="1000" b="1" i="0" u="none" strike="noStrike" cap="none">
                <a:solidFill>
                  <a:srgbClr val="414141"/>
                </a:solidFill>
                <a:latin typeface="+mn-lt"/>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414141"/>
                  </a:solidFill>
                  <a:latin typeface="+mn-lt"/>
                  <a:ea typeface="Quattrocento Sans"/>
                  <a:cs typeface="Quattrocento Sans"/>
                  <a:sym typeface="Quattrocento Sans"/>
                </a:rPr>
                <a:t>AWS</a:t>
              </a:r>
              <a:endParaRPr sz="1400" b="0" i="0" u="none" strike="noStrike" cap="none">
                <a:solidFill>
                  <a:srgbClr val="414141"/>
                </a:solidFill>
                <a:latin typeface="+mn-lt"/>
                <a:ea typeface="Quattrocento Sans"/>
                <a:cs typeface="Quattrocento Sans"/>
                <a:sym typeface="Quattrocento Sans"/>
              </a:endParaRPr>
            </a:p>
          </p:txBody>
        </p:sp>
        <p:sp>
          <p:nvSpPr>
            <p:cNvPr id="353" name="Google Shape;353;g45fb8ed13b4897bd_0"/>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Egress Protection:</a:t>
              </a:r>
              <a:endParaRPr sz="1400" b="0" i="0" u="none" strike="noStrike" cap="none">
                <a:solidFill>
                  <a:srgbClr val="000000"/>
                </a:solidFill>
                <a:latin typeface="+mn-lt"/>
                <a:ea typeface="Arial"/>
                <a:cs typeface="Arial"/>
                <a:sym typeface="Arial"/>
              </a:endParaRPr>
            </a:p>
          </p:txBody>
        </p:sp>
      </p:grpSp>
      <p:grpSp>
        <p:nvGrpSpPr>
          <p:cNvPr id="354" name="Google Shape;354;g45fb8ed13b4897bd_0"/>
          <p:cNvGrpSpPr/>
          <p:nvPr/>
        </p:nvGrpSpPr>
        <p:grpSpPr>
          <a:xfrm>
            <a:off x="7762498" y="4466545"/>
            <a:ext cx="1476900" cy="795075"/>
            <a:chOff x="1621305" y="783733"/>
            <a:chExt cx="1476900" cy="795075"/>
          </a:xfrm>
        </p:grpSpPr>
        <p:sp>
          <p:nvSpPr>
            <p:cNvPr id="355" name="Google Shape;355;g45fb8ed13b4897bd_0"/>
            <p:cNvSpPr/>
            <p:nvPr/>
          </p:nvSpPr>
          <p:spPr>
            <a:xfrm flipH="1">
              <a:off x="2076963" y="1013008"/>
              <a:ext cx="565800" cy="56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56" name="Google Shape;356;g45fb8ed13b4897bd_0"/>
            <p:cNvSpPr txBox="1"/>
            <p:nvPr/>
          </p:nvSpPr>
          <p:spPr>
            <a:xfrm>
              <a:off x="1845208" y="1018967"/>
              <a:ext cx="1029300" cy="5541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AZ</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CT</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RI</a:t>
              </a:r>
              <a:endParaRPr sz="1400" b="0" i="0" u="none" strike="noStrike" cap="none">
                <a:solidFill>
                  <a:srgbClr val="414141"/>
                </a:solidFill>
                <a:latin typeface="+mn-lt"/>
                <a:ea typeface="Quattrocento Sans"/>
                <a:cs typeface="Quattrocento Sans"/>
                <a:sym typeface="Quattrocento Sans"/>
              </a:endParaRPr>
            </a:p>
          </p:txBody>
        </p:sp>
        <p:sp>
          <p:nvSpPr>
            <p:cNvPr id="357" name="Google Shape;357;g45fb8ed13b4897bd_0"/>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Private Access:</a:t>
              </a:r>
              <a:endParaRPr sz="1400" b="0" i="0" u="none" strike="noStrike" cap="none">
                <a:solidFill>
                  <a:srgbClr val="000000"/>
                </a:solidFill>
                <a:latin typeface="+mn-lt"/>
                <a:ea typeface="Arial"/>
                <a:cs typeface="Arial"/>
                <a:sym typeface="Arial"/>
              </a:endParaRPr>
            </a:p>
          </p:txBody>
        </p:sp>
      </p:grpSp>
      <p:grpSp>
        <p:nvGrpSpPr>
          <p:cNvPr id="358" name="Google Shape;358;g45fb8ed13b4897bd_0"/>
          <p:cNvGrpSpPr/>
          <p:nvPr/>
        </p:nvGrpSpPr>
        <p:grpSpPr>
          <a:xfrm>
            <a:off x="6074126" y="4466545"/>
            <a:ext cx="1476900" cy="795075"/>
            <a:chOff x="1621305" y="783733"/>
            <a:chExt cx="1476900" cy="795075"/>
          </a:xfrm>
        </p:grpSpPr>
        <p:sp>
          <p:nvSpPr>
            <p:cNvPr id="359" name="Google Shape;359;g45fb8ed13b4897bd_0"/>
            <p:cNvSpPr/>
            <p:nvPr/>
          </p:nvSpPr>
          <p:spPr>
            <a:xfrm flipH="1">
              <a:off x="2076963" y="1013008"/>
              <a:ext cx="565800" cy="56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60" name="Google Shape;360;g45fb8ed13b4897bd_0"/>
            <p:cNvSpPr txBox="1"/>
            <p:nvPr/>
          </p:nvSpPr>
          <p:spPr>
            <a:xfrm>
              <a:off x="1845208" y="1018966"/>
              <a:ext cx="1029300" cy="5541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AZ</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CT</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RI</a:t>
              </a:r>
              <a:endParaRPr sz="1400" b="0" i="0" u="none" strike="noStrike" cap="none">
                <a:solidFill>
                  <a:srgbClr val="414141"/>
                </a:solidFill>
                <a:latin typeface="+mn-lt"/>
                <a:ea typeface="Quattrocento Sans"/>
                <a:cs typeface="Quattrocento Sans"/>
                <a:sym typeface="Quattrocento Sans"/>
              </a:endParaRPr>
            </a:p>
          </p:txBody>
        </p:sp>
        <p:sp>
          <p:nvSpPr>
            <p:cNvPr id="361" name="Google Shape;361;g45fb8ed13b4897bd_0"/>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Egress Protection:</a:t>
              </a:r>
              <a:endParaRPr sz="1400" b="0" i="0" u="none" strike="noStrike" cap="none">
                <a:solidFill>
                  <a:srgbClr val="000000"/>
                </a:solidFill>
                <a:latin typeface="+mn-lt"/>
                <a:ea typeface="Arial"/>
                <a:cs typeface="Arial"/>
                <a:sym typeface="Arial"/>
              </a:endParaRPr>
            </a:p>
          </p:txBody>
        </p:sp>
      </p:grpSp>
      <p:sp>
        <p:nvSpPr>
          <p:cNvPr id="362" name="Google Shape;362;g45fb8ed13b4897bd_0"/>
          <p:cNvSpPr/>
          <p:nvPr/>
        </p:nvSpPr>
        <p:spPr>
          <a:xfrm rot="-5400000">
            <a:off x="7277261" y="4277207"/>
            <a:ext cx="463457" cy="287534"/>
          </a:xfrm>
          <a:custGeom>
            <a:avLst/>
            <a:gdLst/>
            <a:ahLst/>
            <a:cxnLst/>
            <a:rect l="l" t="t" r="r" b="b"/>
            <a:pathLst>
              <a:path w="3039063" h="1127585" extrusionOk="0">
                <a:moveTo>
                  <a:pt x="0" y="1127225"/>
                </a:moveTo>
                <a:cubicBezTo>
                  <a:pt x="1063121" y="1138478"/>
                  <a:pt x="1255515" y="883403"/>
                  <a:pt x="1727199" y="717103"/>
                </a:cubicBezTo>
                <a:lnTo>
                  <a:pt x="3039064" y="0"/>
                </a:ln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sp>
        <p:nvSpPr>
          <p:cNvPr id="363" name="Google Shape;363;g45fb8ed13b4897bd_0"/>
          <p:cNvSpPr/>
          <p:nvPr/>
        </p:nvSpPr>
        <p:spPr>
          <a:xfrm rot="5400000" flipH="1">
            <a:off x="4472427" y="4263757"/>
            <a:ext cx="463457" cy="287534"/>
          </a:xfrm>
          <a:custGeom>
            <a:avLst/>
            <a:gdLst/>
            <a:ahLst/>
            <a:cxnLst/>
            <a:rect l="l" t="t" r="r" b="b"/>
            <a:pathLst>
              <a:path w="3039063" h="1127585" extrusionOk="0">
                <a:moveTo>
                  <a:pt x="0" y="1127225"/>
                </a:moveTo>
                <a:cubicBezTo>
                  <a:pt x="1063121" y="1138478"/>
                  <a:pt x="1255515" y="883403"/>
                  <a:pt x="1727199" y="717103"/>
                </a:cubicBezTo>
                <a:lnTo>
                  <a:pt x="3039064" y="0"/>
                </a:ln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grpSp>
        <p:nvGrpSpPr>
          <p:cNvPr id="364" name="Google Shape;364;g45fb8ed13b4897bd_0"/>
          <p:cNvGrpSpPr/>
          <p:nvPr/>
        </p:nvGrpSpPr>
        <p:grpSpPr>
          <a:xfrm>
            <a:off x="24332" y="3296295"/>
            <a:ext cx="1476900" cy="795075"/>
            <a:chOff x="1621305" y="783733"/>
            <a:chExt cx="1476900" cy="795075"/>
          </a:xfrm>
        </p:grpSpPr>
        <p:sp>
          <p:nvSpPr>
            <p:cNvPr id="365" name="Google Shape;365;g45fb8ed13b4897bd_0"/>
            <p:cNvSpPr/>
            <p:nvPr/>
          </p:nvSpPr>
          <p:spPr>
            <a:xfrm flipH="1">
              <a:off x="2076963" y="1013008"/>
              <a:ext cx="565800" cy="56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66" name="Google Shape;366;g45fb8ed13b4897bd_0"/>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Sites:</a:t>
              </a:r>
              <a:endParaRPr sz="1400" b="0" i="0" u="none" strike="noStrike" cap="none">
                <a:solidFill>
                  <a:srgbClr val="000000"/>
                </a:solidFill>
                <a:latin typeface="+mn-lt"/>
                <a:ea typeface="Arial"/>
                <a:cs typeface="Arial"/>
                <a:sym typeface="Arial"/>
              </a:endParaRPr>
            </a:p>
          </p:txBody>
        </p:sp>
        <p:sp>
          <p:nvSpPr>
            <p:cNvPr id="367" name="Google Shape;367;g45fb8ed13b4897bd_0"/>
            <p:cNvSpPr txBox="1"/>
            <p:nvPr/>
          </p:nvSpPr>
          <p:spPr>
            <a:xfrm>
              <a:off x="1845208" y="1140159"/>
              <a:ext cx="102930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9A9A9A"/>
                  </a:solidFill>
                  <a:latin typeface="+mn-lt"/>
                  <a:ea typeface="Quattrocento Sans"/>
                  <a:cs typeface="Quattrocento Sans"/>
                  <a:sym typeface="Quattrocento Sans"/>
                </a:rPr>
                <a:t>900</a:t>
              </a:r>
              <a:endParaRPr sz="1400" b="0" i="0" u="none" strike="noStrike" cap="none">
                <a:solidFill>
                  <a:srgbClr val="000000"/>
                </a:solidFill>
                <a:latin typeface="+mn-lt"/>
                <a:ea typeface="Arial"/>
                <a:cs typeface="Arial"/>
                <a:sym typeface="Arial"/>
              </a:endParaRPr>
            </a:p>
          </p:txBody>
        </p:sp>
      </p:grpSp>
      <p:grpSp>
        <p:nvGrpSpPr>
          <p:cNvPr id="368" name="Google Shape;368;g45fb8ed13b4897bd_0"/>
          <p:cNvGrpSpPr/>
          <p:nvPr/>
        </p:nvGrpSpPr>
        <p:grpSpPr>
          <a:xfrm>
            <a:off x="10756734" y="3296295"/>
            <a:ext cx="1476900" cy="795075"/>
            <a:chOff x="1621305" y="783733"/>
            <a:chExt cx="1476900" cy="795075"/>
          </a:xfrm>
        </p:grpSpPr>
        <p:sp>
          <p:nvSpPr>
            <p:cNvPr id="369" name="Google Shape;369;g45fb8ed13b4897bd_0"/>
            <p:cNvSpPr/>
            <p:nvPr/>
          </p:nvSpPr>
          <p:spPr>
            <a:xfrm flipH="1">
              <a:off x="2076963" y="1013008"/>
              <a:ext cx="565800" cy="565800"/>
            </a:xfrm>
            <a:prstGeom prst="ellipse">
              <a:avLst/>
            </a:prstGeom>
            <a:solidFill>
              <a:srgbClr val="D1E0FD"/>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70" name="Google Shape;370;g45fb8ed13b4897bd_0"/>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Stores:</a:t>
              </a:r>
              <a:endParaRPr sz="1400" b="0" i="0" u="none" strike="noStrike" cap="none">
                <a:solidFill>
                  <a:srgbClr val="000000"/>
                </a:solidFill>
                <a:latin typeface="+mn-lt"/>
                <a:ea typeface="Arial"/>
                <a:cs typeface="Arial"/>
                <a:sym typeface="Arial"/>
              </a:endParaRPr>
            </a:p>
          </p:txBody>
        </p:sp>
        <p:sp>
          <p:nvSpPr>
            <p:cNvPr id="371" name="Google Shape;371;g45fb8ed13b4897bd_0"/>
            <p:cNvSpPr txBox="1"/>
            <p:nvPr/>
          </p:nvSpPr>
          <p:spPr>
            <a:xfrm>
              <a:off x="1845208" y="1140159"/>
              <a:ext cx="102930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414141"/>
                  </a:solidFill>
                  <a:latin typeface="+mn-lt"/>
                  <a:ea typeface="Quattrocento Sans"/>
                  <a:cs typeface="Quattrocento Sans"/>
                  <a:sym typeface="Quattrocento Sans"/>
                </a:rPr>
                <a:t>3.1k</a:t>
              </a:r>
              <a:endParaRPr sz="1400" b="0" i="0" u="none" strike="noStrike" cap="none">
                <a:solidFill>
                  <a:srgbClr val="000000"/>
                </a:solidFill>
                <a:latin typeface="+mn-lt"/>
                <a:ea typeface="Arial"/>
                <a:cs typeface="Arial"/>
                <a:sym typeface="Arial"/>
              </a:endParaRPr>
            </a:p>
          </p:txBody>
        </p:sp>
      </p:grpSp>
      <p:grpSp>
        <p:nvGrpSpPr>
          <p:cNvPr id="372" name="Google Shape;372;g45fb8ed13b4897bd_0"/>
          <p:cNvGrpSpPr/>
          <p:nvPr/>
        </p:nvGrpSpPr>
        <p:grpSpPr>
          <a:xfrm>
            <a:off x="10754868" y="1108502"/>
            <a:ext cx="1476900" cy="795075"/>
            <a:chOff x="1621305" y="783733"/>
            <a:chExt cx="1476900" cy="795075"/>
          </a:xfrm>
        </p:grpSpPr>
        <p:sp>
          <p:nvSpPr>
            <p:cNvPr id="373" name="Google Shape;373;g45fb8ed13b4897bd_0"/>
            <p:cNvSpPr/>
            <p:nvPr/>
          </p:nvSpPr>
          <p:spPr>
            <a:xfrm flipH="1">
              <a:off x="2076963" y="1013008"/>
              <a:ext cx="565800" cy="565800"/>
            </a:xfrm>
            <a:prstGeom prst="ellipse">
              <a:avLst/>
            </a:prstGeom>
            <a:solidFill>
              <a:srgbClr val="DAE3F3"/>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74" name="Google Shape;374;g45fb8ed13b4897bd_0"/>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Scenarios:</a:t>
              </a:r>
              <a:endParaRPr sz="1400" b="0" i="0" u="none" strike="noStrike" cap="none">
                <a:solidFill>
                  <a:srgbClr val="000000"/>
                </a:solidFill>
                <a:latin typeface="+mn-lt"/>
                <a:ea typeface="Arial"/>
                <a:cs typeface="Arial"/>
                <a:sym typeface="Arial"/>
              </a:endParaRPr>
            </a:p>
          </p:txBody>
        </p:sp>
        <p:sp>
          <p:nvSpPr>
            <p:cNvPr id="375" name="Google Shape;375;g45fb8ed13b4897bd_0"/>
            <p:cNvSpPr txBox="1"/>
            <p:nvPr/>
          </p:nvSpPr>
          <p:spPr>
            <a:xfrm>
              <a:off x="1845208" y="1036403"/>
              <a:ext cx="1029300" cy="507791"/>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6F6F6F"/>
                  </a:solidFill>
                  <a:latin typeface="+mn-lt"/>
                  <a:ea typeface="Quattrocento Sans"/>
                  <a:cs typeface="Quattrocento Sans"/>
                  <a:sym typeface="Quattrocento Sans"/>
                </a:rPr>
                <a:t>M&amp;A</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9A9A9A"/>
                  </a:solidFill>
                  <a:latin typeface="+mn-lt"/>
                  <a:ea typeface="Quattrocento Sans"/>
                  <a:cs typeface="Quattrocento Sans"/>
                  <a:sym typeface="Quattrocento Sans"/>
                </a:rPr>
                <a:t>Contractor</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9A9A9A"/>
                  </a:solidFill>
                  <a:latin typeface="+mn-lt"/>
                  <a:ea typeface="Quattrocento Sans"/>
                  <a:cs typeface="Quattrocento Sans"/>
                  <a:sym typeface="Quattrocento Sans"/>
                </a:rPr>
                <a:t>B2B</a:t>
              </a:r>
              <a:endParaRPr sz="1400" b="0" i="0" u="none" strike="noStrike" cap="none">
                <a:solidFill>
                  <a:srgbClr val="000000"/>
                </a:solidFill>
                <a:latin typeface="+mn-lt"/>
                <a:ea typeface="Arial"/>
                <a:cs typeface="Arial"/>
                <a:sym typeface="Arial"/>
              </a:endParaRPr>
            </a:p>
          </p:txBody>
        </p:sp>
      </p:grpSp>
      <p:grpSp>
        <p:nvGrpSpPr>
          <p:cNvPr id="376" name="Google Shape;376;g45fb8ed13b4897bd_0"/>
          <p:cNvGrpSpPr/>
          <p:nvPr/>
        </p:nvGrpSpPr>
        <p:grpSpPr>
          <a:xfrm>
            <a:off x="9877897" y="5771836"/>
            <a:ext cx="1097337" cy="633069"/>
            <a:chOff x="1621305" y="726763"/>
            <a:chExt cx="1476900" cy="852045"/>
          </a:xfrm>
        </p:grpSpPr>
        <p:sp>
          <p:nvSpPr>
            <p:cNvPr id="377" name="Google Shape;377;g45fb8ed13b4897bd_0"/>
            <p:cNvSpPr/>
            <p:nvPr/>
          </p:nvSpPr>
          <p:spPr>
            <a:xfrm flipH="1">
              <a:off x="2076963" y="1013008"/>
              <a:ext cx="565800" cy="565800"/>
            </a:xfrm>
            <a:prstGeom prst="ellipse">
              <a:avLst/>
            </a:prstGeom>
            <a:solidFill>
              <a:srgbClr val="D1E0FD"/>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78" name="Google Shape;378;g45fb8ed13b4897bd_0"/>
            <p:cNvSpPr txBox="1"/>
            <p:nvPr/>
          </p:nvSpPr>
          <p:spPr>
            <a:xfrm>
              <a:off x="1621305" y="726763"/>
              <a:ext cx="1476900" cy="331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Zscaler Enabled</a:t>
              </a:r>
              <a:endParaRPr sz="1000" b="0" i="0" u="none" strike="noStrike" cap="none">
                <a:solidFill>
                  <a:srgbClr val="000000"/>
                </a:solidFill>
                <a:latin typeface="+mn-lt"/>
                <a:ea typeface="Quattrocento Sans"/>
                <a:cs typeface="Quattrocento Sans"/>
                <a:sym typeface="Quattrocento Sans"/>
              </a:endParaRPr>
            </a:p>
          </p:txBody>
        </p:sp>
      </p:grpSp>
      <p:grpSp>
        <p:nvGrpSpPr>
          <p:cNvPr id="379" name="Google Shape;379;g45fb8ed13b4897bd_0"/>
          <p:cNvGrpSpPr/>
          <p:nvPr/>
        </p:nvGrpSpPr>
        <p:grpSpPr>
          <a:xfrm>
            <a:off x="10818892" y="5771836"/>
            <a:ext cx="1097337" cy="633069"/>
            <a:chOff x="1621305" y="726763"/>
            <a:chExt cx="1476900" cy="852045"/>
          </a:xfrm>
        </p:grpSpPr>
        <p:sp>
          <p:nvSpPr>
            <p:cNvPr id="380" name="Google Shape;380;g45fb8ed13b4897bd_0"/>
            <p:cNvSpPr/>
            <p:nvPr/>
          </p:nvSpPr>
          <p:spPr>
            <a:xfrm flipH="1">
              <a:off x="2076963" y="1013008"/>
              <a:ext cx="565800" cy="56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81" name="Google Shape;381;g45fb8ed13b4897bd_0"/>
            <p:cNvSpPr txBox="1"/>
            <p:nvPr/>
          </p:nvSpPr>
          <p:spPr>
            <a:xfrm>
              <a:off x="1621305" y="726763"/>
              <a:ext cx="1476900" cy="331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Future</a:t>
              </a:r>
              <a:endParaRPr sz="1400" b="0" i="0" u="none" strike="noStrike" cap="none">
                <a:solidFill>
                  <a:srgbClr val="000000"/>
                </a:solidFill>
                <a:latin typeface="+mn-lt"/>
                <a:ea typeface="Arial"/>
                <a:cs typeface="Arial"/>
                <a:sym typeface="Arial"/>
              </a:endParaRPr>
            </a:p>
          </p:txBody>
        </p:sp>
      </p:grpSp>
      <p:grpSp>
        <p:nvGrpSpPr>
          <p:cNvPr id="382" name="Google Shape;382;g45fb8ed13b4897bd_0"/>
          <p:cNvGrpSpPr/>
          <p:nvPr/>
        </p:nvGrpSpPr>
        <p:grpSpPr>
          <a:xfrm>
            <a:off x="10676336" y="436767"/>
            <a:ext cx="1080795" cy="610262"/>
            <a:chOff x="1621305" y="744889"/>
            <a:chExt cx="1476900" cy="833919"/>
          </a:xfrm>
        </p:grpSpPr>
        <p:sp>
          <p:nvSpPr>
            <p:cNvPr id="383" name="Google Shape;383;g45fb8ed13b4897bd_0"/>
            <p:cNvSpPr/>
            <p:nvPr/>
          </p:nvSpPr>
          <p:spPr>
            <a:xfrm flipH="1">
              <a:off x="2076963" y="1013008"/>
              <a:ext cx="565800" cy="565800"/>
            </a:xfrm>
            <a:prstGeom prst="ellipse">
              <a:avLst/>
            </a:prstGeom>
            <a:solidFill>
              <a:srgbClr val="D1E0FD"/>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84" name="Google Shape;384;g45fb8ed13b4897bd_0"/>
            <p:cNvSpPr txBox="1"/>
            <p:nvPr/>
          </p:nvSpPr>
          <p:spPr>
            <a:xfrm>
              <a:off x="1845208" y="1132311"/>
              <a:ext cx="1029300" cy="362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414141"/>
                  </a:solidFill>
                  <a:latin typeface="+mn-lt"/>
                  <a:ea typeface="Quattrocento Sans"/>
                  <a:cs typeface="Quattrocento Sans"/>
                  <a:sym typeface="Quattrocento Sans"/>
                </a:rPr>
                <a:t>10k</a:t>
              </a:r>
              <a:endParaRPr sz="1000" b="1" i="0" u="none" strike="noStrike" cap="none">
                <a:solidFill>
                  <a:srgbClr val="414141"/>
                </a:solidFill>
                <a:latin typeface="+mn-lt"/>
                <a:ea typeface="Quattrocento Sans"/>
                <a:cs typeface="Quattrocento Sans"/>
                <a:sym typeface="Quattrocento Sans"/>
              </a:endParaRPr>
            </a:p>
          </p:txBody>
        </p:sp>
        <p:sp>
          <p:nvSpPr>
            <p:cNvPr id="385" name="Google Shape;385;g45fb8ed13b4897bd_0"/>
            <p:cNvSpPr txBox="1"/>
            <p:nvPr/>
          </p:nvSpPr>
          <p:spPr>
            <a:xfrm>
              <a:off x="1621305" y="744889"/>
              <a:ext cx="1476900" cy="3153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mn-lt"/>
                  <a:ea typeface="Quattrocento Sans"/>
                  <a:cs typeface="Quattrocento Sans"/>
                  <a:sym typeface="Quattrocento Sans"/>
                </a:rPr>
                <a:t>Oak Street</a:t>
              </a:r>
              <a:endParaRPr sz="1400" b="0" i="0" u="none" strike="noStrike" cap="none">
                <a:solidFill>
                  <a:srgbClr val="000000"/>
                </a:solidFill>
                <a:latin typeface="+mn-lt"/>
                <a:ea typeface="Arial"/>
                <a:cs typeface="Arial"/>
                <a:sym typeface="Arial"/>
              </a:endParaRPr>
            </a:p>
          </p:txBody>
        </p:sp>
      </p:grpSp>
      <p:grpSp>
        <p:nvGrpSpPr>
          <p:cNvPr id="386" name="Google Shape;386;g45fb8ed13b4897bd_0"/>
          <p:cNvGrpSpPr/>
          <p:nvPr/>
        </p:nvGrpSpPr>
        <p:grpSpPr>
          <a:xfrm>
            <a:off x="11230422" y="448440"/>
            <a:ext cx="1080795" cy="610262"/>
            <a:chOff x="1621305" y="744889"/>
            <a:chExt cx="1476900" cy="833919"/>
          </a:xfrm>
        </p:grpSpPr>
        <p:sp>
          <p:nvSpPr>
            <p:cNvPr id="387" name="Google Shape;387;g45fb8ed13b4897bd_0"/>
            <p:cNvSpPr/>
            <p:nvPr/>
          </p:nvSpPr>
          <p:spPr>
            <a:xfrm flipH="1">
              <a:off x="2076963" y="1013008"/>
              <a:ext cx="565800" cy="565800"/>
            </a:xfrm>
            <a:prstGeom prst="ellipse">
              <a:avLst/>
            </a:prstGeom>
            <a:solidFill>
              <a:srgbClr val="D1E0FD"/>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88" name="Google Shape;388;g45fb8ed13b4897bd_0"/>
            <p:cNvSpPr txBox="1"/>
            <p:nvPr/>
          </p:nvSpPr>
          <p:spPr>
            <a:xfrm>
              <a:off x="1845208" y="1132311"/>
              <a:ext cx="1029300" cy="3627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414141"/>
                  </a:solidFill>
                  <a:latin typeface="+mn-lt"/>
                  <a:ea typeface="Quattrocento Sans"/>
                  <a:cs typeface="Quattrocento Sans"/>
                  <a:sym typeface="Quattrocento Sans"/>
                </a:rPr>
                <a:t>10k</a:t>
              </a:r>
              <a:endParaRPr sz="1000" b="1" i="0" u="none" strike="noStrike" cap="none">
                <a:solidFill>
                  <a:srgbClr val="414141"/>
                </a:solidFill>
                <a:latin typeface="+mn-lt"/>
                <a:ea typeface="Quattrocento Sans"/>
                <a:cs typeface="Quattrocento Sans"/>
                <a:sym typeface="Quattrocento Sans"/>
              </a:endParaRPr>
            </a:p>
          </p:txBody>
        </p:sp>
        <p:sp>
          <p:nvSpPr>
            <p:cNvPr id="389" name="Google Shape;389;g45fb8ed13b4897bd_0"/>
            <p:cNvSpPr txBox="1"/>
            <p:nvPr/>
          </p:nvSpPr>
          <p:spPr>
            <a:xfrm>
              <a:off x="1621305" y="744889"/>
              <a:ext cx="1476900" cy="31537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000000"/>
                  </a:solidFill>
                  <a:latin typeface="+mn-lt"/>
                  <a:ea typeface="Quattrocento Sans"/>
                  <a:cs typeface="Quattrocento Sans"/>
                  <a:sym typeface="Quattrocento Sans"/>
                </a:rPr>
                <a:t>Signify</a:t>
              </a:r>
              <a:endParaRPr sz="1400" b="0" i="0" u="none" strike="noStrike" cap="none">
                <a:solidFill>
                  <a:srgbClr val="000000"/>
                </a:solidFill>
                <a:latin typeface="+mn-lt"/>
                <a:ea typeface="Arial"/>
                <a:cs typeface="Arial"/>
                <a:sym typeface="Arial"/>
              </a:endParaRPr>
            </a:p>
          </p:txBody>
        </p:sp>
      </p:grpSp>
      <p:sp>
        <p:nvSpPr>
          <p:cNvPr id="390" name="Google Shape;390;g45fb8ed13b4897bd_0"/>
          <p:cNvSpPr txBox="1"/>
          <p:nvPr/>
        </p:nvSpPr>
        <p:spPr>
          <a:xfrm>
            <a:off x="6038314" y="1603869"/>
            <a:ext cx="10293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A5A5A5"/>
                </a:solidFill>
                <a:latin typeface="+mn-lt"/>
                <a:ea typeface="Quattrocento Sans"/>
                <a:cs typeface="Quattrocento Sans"/>
                <a:sym typeface="Quattrocento Sans"/>
              </a:rPr>
              <a:t>Vuln</a:t>
            </a:r>
            <a:r>
              <a:rPr lang="en-US" sz="1200" b="0" i="0" u="none" strike="noStrike" cap="none">
                <a:solidFill>
                  <a:srgbClr val="9A9A9A"/>
                </a:solidFill>
                <a:latin typeface="+mn-lt"/>
                <a:ea typeface="Quattrocento Sans"/>
                <a:cs typeface="Quattrocento Sans"/>
                <a:sym typeface="Quattrocento Sans"/>
              </a:rPr>
              <a:t> </a:t>
            </a:r>
            <a:r>
              <a:rPr lang="en-US" sz="1200" b="0" i="0" u="none" strike="noStrike" cap="none">
                <a:solidFill>
                  <a:srgbClr val="A5A5A5"/>
                </a:solidFill>
                <a:latin typeface="+mn-lt"/>
                <a:ea typeface="Quattrocento Sans"/>
                <a:cs typeface="Quattrocento Sans"/>
                <a:sym typeface="Quattrocento Sans"/>
              </a:rPr>
              <a:t>Mgmt</a:t>
            </a:r>
            <a:endParaRPr sz="1400" b="0" i="0" u="none" strike="noStrike" cap="none">
              <a:solidFill>
                <a:srgbClr val="000000"/>
              </a:solidFill>
              <a:latin typeface="+mn-lt"/>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92"/>
        <p:cNvGrpSpPr/>
        <p:nvPr/>
      </p:nvGrpSpPr>
      <p:grpSpPr>
        <a:xfrm>
          <a:off x="0" y="0"/>
          <a:ext cx="0" cy="0"/>
          <a:chOff x="0" y="0"/>
          <a:chExt cx="0" cy="0"/>
        </a:xfrm>
      </p:grpSpPr>
      <p:sp>
        <p:nvSpPr>
          <p:cNvPr id="6993" name="Google Shape;6993;p569"/>
          <p:cNvSpPr txBox="1"/>
          <p:nvPr/>
        </p:nvSpPr>
        <p:spPr>
          <a:xfrm>
            <a:off x="3858967" y="2726433"/>
            <a:ext cx="8840000" cy="1510000"/>
          </a:xfrm>
          <a:prstGeom prst="rect">
            <a:avLst/>
          </a:prstGeom>
          <a:noFill/>
          <a:ln>
            <a:noFill/>
          </a:ln>
        </p:spPr>
        <p:txBody>
          <a:bodyPr spcFirstLastPara="1" wrap="square" lIns="121900" tIns="121900" rIns="121900" bIns="121900" anchor="t" anchorCtr="0">
            <a:noAutofit/>
          </a:bodyPr>
          <a:lstStyle/>
          <a:p>
            <a:r>
              <a:rPr lang="en" sz="5333">
                <a:solidFill>
                  <a:schemeClr val="lt1"/>
                </a:solidFill>
                <a:latin typeface="Century Gothic"/>
                <a:ea typeface="Century Gothic"/>
                <a:cs typeface="Century Gothic"/>
                <a:sym typeface="Century Gothic"/>
              </a:rPr>
              <a:t>Deployment</a:t>
            </a:r>
            <a:endParaRPr sz="5333">
              <a:solidFill>
                <a:schemeClr val="lt1"/>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97"/>
        <p:cNvGrpSpPr/>
        <p:nvPr/>
      </p:nvGrpSpPr>
      <p:grpSpPr>
        <a:xfrm>
          <a:off x="0" y="0"/>
          <a:ext cx="0" cy="0"/>
          <a:chOff x="0" y="0"/>
          <a:chExt cx="0" cy="0"/>
        </a:xfrm>
      </p:grpSpPr>
      <p:sp>
        <p:nvSpPr>
          <p:cNvPr id="6998" name="Google Shape;6998;p570"/>
          <p:cNvSpPr txBox="1"/>
          <p:nvPr/>
        </p:nvSpPr>
        <p:spPr>
          <a:xfrm>
            <a:off x="429933" y="251667"/>
            <a:ext cx="7874000" cy="8496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entury Gothic"/>
                <a:ea typeface="Century Gothic"/>
                <a:cs typeface="Century Gothic"/>
                <a:sym typeface="Century Gothic"/>
              </a:rPr>
              <a:t>Active-Active IPSec tunnels with failover</a:t>
            </a:r>
            <a:endParaRPr sz="2933"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grpSp>
        <p:nvGrpSpPr>
          <p:cNvPr id="6999" name="Google Shape;6999;p570"/>
          <p:cNvGrpSpPr/>
          <p:nvPr/>
        </p:nvGrpSpPr>
        <p:grpSpPr>
          <a:xfrm>
            <a:off x="850121" y="2246818"/>
            <a:ext cx="2597375" cy="1508797"/>
            <a:chOff x="5216157" y="2898600"/>
            <a:chExt cx="1152136" cy="721866"/>
          </a:xfrm>
        </p:grpSpPr>
        <p:grpSp>
          <p:nvGrpSpPr>
            <p:cNvPr id="7000" name="Google Shape;7000;p570"/>
            <p:cNvGrpSpPr/>
            <p:nvPr/>
          </p:nvGrpSpPr>
          <p:grpSpPr>
            <a:xfrm>
              <a:off x="5216157" y="2898600"/>
              <a:ext cx="1152136" cy="721866"/>
              <a:chOff x="6923681" y="5192222"/>
              <a:chExt cx="981878" cy="615192"/>
            </a:xfrm>
          </p:grpSpPr>
          <p:sp>
            <p:nvSpPr>
              <p:cNvPr id="7001" name="Google Shape;7001;p570"/>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236BF5"/>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sp>
            <p:nvSpPr>
              <p:cNvPr id="7002" name="Google Shape;7002;p570"/>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409"/>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grpSp>
        <p:sp>
          <p:nvSpPr>
            <p:cNvPr id="7003" name="Google Shape;7003;p570"/>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FFFFFF"/>
            </a:solidFill>
            <a:ln>
              <a:noFill/>
            </a:ln>
          </p:spPr>
          <p:txBody>
            <a:bodyPr spcFirstLastPara="1" wrap="square" lIns="121900" tIns="60933" rIns="121900" bIns="60933" anchor="ctr" anchorCtr="0">
              <a:noAutofit/>
            </a:bodyPr>
            <a:lstStyle/>
            <a:p>
              <a:pPr>
                <a:buClr>
                  <a:srgbClr val="001744"/>
                </a:buClr>
                <a:buSzPts val="1800"/>
              </a:pPr>
              <a:endParaRPr sz="2400">
                <a:solidFill>
                  <a:srgbClr val="FF0000"/>
                </a:solidFill>
              </a:endParaRPr>
            </a:p>
          </p:txBody>
        </p:sp>
      </p:grpSp>
      <p:grpSp>
        <p:nvGrpSpPr>
          <p:cNvPr id="7004" name="Google Shape;7004;p570"/>
          <p:cNvGrpSpPr/>
          <p:nvPr/>
        </p:nvGrpSpPr>
        <p:grpSpPr>
          <a:xfrm>
            <a:off x="3015901" y="2412127"/>
            <a:ext cx="619761" cy="511829"/>
            <a:chOff x="3864896" y="3298032"/>
            <a:chExt cx="669000" cy="669000"/>
          </a:xfrm>
        </p:grpSpPr>
        <p:sp>
          <p:nvSpPr>
            <p:cNvPr id="7005" name="Google Shape;7005;p570"/>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7006" name="Google Shape;7006;p570"/>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sp>
        <p:nvSpPr>
          <p:cNvPr id="7007" name="Google Shape;7007;p570"/>
          <p:cNvSpPr/>
          <p:nvPr/>
        </p:nvSpPr>
        <p:spPr>
          <a:xfrm>
            <a:off x="8845833" y="2324603"/>
            <a:ext cx="1802800" cy="16040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pic>
        <p:nvPicPr>
          <p:cNvPr id="7008" name="Google Shape;7008;p570"/>
          <p:cNvPicPr preferRelativeResize="0"/>
          <p:nvPr/>
        </p:nvPicPr>
        <p:blipFill rotWithShape="1">
          <a:blip r:embed="rId4">
            <a:alphaModFix/>
          </a:blip>
          <a:srcRect/>
          <a:stretch/>
        </p:blipFill>
        <p:spPr>
          <a:xfrm>
            <a:off x="8845827" y="2924002"/>
            <a:ext cx="455028" cy="405093"/>
          </a:xfrm>
          <a:prstGeom prst="rect">
            <a:avLst/>
          </a:prstGeom>
          <a:noFill/>
          <a:ln>
            <a:noFill/>
          </a:ln>
        </p:spPr>
      </p:pic>
      <p:cxnSp>
        <p:nvCxnSpPr>
          <p:cNvPr id="7009" name="Google Shape;7009;p570"/>
          <p:cNvCxnSpPr>
            <a:stCxn id="7008" idx="1"/>
            <a:endCxn id="7006" idx="3"/>
          </p:cNvCxnSpPr>
          <p:nvPr/>
        </p:nvCxnSpPr>
        <p:spPr>
          <a:xfrm rot="10800000">
            <a:off x="3536227" y="2664148"/>
            <a:ext cx="5309600" cy="462400"/>
          </a:xfrm>
          <a:prstGeom prst="straightConnector1">
            <a:avLst/>
          </a:prstGeom>
          <a:noFill/>
          <a:ln w="9525" cap="flat" cmpd="sng">
            <a:solidFill>
              <a:schemeClr val="accent1"/>
            </a:solidFill>
            <a:prstDash val="dash"/>
            <a:round/>
            <a:headEnd type="none" w="med" len="med"/>
            <a:tailEnd type="triangle" w="med" len="med"/>
          </a:ln>
        </p:spPr>
      </p:cxnSp>
      <p:cxnSp>
        <p:nvCxnSpPr>
          <p:cNvPr id="7010" name="Google Shape;7010;p570"/>
          <p:cNvCxnSpPr>
            <a:stCxn id="7008" idx="1"/>
          </p:cNvCxnSpPr>
          <p:nvPr/>
        </p:nvCxnSpPr>
        <p:spPr>
          <a:xfrm rot="10800000">
            <a:off x="3536627" y="2770548"/>
            <a:ext cx="5309200" cy="356000"/>
          </a:xfrm>
          <a:prstGeom prst="straightConnector1">
            <a:avLst/>
          </a:prstGeom>
          <a:noFill/>
          <a:ln w="9525" cap="flat" cmpd="sng">
            <a:solidFill>
              <a:schemeClr val="dk2"/>
            </a:solidFill>
            <a:prstDash val="solid"/>
            <a:round/>
            <a:headEnd type="none" w="med" len="med"/>
            <a:tailEnd type="triangle" w="med" len="med"/>
          </a:ln>
        </p:spPr>
      </p:cxnSp>
      <p:grpSp>
        <p:nvGrpSpPr>
          <p:cNvPr id="7011" name="Google Shape;7011;p570"/>
          <p:cNvGrpSpPr/>
          <p:nvPr/>
        </p:nvGrpSpPr>
        <p:grpSpPr>
          <a:xfrm>
            <a:off x="2916694" y="3126515"/>
            <a:ext cx="619761" cy="511829"/>
            <a:chOff x="3864896" y="3298032"/>
            <a:chExt cx="669000" cy="669000"/>
          </a:xfrm>
        </p:grpSpPr>
        <p:sp>
          <p:nvSpPr>
            <p:cNvPr id="7012" name="Google Shape;7012;p570"/>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7013" name="Google Shape;7013;p570"/>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cxnSp>
        <p:nvCxnSpPr>
          <p:cNvPr id="7014" name="Google Shape;7014;p570"/>
          <p:cNvCxnSpPr>
            <a:stCxn id="7008" idx="1"/>
            <a:endCxn id="7012" idx="6"/>
          </p:cNvCxnSpPr>
          <p:nvPr/>
        </p:nvCxnSpPr>
        <p:spPr>
          <a:xfrm flipH="1">
            <a:off x="3536627" y="3126548"/>
            <a:ext cx="5309200" cy="256000"/>
          </a:xfrm>
          <a:prstGeom prst="straightConnector1">
            <a:avLst/>
          </a:prstGeom>
          <a:noFill/>
          <a:ln w="9525" cap="flat" cmpd="sng">
            <a:solidFill>
              <a:srgbClr val="FF00FF"/>
            </a:solidFill>
            <a:prstDash val="solid"/>
            <a:round/>
            <a:headEnd type="none" w="med" len="med"/>
            <a:tailEnd type="triangle" w="med" len="med"/>
          </a:ln>
        </p:spPr>
      </p:cxnSp>
      <p:cxnSp>
        <p:nvCxnSpPr>
          <p:cNvPr id="7015" name="Google Shape;7015;p570"/>
          <p:cNvCxnSpPr>
            <a:stCxn id="7008" idx="1"/>
            <a:endCxn id="7012" idx="5"/>
          </p:cNvCxnSpPr>
          <p:nvPr/>
        </p:nvCxnSpPr>
        <p:spPr>
          <a:xfrm flipH="1">
            <a:off x="3445827" y="3126548"/>
            <a:ext cx="5400000" cy="436800"/>
          </a:xfrm>
          <a:prstGeom prst="straightConnector1">
            <a:avLst/>
          </a:prstGeom>
          <a:noFill/>
          <a:ln w="9525" cap="flat" cmpd="sng">
            <a:solidFill>
              <a:srgbClr val="9900FF"/>
            </a:solidFill>
            <a:prstDash val="dash"/>
            <a:round/>
            <a:headEnd type="none" w="med" len="med"/>
            <a:tailEnd type="triangle" w="med" len="med"/>
          </a:ln>
        </p:spPr>
      </p:cxnSp>
      <p:cxnSp>
        <p:nvCxnSpPr>
          <p:cNvPr id="7016" name="Google Shape;7016;p570"/>
          <p:cNvCxnSpPr/>
          <p:nvPr/>
        </p:nvCxnSpPr>
        <p:spPr>
          <a:xfrm>
            <a:off x="8469937" y="632208"/>
            <a:ext cx="1147200" cy="0"/>
          </a:xfrm>
          <a:prstGeom prst="straightConnector1">
            <a:avLst/>
          </a:prstGeom>
          <a:noFill/>
          <a:ln w="9525" cap="flat" cmpd="sng">
            <a:solidFill>
              <a:schemeClr val="accent1"/>
            </a:solidFill>
            <a:prstDash val="dash"/>
            <a:round/>
            <a:headEnd type="none" w="med" len="med"/>
            <a:tailEnd type="none" w="med" len="med"/>
          </a:ln>
        </p:spPr>
      </p:cxnSp>
      <p:cxnSp>
        <p:nvCxnSpPr>
          <p:cNvPr id="7017" name="Google Shape;7017;p570"/>
          <p:cNvCxnSpPr/>
          <p:nvPr/>
        </p:nvCxnSpPr>
        <p:spPr>
          <a:xfrm>
            <a:off x="8469937" y="900316"/>
            <a:ext cx="1147200" cy="0"/>
          </a:xfrm>
          <a:prstGeom prst="straightConnector1">
            <a:avLst/>
          </a:prstGeom>
          <a:noFill/>
          <a:ln w="9525" cap="flat" cmpd="sng">
            <a:solidFill>
              <a:schemeClr val="dk2"/>
            </a:solidFill>
            <a:prstDash val="solid"/>
            <a:round/>
            <a:headEnd type="none" w="med" len="med"/>
            <a:tailEnd type="none" w="med" len="med"/>
          </a:ln>
        </p:spPr>
      </p:cxnSp>
      <p:cxnSp>
        <p:nvCxnSpPr>
          <p:cNvPr id="7018" name="Google Shape;7018;p570"/>
          <p:cNvCxnSpPr/>
          <p:nvPr/>
        </p:nvCxnSpPr>
        <p:spPr>
          <a:xfrm>
            <a:off x="8469937" y="1168424"/>
            <a:ext cx="1147200" cy="0"/>
          </a:xfrm>
          <a:prstGeom prst="straightConnector1">
            <a:avLst/>
          </a:prstGeom>
          <a:noFill/>
          <a:ln w="9525" cap="flat" cmpd="sng">
            <a:solidFill>
              <a:srgbClr val="FF00FF"/>
            </a:solidFill>
            <a:prstDash val="solid"/>
            <a:round/>
            <a:headEnd type="none" w="med" len="med"/>
            <a:tailEnd type="none" w="med" len="med"/>
          </a:ln>
        </p:spPr>
      </p:cxnSp>
      <p:cxnSp>
        <p:nvCxnSpPr>
          <p:cNvPr id="7019" name="Google Shape;7019;p570"/>
          <p:cNvCxnSpPr/>
          <p:nvPr/>
        </p:nvCxnSpPr>
        <p:spPr>
          <a:xfrm>
            <a:off x="8469937" y="1445808"/>
            <a:ext cx="1147200" cy="0"/>
          </a:xfrm>
          <a:prstGeom prst="straightConnector1">
            <a:avLst/>
          </a:prstGeom>
          <a:noFill/>
          <a:ln w="9525" cap="flat" cmpd="sng">
            <a:solidFill>
              <a:srgbClr val="9900FF"/>
            </a:solidFill>
            <a:prstDash val="dash"/>
            <a:round/>
            <a:headEnd type="none" w="med" len="med"/>
            <a:tailEnd type="none" w="med" len="med"/>
          </a:ln>
        </p:spPr>
      </p:cxnSp>
      <p:sp>
        <p:nvSpPr>
          <p:cNvPr id="7020" name="Google Shape;7020;p570"/>
          <p:cNvSpPr txBox="1"/>
          <p:nvPr/>
        </p:nvSpPr>
        <p:spPr>
          <a:xfrm>
            <a:off x="9717108" y="418000"/>
            <a:ext cx="1654400" cy="214400"/>
          </a:xfrm>
          <a:prstGeom prst="rect">
            <a:avLst/>
          </a:prstGeom>
          <a:noFill/>
          <a:ln>
            <a:noFill/>
          </a:ln>
        </p:spPr>
        <p:txBody>
          <a:bodyPr spcFirstLastPara="1" wrap="square" lIns="121900" tIns="121900" rIns="121900" bIns="121900" anchor="t" anchorCtr="0">
            <a:noAutofit/>
          </a:bodyPr>
          <a:lstStyle/>
          <a:p>
            <a:r>
              <a:rPr lang="en" sz="1200" b="1">
                <a:solidFill>
                  <a:schemeClr val="accent1"/>
                </a:solidFill>
                <a:latin typeface="Century Gothic"/>
                <a:ea typeface="Century Gothic"/>
                <a:cs typeface="Century Gothic"/>
                <a:sym typeface="Century Gothic"/>
              </a:rPr>
              <a:t>Active Tunnel 1</a:t>
            </a:r>
            <a:endParaRPr sz="1200" b="1">
              <a:solidFill>
                <a:schemeClr val="accent1"/>
              </a:solidFill>
              <a:latin typeface="Century Gothic"/>
              <a:ea typeface="Century Gothic"/>
              <a:cs typeface="Century Gothic"/>
              <a:sym typeface="Century Gothic"/>
            </a:endParaRPr>
          </a:p>
        </p:txBody>
      </p:sp>
      <p:sp>
        <p:nvSpPr>
          <p:cNvPr id="7021" name="Google Shape;7021;p570"/>
          <p:cNvSpPr txBox="1"/>
          <p:nvPr/>
        </p:nvSpPr>
        <p:spPr>
          <a:xfrm>
            <a:off x="9717108" y="678772"/>
            <a:ext cx="1654400" cy="214400"/>
          </a:xfrm>
          <a:prstGeom prst="rect">
            <a:avLst/>
          </a:prstGeom>
          <a:noFill/>
          <a:ln>
            <a:noFill/>
          </a:ln>
        </p:spPr>
        <p:txBody>
          <a:bodyPr spcFirstLastPara="1" wrap="square" lIns="121900" tIns="121900" rIns="121900" bIns="121900" anchor="t" anchorCtr="0">
            <a:noAutofit/>
          </a:bodyPr>
          <a:lstStyle/>
          <a:p>
            <a:r>
              <a:rPr lang="en" sz="1200" b="1">
                <a:solidFill>
                  <a:schemeClr val="dk2"/>
                </a:solidFill>
                <a:latin typeface="Century Gothic"/>
                <a:ea typeface="Century Gothic"/>
                <a:cs typeface="Century Gothic"/>
                <a:sym typeface="Century Gothic"/>
              </a:rPr>
              <a:t>Active Tunnel 2</a:t>
            </a:r>
            <a:endParaRPr sz="1200" b="1">
              <a:solidFill>
                <a:schemeClr val="dk2"/>
              </a:solidFill>
              <a:latin typeface="Century Gothic"/>
              <a:ea typeface="Century Gothic"/>
              <a:cs typeface="Century Gothic"/>
              <a:sym typeface="Century Gothic"/>
            </a:endParaRPr>
          </a:p>
        </p:txBody>
      </p:sp>
      <p:sp>
        <p:nvSpPr>
          <p:cNvPr id="7022" name="Google Shape;7022;p570"/>
          <p:cNvSpPr txBox="1"/>
          <p:nvPr/>
        </p:nvSpPr>
        <p:spPr>
          <a:xfrm>
            <a:off x="9717108" y="939543"/>
            <a:ext cx="1654400" cy="214400"/>
          </a:xfrm>
          <a:prstGeom prst="rect">
            <a:avLst/>
          </a:prstGeom>
          <a:noFill/>
          <a:ln>
            <a:noFill/>
          </a:ln>
        </p:spPr>
        <p:txBody>
          <a:bodyPr spcFirstLastPara="1" wrap="square" lIns="121900" tIns="121900" rIns="121900" bIns="121900" anchor="t" anchorCtr="0">
            <a:noAutofit/>
          </a:bodyPr>
          <a:lstStyle/>
          <a:p>
            <a:r>
              <a:rPr lang="en" sz="1200" b="1">
                <a:solidFill>
                  <a:srgbClr val="FF00FF"/>
                </a:solidFill>
                <a:latin typeface="Century Gothic"/>
                <a:ea typeface="Century Gothic"/>
                <a:cs typeface="Century Gothic"/>
                <a:sym typeface="Century Gothic"/>
              </a:rPr>
              <a:t>Standby Tunnel 1</a:t>
            </a:r>
            <a:endParaRPr sz="1200" b="1">
              <a:solidFill>
                <a:srgbClr val="FF00FF"/>
              </a:solidFill>
              <a:latin typeface="Century Gothic"/>
              <a:ea typeface="Century Gothic"/>
              <a:cs typeface="Century Gothic"/>
              <a:sym typeface="Century Gothic"/>
            </a:endParaRPr>
          </a:p>
        </p:txBody>
      </p:sp>
      <p:sp>
        <p:nvSpPr>
          <p:cNvPr id="7023" name="Google Shape;7023;p570"/>
          <p:cNvSpPr txBox="1"/>
          <p:nvPr/>
        </p:nvSpPr>
        <p:spPr>
          <a:xfrm>
            <a:off x="9717108" y="1231600"/>
            <a:ext cx="1654400" cy="214400"/>
          </a:xfrm>
          <a:prstGeom prst="rect">
            <a:avLst/>
          </a:prstGeom>
          <a:noFill/>
          <a:ln>
            <a:noFill/>
          </a:ln>
        </p:spPr>
        <p:txBody>
          <a:bodyPr spcFirstLastPara="1" wrap="square" lIns="121900" tIns="121900" rIns="121900" bIns="121900" anchor="t" anchorCtr="0">
            <a:noAutofit/>
          </a:bodyPr>
          <a:lstStyle/>
          <a:p>
            <a:r>
              <a:rPr lang="en" sz="1200" b="1">
                <a:solidFill>
                  <a:srgbClr val="9900FF"/>
                </a:solidFill>
                <a:latin typeface="Century Gothic"/>
                <a:ea typeface="Century Gothic"/>
                <a:cs typeface="Century Gothic"/>
                <a:sym typeface="Century Gothic"/>
              </a:rPr>
              <a:t>Standby Tunnel 2</a:t>
            </a:r>
            <a:endParaRPr sz="1200" b="1">
              <a:solidFill>
                <a:srgbClr val="9900FF"/>
              </a:solidFill>
              <a:latin typeface="Century Gothic"/>
              <a:ea typeface="Century Gothic"/>
              <a:cs typeface="Century Gothic"/>
              <a:sym typeface="Century Gothic"/>
            </a:endParaRPr>
          </a:p>
        </p:txBody>
      </p:sp>
      <p:sp>
        <p:nvSpPr>
          <p:cNvPr id="7024" name="Google Shape;7024;p570"/>
          <p:cNvSpPr txBox="1"/>
          <p:nvPr/>
        </p:nvSpPr>
        <p:spPr>
          <a:xfrm>
            <a:off x="3350895" y="2110499"/>
            <a:ext cx="1676400" cy="3012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Chennai IPSec Node</a:t>
            </a:r>
            <a:endParaRPr sz="1067" b="1">
              <a:latin typeface="Century Gothic"/>
              <a:ea typeface="Century Gothic"/>
              <a:cs typeface="Century Gothic"/>
              <a:sym typeface="Century Gothic"/>
            </a:endParaRPr>
          </a:p>
        </p:txBody>
      </p:sp>
      <p:sp>
        <p:nvSpPr>
          <p:cNvPr id="7025" name="Google Shape;7025;p570"/>
          <p:cNvSpPr txBox="1"/>
          <p:nvPr/>
        </p:nvSpPr>
        <p:spPr>
          <a:xfrm>
            <a:off x="2916692" y="3638345"/>
            <a:ext cx="1676400" cy="3032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Mumbai IPSec Node</a:t>
            </a:r>
            <a:endParaRPr sz="1067" b="1">
              <a:latin typeface="Century Gothic"/>
              <a:ea typeface="Century Gothic"/>
              <a:cs typeface="Century Gothic"/>
              <a:sym typeface="Century Gothic"/>
            </a:endParaRPr>
          </a:p>
        </p:txBody>
      </p:sp>
      <p:sp>
        <p:nvSpPr>
          <p:cNvPr id="7026" name="Google Shape;7026;p570"/>
          <p:cNvSpPr txBox="1"/>
          <p:nvPr/>
        </p:nvSpPr>
        <p:spPr>
          <a:xfrm>
            <a:off x="214900" y="885000"/>
            <a:ext cx="3751600" cy="508800"/>
          </a:xfrm>
          <a:prstGeom prst="rect">
            <a:avLst/>
          </a:prstGeom>
          <a:noFill/>
          <a:ln>
            <a:noFill/>
          </a:ln>
        </p:spPr>
        <p:txBody>
          <a:bodyPr spcFirstLastPara="1" wrap="square" lIns="121900" tIns="121900" rIns="121900" bIns="121900" anchor="t" anchorCtr="0">
            <a:noAutofit/>
          </a:bodyPr>
          <a:lstStyle/>
          <a:p>
            <a:r>
              <a:rPr lang="en" sz="1333" b="1">
                <a:latin typeface="Century Gothic"/>
                <a:ea typeface="Century Gothic"/>
                <a:cs typeface="Century Gothic"/>
                <a:sym typeface="Century Gothic"/>
              </a:rPr>
              <a:t>Traffic Selector configured for acme.corp</a:t>
            </a:r>
            <a:endParaRPr sz="1333" b="1">
              <a:latin typeface="Century Gothic"/>
              <a:ea typeface="Century Gothic"/>
              <a:cs typeface="Century Gothic"/>
              <a:sym typeface="Century Gothic"/>
            </a:endParaRPr>
          </a:p>
        </p:txBody>
      </p:sp>
      <p:sp>
        <p:nvSpPr>
          <p:cNvPr id="7027" name="Google Shape;7027;p570"/>
          <p:cNvSpPr txBox="1"/>
          <p:nvPr/>
        </p:nvSpPr>
        <p:spPr>
          <a:xfrm>
            <a:off x="155800" y="1252083"/>
            <a:ext cx="4103200" cy="7076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192.168.10.1 - 192.168.10.254</a:t>
            </a:r>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172.16.12.1 - 172.16.12.254 </a:t>
            </a:r>
            <a:endParaRPr sz="1333">
              <a:latin typeface="Century Gothic"/>
              <a:ea typeface="Century Gothic"/>
              <a:cs typeface="Century Gothic"/>
              <a:sym typeface="Century Gothic"/>
            </a:endParaRPr>
          </a:p>
        </p:txBody>
      </p:sp>
      <p:sp>
        <p:nvSpPr>
          <p:cNvPr id="7028" name="Google Shape;7028;p570"/>
          <p:cNvSpPr txBox="1"/>
          <p:nvPr/>
        </p:nvSpPr>
        <p:spPr>
          <a:xfrm>
            <a:off x="64200" y="4608633"/>
            <a:ext cx="6139600" cy="1499600"/>
          </a:xfrm>
          <a:prstGeom prst="rect">
            <a:avLst/>
          </a:prstGeom>
          <a:noFill/>
          <a:ln>
            <a:noFill/>
          </a:ln>
        </p:spPr>
        <p:txBody>
          <a:bodyPr spcFirstLastPara="1" wrap="square" lIns="121900" tIns="121900" rIns="121900" bIns="121900" anchor="t" anchorCtr="0">
            <a:noAutofit/>
          </a:bodyPr>
          <a:lstStyle/>
          <a:p>
            <a:r>
              <a:rPr lang="en" sz="1333" b="1">
                <a:latin typeface="Century Gothic"/>
                <a:ea typeface="Century Gothic"/>
                <a:cs typeface="Century Gothic"/>
                <a:sym typeface="Century Gothic"/>
              </a:rPr>
              <a:t>Tunnel 1 with failover to Standby Tunnel 1</a:t>
            </a:r>
            <a:endParaRPr sz="1333" b="1">
              <a:latin typeface="Century Gothic"/>
              <a:ea typeface="Century Gothic"/>
              <a:cs typeface="Century Gothic"/>
              <a:sym typeface="Century Gothic"/>
            </a:endParaRPr>
          </a:p>
          <a:p>
            <a:endParaRPr sz="1333" b="1">
              <a:latin typeface="Century Gothic"/>
              <a:ea typeface="Century Gothic"/>
              <a:cs typeface="Century Gothic"/>
              <a:sym typeface="Century Gothic"/>
            </a:endParaRPr>
          </a:p>
          <a:p>
            <a:r>
              <a:rPr lang="en" sz="1333" b="1">
                <a:latin typeface="Century Gothic"/>
                <a:ea typeface="Century Gothic"/>
                <a:cs typeface="Century Gothic"/>
                <a:sym typeface="Century Gothic"/>
              </a:rPr>
              <a:t>Crypto acl </a:t>
            </a:r>
            <a:r>
              <a:rPr lang="en" sz="1333">
                <a:latin typeface="Century Gothic"/>
                <a:ea typeface="Century Gothic"/>
                <a:cs typeface="Century Gothic"/>
                <a:sym typeface="Century Gothic"/>
              </a:rPr>
              <a:t>- 10.0.0.0/24 - 192.168.10.0/24</a:t>
            </a:r>
            <a:endParaRPr sz="1333">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Set IPSec Peer as </a:t>
            </a:r>
            <a:r>
              <a:rPr lang="en" sz="1333" b="1">
                <a:latin typeface="Century Gothic"/>
                <a:ea typeface="Century Gothic"/>
                <a:cs typeface="Century Gothic"/>
                <a:sym typeface="Century Gothic"/>
              </a:rPr>
              <a:t>Chennai VIP</a:t>
            </a:r>
            <a:r>
              <a:rPr lang="en" sz="1333">
                <a:latin typeface="Century Gothic"/>
                <a:ea typeface="Century Gothic"/>
                <a:cs typeface="Century Gothic"/>
                <a:sym typeface="Century Gothic"/>
              </a:rPr>
              <a:t> and Backup as </a:t>
            </a:r>
            <a:r>
              <a:rPr lang="en" sz="1333" b="1">
                <a:latin typeface="Century Gothic"/>
                <a:ea typeface="Century Gothic"/>
                <a:cs typeface="Century Gothic"/>
                <a:sym typeface="Century Gothic"/>
              </a:rPr>
              <a:t>Mumbai VIP</a:t>
            </a:r>
            <a:endParaRPr sz="1333" b="1">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Route</a:t>
            </a:r>
            <a:r>
              <a:rPr lang="en" sz="1333">
                <a:latin typeface="Century Gothic"/>
                <a:ea typeface="Century Gothic"/>
                <a:cs typeface="Century Gothic"/>
                <a:sym typeface="Century Gothic"/>
              </a:rPr>
              <a:t> - 192.168.10.0 255.255.255.0 &lt;Default GW&gt; track (track ID of SLA)</a:t>
            </a:r>
            <a:endParaRPr sz="1333">
              <a:latin typeface="Century Gothic"/>
              <a:ea typeface="Century Gothic"/>
              <a:cs typeface="Century Gothic"/>
              <a:sym typeface="Century Gothic"/>
            </a:endParaRPr>
          </a:p>
          <a:p>
            <a:endParaRPr sz="1333" b="1">
              <a:latin typeface="Century Gothic"/>
              <a:ea typeface="Century Gothic"/>
              <a:cs typeface="Century Gothic"/>
              <a:sym typeface="Century Gothic"/>
            </a:endParaRPr>
          </a:p>
          <a:p>
            <a:endParaRPr sz="1333" b="1">
              <a:latin typeface="Century Gothic"/>
              <a:ea typeface="Century Gothic"/>
              <a:cs typeface="Century Gothic"/>
              <a:sym typeface="Century Gothic"/>
            </a:endParaRPr>
          </a:p>
        </p:txBody>
      </p:sp>
      <p:sp>
        <p:nvSpPr>
          <p:cNvPr id="7029" name="Google Shape;7029;p570"/>
          <p:cNvSpPr txBox="1"/>
          <p:nvPr/>
        </p:nvSpPr>
        <p:spPr>
          <a:xfrm>
            <a:off x="6203784" y="4622233"/>
            <a:ext cx="5954400" cy="1499600"/>
          </a:xfrm>
          <a:prstGeom prst="rect">
            <a:avLst/>
          </a:prstGeom>
          <a:noFill/>
          <a:ln>
            <a:noFill/>
          </a:ln>
        </p:spPr>
        <p:txBody>
          <a:bodyPr spcFirstLastPara="1" wrap="square" lIns="121900" tIns="121900" rIns="121900" bIns="121900" anchor="t" anchorCtr="0">
            <a:noAutofit/>
          </a:bodyPr>
          <a:lstStyle/>
          <a:p>
            <a:r>
              <a:rPr lang="en" sz="1333" b="1">
                <a:latin typeface="Century Gothic"/>
                <a:ea typeface="Century Gothic"/>
                <a:cs typeface="Century Gothic"/>
                <a:sym typeface="Century Gothic"/>
              </a:rPr>
              <a:t>Tunnel 2 with failover to Standby Tunnel 2</a:t>
            </a:r>
            <a:endParaRPr sz="1333" b="1">
              <a:latin typeface="Century Gothic"/>
              <a:ea typeface="Century Gothic"/>
              <a:cs typeface="Century Gothic"/>
              <a:sym typeface="Century Gothic"/>
            </a:endParaRPr>
          </a:p>
          <a:p>
            <a:endParaRPr sz="1333" b="1">
              <a:latin typeface="Century Gothic"/>
              <a:ea typeface="Century Gothic"/>
              <a:cs typeface="Century Gothic"/>
              <a:sym typeface="Century Gothic"/>
            </a:endParaRPr>
          </a:p>
          <a:p>
            <a:r>
              <a:rPr lang="en" sz="1333" b="1">
                <a:latin typeface="Century Gothic"/>
                <a:ea typeface="Century Gothic"/>
                <a:cs typeface="Century Gothic"/>
                <a:sym typeface="Century Gothic"/>
              </a:rPr>
              <a:t>Crypto acl</a:t>
            </a:r>
            <a:r>
              <a:rPr lang="en" sz="1333">
                <a:latin typeface="Century Gothic"/>
                <a:ea typeface="Century Gothic"/>
                <a:cs typeface="Century Gothic"/>
                <a:sym typeface="Century Gothic"/>
              </a:rPr>
              <a:t> - 10.0.0.0/24 - 172.16.12.0/24</a:t>
            </a:r>
            <a:endParaRPr sz="1333">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Set IPSec Peer as </a:t>
            </a:r>
            <a:r>
              <a:rPr lang="en" sz="1333" b="1">
                <a:latin typeface="Century Gothic"/>
                <a:ea typeface="Century Gothic"/>
                <a:cs typeface="Century Gothic"/>
                <a:sym typeface="Century Gothic"/>
              </a:rPr>
              <a:t>Chennai VIP</a:t>
            </a:r>
            <a:r>
              <a:rPr lang="en" sz="1333">
                <a:latin typeface="Century Gothic"/>
                <a:ea typeface="Century Gothic"/>
                <a:cs typeface="Century Gothic"/>
                <a:sym typeface="Century Gothic"/>
              </a:rPr>
              <a:t> and backup as </a:t>
            </a:r>
            <a:r>
              <a:rPr lang="en" sz="1333" b="1">
                <a:latin typeface="Century Gothic"/>
                <a:ea typeface="Century Gothic"/>
                <a:cs typeface="Century Gothic"/>
                <a:sym typeface="Century Gothic"/>
              </a:rPr>
              <a:t>Mumbai VIP</a:t>
            </a:r>
            <a:endParaRPr sz="1333" b="1">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Route</a:t>
            </a:r>
            <a:r>
              <a:rPr lang="en" sz="1333">
                <a:latin typeface="Century Gothic"/>
                <a:ea typeface="Century Gothic"/>
                <a:cs typeface="Century Gothic"/>
                <a:sym typeface="Century Gothic"/>
              </a:rPr>
              <a:t> - 172.16.10.0 255.255.255.0 &lt;Default GW&gt; track (track ID of SLA)</a:t>
            </a:r>
            <a:endParaRPr sz="1333">
              <a:latin typeface="Century Gothic"/>
              <a:ea typeface="Century Gothic"/>
              <a:cs typeface="Century Gothic"/>
              <a:sym typeface="Century Gothic"/>
            </a:endParaRPr>
          </a:p>
          <a:p>
            <a:endParaRPr sz="1333" b="1">
              <a:latin typeface="Century Gothic"/>
              <a:ea typeface="Century Gothic"/>
              <a:cs typeface="Century Gothic"/>
              <a:sym typeface="Century Gothic"/>
            </a:endParaRPr>
          </a:p>
          <a:p>
            <a:endParaRPr sz="1333" b="1">
              <a:latin typeface="Century Gothic"/>
              <a:ea typeface="Century Gothic"/>
              <a:cs typeface="Century Gothic"/>
              <a:sym typeface="Century Gothic"/>
            </a:endParaRPr>
          </a:p>
        </p:txBody>
      </p:sp>
      <p:cxnSp>
        <p:nvCxnSpPr>
          <p:cNvPr id="7030" name="Google Shape;7030;p570"/>
          <p:cNvCxnSpPr/>
          <p:nvPr/>
        </p:nvCxnSpPr>
        <p:spPr>
          <a:xfrm>
            <a:off x="6096000" y="4608633"/>
            <a:ext cx="0" cy="2159200"/>
          </a:xfrm>
          <a:prstGeom prst="straightConnector1">
            <a:avLst/>
          </a:prstGeom>
          <a:noFill/>
          <a:ln w="19050" cap="flat" cmpd="sng">
            <a:solidFill>
              <a:schemeClr val="dk2"/>
            </a:solidFill>
            <a:prstDash val="solid"/>
            <a:round/>
            <a:headEnd type="none" w="med" len="med"/>
            <a:tailEnd type="none" w="med" len="med"/>
          </a:ln>
        </p:spPr>
      </p:cxnSp>
      <p:sp>
        <p:nvSpPr>
          <p:cNvPr id="7031" name="Google Shape;7031;p570"/>
          <p:cNvSpPr txBox="1"/>
          <p:nvPr/>
        </p:nvSpPr>
        <p:spPr>
          <a:xfrm>
            <a:off x="9085400" y="3458300"/>
            <a:ext cx="1563200" cy="3560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LAN </a:t>
            </a:r>
            <a:r>
              <a:rPr lang="en" sz="1067">
                <a:latin typeface="Century Gothic"/>
                <a:ea typeface="Century Gothic"/>
                <a:cs typeface="Century Gothic"/>
                <a:sym typeface="Century Gothic"/>
              </a:rPr>
              <a:t>10.0.0.0/24</a:t>
            </a:r>
            <a:endParaRPr sz="1067">
              <a:latin typeface="Century Gothic"/>
              <a:ea typeface="Century Gothic"/>
              <a:cs typeface="Century Gothic"/>
              <a:sym typeface="Century Gothic"/>
            </a:endParaRPr>
          </a:p>
        </p:txBody>
      </p:sp>
      <p:sp>
        <p:nvSpPr>
          <p:cNvPr id="7032" name="Google Shape;7032;p570"/>
          <p:cNvSpPr/>
          <p:nvPr/>
        </p:nvSpPr>
        <p:spPr>
          <a:xfrm>
            <a:off x="8845833" y="2312800"/>
            <a:ext cx="1802800" cy="256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chemeClr val="lt1"/>
                </a:solidFill>
                <a:latin typeface="Century Gothic"/>
                <a:ea typeface="Century Gothic"/>
                <a:cs typeface="Century Gothic"/>
                <a:sym typeface="Century Gothic"/>
              </a:rPr>
              <a:t>acme.corp</a:t>
            </a:r>
            <a:endParaRPr sz="1467">
              <a:solidFill>
                <a:schemeClr val="lt1"/>
              </a:solidFill>
              <a:latin typeface="Century Gothic"/>
              <a:ea typeface="Century Gothic"/>
              <a:cs typeface="Century Gothic"/>
              <a:sym typeface="Century Gothic"/>
            </a:endParaRPr>
          </a:p>
        </p:txBody>
      </p:sp>
      <p:sp>
        <p:nvSpPr>
          <p:cNvPr id="7033" name="Google Shape;7033;p570"/>
          <p:cNvSpPr txBox="1"/>
          <p:nvPr/>
        </p:nvSpPr>
        <p:spPr>
          <a:xfrm>
            <a:off x="8882633" y="1931799"/>
            <a:ext cx="1729200" cy="214400"/>
          </a:xfrm>
          <a:prstGeom prst="rect">
            <a:avLst/>
          </a:prstGeom>
          <a:noFill/>
          <a:ln>
            <a:noFill/>
          </a:ln>
        </p:spPr>
        <p:txBody>
          <a:bodyPr spcFirstLastPara="1" wrap="square" lIns="121900" tIns="121900" rIns="121900" bIns="121900" anchor="t" anchorCtr="0">
            <a:noAutofit/>
          </a:bodyPr>
          <a:lstStyle/>
          <a:p>
            <a:r>
              <a:rPr lang="en" sz="1200" b="1">
                <a:latin typeface="Century Gothic"/>
                <a:ea typeface="Century Gothic"/>
                <a:cs typeface="Century Gothic"/>
                <a:sym typeface="Century Gothic"/>
              </a:rPr>
              <a:t>Business Partner DC</a:t>
            </a:r>
            <a:endParaRPr sz="1200" b="1">
              <a:latin typeface="Century Gothic"/>
              <a:ea typeface="Century Gothic"/>
              <a:cs typeface="Century Gothic"/>
              <a:sym typeface="Century Gothic"/>
            </a:endParaRPr>
          </a:p>
        </p:txBody>
      </p:sp>
      <p:pic>
        <p:nvPicPr>
          <p:cNvPr id="7034" name="Google Shape;7034;p570"/>
          <p:cNvPicPr preferRelativeResize="0"/>
          <p:nvPr/>
        </p:nvPicPr>
        <p:blipFill rotWithShape="1">
          <a:blip r:embed="rId5">
            <a:alphaModFix/>
          </a:blip>
          <a:srcRect/>
          <a:stretch/>
        </p:blipFill>
        <p:spPr>
          <a:xfrm>
            <a:off x="9668751" y="2698817"/>
            <a:ext cx="396500" cy="356000"/>
          </a:xfrm>
          <a:prstGeom prst="rect">
            <a:avLst/>
          </a:prstGeom>
          <a:noFill/>
          <a:ln>
            <a:noFill/>
          </a:ln>
        </p:spPr>
      </p:pic>
      <p:sp>
        <p:nvSpPr>
          <p:cNvPr id="7035" name="Google Shape;7035;p570"/>
          <p:cNvSpPr/>
          <p:nvPr/>
        </p:nvSpPr>
        <p:spPr>
          <a:xfrm>
            <a:off x="9723988" y="3184825"/>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7036" name="Google Shape;7036;p570"/>
          <p:cNvSpPr txBox="1"/>
          <p:nvPr/>
        </p:nvSpPr>
        <p:spPr>
          <a:xfrm>
            <a:off x="4396133" y="2868617"/>
            <a:ext cx="1494800" cy="3128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IPSEC</a:t>
            </a:r>
            <a:endParaRPr sz="1067" b="1">
              <a:latin typeface="Century Gothic"/>
              <a:ea typeface="Century Gothic"/>
              <a:cs typeface="Century Gothic"/>
              <a:sym typeface="Century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40"/>
        <p:cNvGrpSpPr/>
        <p:nvPr/>
      </p:nvGrpSpPr>
      <p:grpSpPr>
        <a:xfrm>
          <a:off x="0" y="0"/>
          <a:ext cx="0" cy="0"/>
          <a:chOff x="0" y="0"/>
          <a:chExt cx="0" cy="0"/>
        </a:xfrm>
      </p:grpSpPr>
      <p:sp>
        <p:nvSpPr>
          <p:cNvPr id="7041" name="Google Shape;7041;p571"/>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entury Gothic"/>
                <a:ea typeface="Century Gothic"/>
                <a:cs typeface="Century Gothic"/>
                <a:sym typeface="Century Gothic"/>
              </a:rPr>
              <a:t>Throughput above 400Mbps (Without NAT-T)</a:t>
            </a:r>
            <a:endParaRPr sz="2933" b="1">
              <a:solidFill>
                <a:schemeClr val="dk1"/>
              </a:solidFill>
              <a:latin typeface="Century Gothic"/>
              <a:ea typeface="Century Gothic"/>
              <a:cs typeface="Century Gothic"/>
              <a:sym typeface="Century Gothic"/>
            </a:endParaRPr>
          </a:p>
          <a:p>
            <a:endParaRPr sz="2933" b="1">
              <a:solidFill>
                <a:schemeClr val="dk1"/>
              </a:solidFill>
              <a:latin typeface="Century Gothic"/>
              <a:ea typeface="Century Gothic"/>
              <a:cs typeface="Century Gothic"/>
              <a:sym typeface="Century Gothic"/>
            </a:endParaRPr>
          </a:p>
        </p:txBody>
      </p:sp>
      <p:grpSp>
        <p:nvGrpSpPr>
          <p:cNvPr id="7042" name="Google Shape;7042;p571"/>
          <p:cNvGrpSpPr/>
          <p:nvPr/>
        </p:nvGrpSpPr>
        <p:grpSpPr>
          <a:xfrm>
            <a:off x="781721" y="2100284"/>
            <a:ext cx="2597375" cy="1508797"/>
            <a:chOff x="5216157" y="2898600"/>
            <a:chExt cx="1152136" cy="721866"/>
          </a:xfrm>
        </p:grpSpPr>
        <p:grpSp>
          <p:nvGrpSpPr>
            <p:cNvPr id="7043" name="Google Shape;7043;p571"/>
            <p:cNvGrpSpPr/>
            <p:nvPr/>
          </p:nvGrpSpPr>
          <p:grpSpPr>
            <a:xfrm>
              <a:off x="5216157" y="2898600"/>
              <a:ext cx="1152136" cy="721866"/>
              <a:chOff x="6923681" y="5192222"/>
              <a:chExt cx="981878" cy="615192"/>
            </a:xfrm>
          </p:grpSpPr>
          <p:sp>
            <p:nvSpPr>
              <p:cNvPr id="7044" name="Google Shape;7044;p571"/>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236BF5"/>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sp>
            <p:nvSpPr>
              <p:cNvPr id="7045" name="Google Shape;7045;p571"/>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409"/>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grpSp>
        <p:sp>
          <p:nvSpPr>
            <p:cNvPr id="7046" name="Google Shape;7046;p571"/>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FFFFFF"/>
            </a:solidFill>
            <a:ln>
              <a:noFill/>
            </a:ln>
          </p:spPr>
          <p:txBody>
            <a:bodyPr spcFirstLastPara="1" wrap="square" lIns="121900" tIns="60933" rIns="121900" bIns="60933" anchor="ctr" anchorCtr="0">
              <a:noAutofit/>
            </a:bodyPr>
            <a:lstStyle/>
            <a:p>
              <a:pPr>
                <a:buClr>
                  <a:srgbClr val="001744"/>
                </a:buClr>
                <a:buSzPts val="1800"/>
              </a:pPr>
              <a:endParaRPr sz="2400">
                <a:solidFill>
                  <a:srgbClr val="FF0000"/>
                </a:solidFill>
              </a:endParaRPr>
            </a:p>
          </p:txBody>
        </p:sp>
      </p:grpSp>
      <p:grpSp>
        <p:nvGrpSpPr>
          <p:cNvPr id="7047" name="Google Shape;7047;p571"/>
          <p:cNvGrpSpPr/>
          <p:nvPr/>
        </p:nvGrpSpPr>
        <p:grpSpPr>
          <a:xfrm>
            <a:off x="3035434" y="2598760"/>
            <a:ext cx="619761" cy="511829"/>
            <a:chOff x="3864896" y="3298032"/>
            <a:chExt cx="669000" cy="669000"/>
          </a:xfrm>
        </p:grpSpPr>
        <p:sp>
          <p:nvSpPr>
            <p:cNvPr id="7048" name="Google Shape;7048;p571"/>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7049" name="Google Shape;7049;p571"/>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sp>
        <p:nvSpPr>
          <p:cNvPr id="7050" name="Google Shape;7050;p571"/>
          <p:cNvSpPr/>
          <p:nvPr/>
        </p:nvSpPr>
        <p:spPr>
          <a:xfrm>
            <a:off x="6456000" y="2181404"/>
            <a:ext cx="1007712" cy="51177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7051" name="Google Shape;7051;p571"/>
          <p:cNvSpPr/>
          <p:nvPr/>
        </p:nvSpPr>
        <p:spPr>
          <a:xfrm>
            <a:off x="9226833" y="2005053"/>
            <a:ext cx="1802800" cy="16040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pic>
        <p:nvPicPr>
          <p:cNvPr id="7052" name="Google Shape;7052;p571"/>
          <p:cNvPicPr preferRelativeResize="0"/>
          <p:nvPr/>
        </p:nvPicPr>
        <p:blipFill rotWithShape="1">
          <a:blip r:embed="rId4">
            <a:alphaModFix/>
          </a:blip>
          <a:srcRect/>
          <a:stretch/>
        </p:blipFill>
        <p:spPr>
          <a:xfrm>
            <a:off x="9226827" y="2604452"/>
            <a:ext cx="455028" cy="405093"/>
          </a:xfrm>
          <a:prstGeom prst="rect">
            <a:avLst/>
          </a:prstGeom>
          <a:noFill/>
          <a:ln>
            <a:noFill/>
          </a:ln>
        </p:spPr>
      </p:pic>
      <p:sp>
        <p:nvSpPr>
          <p:cNvPr id="7053" name="Google Shape;7053;p571"/>
          <p:cNvSpPr txBox="1"/>
          <p:nvPr/>
        </p:nvSpPr>
        <p:spPr>
          <a:xfrm>
            <a:off x="9466400" y="3138751"/>
            <a:ext cx="1563200" cy="3560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LAN </a:t>
            </a:r>
            <a:r>
              <a:rPr lang="en" sz="1067">
                <a:latin typeface="Century Gothic"/>
                <a:ea typeface="Century Gothic"/>
                <a:cs typeface="Century Gothic"/>
                <a:sym typeface="Century Gothic"/>
              </a:rPr>
              <a:t>10.0.0.0/24</a:t>
            </a:r>
            <a:endParaRPr sz="1067">
              <a:latin typeface="Century Gothic"/>
              <a:ea typeface="Century Gothic"/>
              <a:cs typeface="Century Gothic"/>
              <a:sym typeface="Century Gothic"/>
            </a:endParaRPr>
          </a:p>
        </p:txBody>
      </p:sp>
      <p:sp>
        <p:nvSpPr>
          <p:cNvPr id="7054" name="Google Shape;7054;p571"/>
          <p:cNvSpPr/>
          <p:nvPr/>
        </p:nvSpPr>
        <p:spPr>
          <a:xfrm>
            <a:off x="9226833" y="1993251"/>
            <a:ext cx="1802800" cy="256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chemeClr val="lt1"/>
                </a:solidFill>
                <a:latin typeface="Century Gothic"/>
                <a:ea typeface="Century Gothic"/>
                <a:cs typeface="Century Gothic"/>
                <a:sym typeface="Century Gothic"/>
              </a:rPr>
              <a:t>acme.corp</a:t>
            </a:r>
            <a:endParaRPr sz="1467">
              <a:solidFill>
                <a:schemeClr val="lt1"/>
              </a:solidFill>
              <a:latin typeface="Century Gothic"/>
              <a:ea typeface="Century Gothic"/>
              <a:cs typeface="Century Gothic"/>
              <a:sym typeface="Century Gothic"/>
            </a:endParaRPr>
          </a:p>
        </p:txBody>
      </p:sp>
      <p:sp>
        <p:nvSpPr>
          <p:cNvPr id="7055" name="Google Shape;7055;p571"/>
          <p:cNvSpPr txBox="1"/>
          <p:nvPr/>
        </p:nvSpPr>
        <p:spPr>
          <a:xfrm>
            <a:off x="9263633" y="1612249"/>
            <a:ext cx="1729200" cy="214400"/>
          </a:xfrm>
          <a:prstGeom prst="rect">
            <a:avLst/>
          </a:prstGeom>
          <a:noFill/>
          <a:ln>
            <a:noFill/>
          </a:ln>
        </p:spPr>
        <p:txBody>
          <a:bodyPr spcFirstLastPara="1" wrap="square" lIns="121900" tIns="121900" rIns="121900" bIns="121900" anchor="t" anchorCtr="0">
            <a:noAutofit/>
          </a:bodyPr>
          <a:lstStyle/>
          <a:p>
            <a:r>
              <a:rPr lang="en" sz="1200" b="1">
                <a:latin typeface="Century Gothic"/>
                <a:ea typeface="Century Gothic"/>
                <a:cs typeface="Century Gothic"/>
                <a:sym typeface="Century Gothic"/>
              </a:rPr>
              <a:t>Business Partner DC</a:t>
            </a:r>
            <a:endParaRPr sz="1200" b="1">
              <a:latin typeface="Century Gothic"/>
              <a:ea typeface="Century Gothic"/>
              <a:cs typeface="Century Gothic"/>
              <a:sym typeface="Century Gothic"/>
            </a:endParaRPr>
          </a:p>
        </p:txBody>
      </p:sp>
      <p:pic>
        <p:nvPicPr>
          <p:cNvPr id="7056" name="Google Shape;7056;p571"/>
          <p:cNvPicPr preferRelativeResize="0"/>
          <p:nvPr/>
        </p:nvPicPr>
        <p:blipFill rotWithShape="1">
          <a:blip r:embed="rId5">
            <a:alphaModFix/>
          </a:blip>
          <a:srcRect/>
          <a:stretch/>
        </p:blipFill>
        <p:spPr>
          <a:xfrm>
            <a:off x="10049767" y="2465728"/>
            <a:ext cx="396467" cy="256000"/>
          </a:xfrm>
          <a:prstGeom prst="rect">
            <a:avLst/>
          </a:prstGeom>
          <a:noFill/>
          <a:ln>
            <a:noFill/>
          </a:ln>
        </p:spPr>
      </p:pic>
      <p:sp>
        <p:nvSpPr>
          <p:cNvPr id="7057" name="Google Shape;7057;p571"/>
          <p:cNvSpPr/>
          <p:nvPr/>
        </p:nvSpPr>
        <p:spPr>
          <a:xfrm>
            <a:off x="10095221" y="2865074"/>
            <a:ext cx="286016" cy="288367"/>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7058" name="Google Shape;7058;p571"/>
          <p:cNvSpPr txBox="1"/>
          <p:nvPr/>
        </p:nvSpPr>
        <p:spPr>
          <a:xfrm>
            <a:off x="6594233" y="2160000"/>
            <a:ext cx="869200" cy="356000"/>
          </a:xfrm>
          <a:prstGeom prst="rect">
            <a:avLst/>
          </a:prstGeom>
          <a:noFill/>
          <a:ln>
            <a:noFill/>
          </a:ln>
        </p:spPr>
        <p:txBody>
          <a:bodyPr spcFirstLastPara="1" wrap="square" lIns="121900" tIns="121900" rIns="121900" bIns="121900" anchor="t" anchorCtr="0">
            <a:noAutofit/>
          </a:bodyPr>
          <a:lstStyle/>
          <a:p>
            <a:r>
              <a:rPr lang="en" sz="1867">
                <a:latin typeface="Century Gothic"/>
                <a:ea typeface="Century Gothic"/>
                <a:cs typeface="Century Gothic"/>
                <a:sym typeface="Century Gothic"/>
              </a:rPr>
              <a:t>ISP 1</a:t>
            </a:r>
            <a:endParaRPr sz="1867">
              <a:latin typeface="Century Gothic"/>
              <a:ea typeface="Century Gothic"/>
              <a:cs typeface="Century Gothic"/>
              <a:sym typeface="Century Gothic"/>
            </a:endParaRPr>
          </a:p>
        </p:txBody>
      </p:sp>
      <p:sp>
        <p:nvSpPr>
          <p:cNvPr id="7059" name="Google Shape;7059;p571"/>
          <p:cNvSpPr/>
          <p:nvPr/>
        </p:nvSpPr>
        <p:spPr>
          <a:xfrm>
            <a:off x="6371367" y="2908004"/>
            <a:ext cx="1007712" cy="51177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7060" name="Google Shape;7060;p571"/>
          <p:cNvSpPr txBox="1"/>
          <p:nvPr/>
        </p:nvSpPr>
        <p:spPr>
          <a:xfrm>
            <a:off x="6509600" y="2886600"/>
            <a:ext cx="869200" cy="356000"/>
          </a:xfrm>
          <a:prstGeom prst="rect">
            <a:avLst/>
          </a:prstGeom>
          <a:noFill/>
          <a:ln>
            <a:noFill/>
          </a:ln>
        </p:spPr>
        <p:txBody>
          <a:bodyPr spcFirstLastPara="1" wrap="square" lIns="121900" tIns="121900" rIns="121900" bIns="121900" anchor="t" anchorCtr="0">
            <a:noAutofit/>
          </a:bodyPr>
          <a:lstStyle/>
          <a:p>
            <a:r>
              <a:rPr lang="en" sz="1867">
                <a:latin typeface="Century Gothic"/>
                <a:ea typeface="Century Gothic"/>
                <a:cs typeface="Century Gothic"/>
                <a:sym typeface="Century Gothic"/>
              </a:rPr>
              <a:t>ISP 2</a:t>
            </a:r>
            <a:endParaRPr sz="1867">
              <a:latin typeface="Century Gothic"/>
              <a:ea typeface="Century Gothic"/>
              <a:cs typeface="Century Gothic"/>
              <a:sym typeface="Century Gothic"/>
            </a:endParaRPr>
          </a:p>
        </p:txBody>
      </p:sp>
      <p:sp>
        <p:nvSpPr>
          <p:cNvPr id="7061" name="Google Shape;7061;p571"/>
          <p:cNvSpPr txBox="1"/>
          <p:nvPr/>
        </p:nvSpPr>
        <p:spPr>
          <a:xfrm>
            <a:off x="214900" y="1045303"/>
            <a:ext cx="3751600" cy="432800"/>
          </a:xfrm>
          <a:prstGeom prst="rect">
            <a:avLst/>
          </a:prstGeom>
          <a:noFill/>
          <a:ln>
            <a:noFill/>
          </a:ln>
        </p:spPr>
        <p:txBody>
          <a:bodyPr spcFirstLastPara="1" wrap="square" lIns="121900" tIns="121900" rIns="121900" bIns="121900" anchor="t" anchorCtr="0">
            <a:noAutofit/>
          </a:bodyPr>
          <a:lstStyle/>
          <a:p>
            <a:r>
              <a:rPr lang="en" sz="1333" b="1">
                <a:latin typeface="Century Gothic"/>
                <a:ea typeface="Century Gothic"/>
                <a:cs typeface="Century Gothic"/>
                <a:sym typeface="Century Gothic"/>
              </a:rPr>
              <a:t>Traffic Selector configured for acme.corp</a:t>
            </a:r>
            <a:endParaRPr sz="1333" b="1">
              <a:latin typeface="Century Gothic"/>
              <a:ea typeface="Century Gothic"/>
              <a:cs typeface="Century Gothic"/>
              <a:sym typeface="Century Gothic"/>
            </a:endParaRPr>
          </a:p>
        </p:txBody>
      </p:sp>
      <p:sp>
        <p:nvSpPr>
          <p:cNvPr id="7062" name="Google Shape;7062;p571"/>
          <p:cNvSpPr txBox="1"/>
          <p:nvPr/>
        </p:nvSpPr>
        <p:spPr>
          <a:xfrm>
            <a:off x="155800" y="1357625"/>
            <a:ext cx="4103200" cy="6020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192.168.10.1 - 192.168.10.254</a:t>
            </a:r>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172.16.12.1 - 172.16.12.254 </a:t>
            </a:r>
            <a:endParaRPr sz="1333">
              <a:latin typeface="Century Gothic"/>
              <a:ea typeface="Century Gothic"/>
              <a:cs typeface="Century Gothic"/>
              <a:sym typeface="Century Gothic"/>
            </a:endParaRPr>
          </a:p>
        </p:txBody>
      </p:sp>
      <p:cxnSp>
        <p:nvCxnSpPr>
          <p:cNvPr id="7063" name="Google Shape;7063;p571"/>
          <p:cNvCxnSpPr/>
          <p:nvPr/>
        </p:nvCxnSpPr>
        <p:spPr>
          <a:xfrm rot="10800000">
            <a:off x="7405033" y="2325200"/>
            <a:ext cx="1821600" cy="481600"/>
          </a:xfrm>
          <a:prstGeom prst="straightConnector1">
            <a:avLst/>
          </a:prstGeom>
          <a:noFill/>
          <a:ln w="9525" cap="flat" cmpd="sng">
            <a:solidFill>
              <a:schemeClr val="dk2"/>
            </a:solidFill>
            <a:prstDash val="dash"/>
            <a:round/>
            <a:headEnd type="none" w="med" len="med"/>
            <a:tailEnd type="none" w="med" len="med"/>
          </a:ln>
        </p:spPr>
      </p:cxnSp>
      <p:cxnSp>
        <p:nvCxnSpPr>
          <p:cNvPr id="7064" name="Google Shape;7064;p571"/>
          <p:cNvCxnSpPr>
            <a:endCxn id="7048" idx="6"/>
          </p:cNvCxnSpPr>
          <p:nvPr/>
        </p:nvCxnSpPr>
        <p:spPr>
          <a:xfrm flipH="1">
            <a:off x="3655195" y="2437475"/>
            <a:ext cx="2804000" cy="417200"/>
          </a:xfrm>
          <a:prstGeom prst="straightConnector1">
            <a:avLst/>
          </a:prstGeom>
          <a:noFill/>
          <a:ln w="9525" cap="flat" cmpd="sng">
            <a:solidFill>
              <a:schemeClr val="dk2"/>
            </a:solidFill>
            <a:prstDash val="dash"/>
            <a:round/>
            <a:headEnd type="none" w="med" len="med"/>
            <a:tailEnd type="triangle" w="med" len="med"/>
          </a:ln>
        </p:spPr>
      </p:cxnSp>
      <p:cxnSp>
        <p:nvCxnSpPr>
          <p:cNvPr id="7065" name="Google Shape;7065;p571"/>
          <p:cNvCxnSpPr>
            <a:stCxn id="7052" idx="1"/>
            <a:endCxn id="7060" idx="3"/>
          </p:cNvCxnSpPr>
          <p:nvPr/>
        </p:nvCxnSpPr>
        <p:spPr>
          <a:xfrm flipH="1">
            <a:off x="7378827" y="2806999"/>
            <a:ext cx="1848000" cy="257600"/>
          </a:xfrm>
          <a:prstGeom prst="straightConnector1">
            <a:avLst/>
          </a:prstGeom>
          <a:noFill/>
          <a:ln w="9525" cap="flat" cmpd="sng">
            <a:solidFill>
              <a:schemeClr val="accent4"/>
            </a:solidFill>
            <a:prstDash val="dash"/>
            <a:round/>
            <a:headEnd type="none" w="med" len="med"/>
            <a:tailEnd type="none" w="med" len="med"/>
          </a:ln>
        </p:spPr>
      </p:cxnSp>
      <p:cxnSp>
        <p:nvCxnSpPr>
          <p:cNvPr id="7066" name="Google Shape;7066;p571"/>
          <p:cNvCxnSpPr>
            <a:endCxn id="7048" idx="6"/>
          </p:cNvCxnSpPr>
          <p:nvPr/>
        </p:nvCxnSpPr>
        <p:spPr>
          <a:xfrm rot="10800000">
            <a:off x="3655195" y="2854675"/>
            <a:ext cx="2719200" cy="309200"/>
          </a:xfrm>
          <a:prstGeom prst="straightConnector1">
            <a:avLst/>
          </a:prstGeom>
          <a:noFill/>
          <a:ln w="9525" cap="flat" cmpd="sng">
            <a:solidFill>
              <a:schemeClr val="accent4"/>
            </a:solidFill>
            <a:prstDash val="dash"/>
            <a:round/>
            <a:headEnd type="none" w="med" len="med"/>
            <a:tailEnd type="triangle" w="med" len="med"/>
          </a:ln>
        </p:spPr>
      </p:cxnSp>
      <p:sp>
        <p:nvSpPr>
          <p:cNvPr id="7067" name="Google Shape;7067;p571"/>
          <p:cNvSpPr txBox="1"/>
          <p:nvPr/>
        </p:nvSpPr>
        <p:spPr>
          <a:xfrm>
            <a:off x="3154433" y="2256800"/>
            <a:ext cx="1676400" cy="1624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Chennai IPSec Node</a:t>
            </a:r>
            <a:endParaRPr sz="1067" b="1">
              <a:latin typeface="Century Gothic"/>
              <a:ea typeface="Century Gothic"/>
              <a:cs typeface="Century Gothic"/>
              <a:sym typeface="Century Gothic"/>
            </a:endParaRPr>
          </a:p>
        </p:txBody>
      </p:sp>
      <p:sp>
        <p:nvSpPr>
          <p:cNvPr id="7068" name="Google Shape;7068;p571"/>
          <p:cNvSpPr txBox="1"/>
          <p:nvPr/>
        </p:nvSpPr>
        <p:spPr>
          <a:xfrm>
            <a:off x="7405033" y="934467"/>
            <a:ext cx="4347600" cy="7036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IPSec throughput is limited to </a:t>
            </a:r>
            <a:r>
              <a:rPr lang="en" sz="1200" b="1">
                <a:latin typeface="Century Gothic"/>
                <a:ea typeface="Century Gothic"/>
                <a:cs typeface="Century Gothic"/>
                <a:sym typeface="Century Gothic"/>
              </a:rPr>
              <a:t>400 Mbps</a:t>
            </a:r>
            <a:r>
              <a:rPr lang="en" sz="1200">
                <a:latin typeface="Century Gothic"/>
                <a:ea typeface="Century Gothic"/>
                <a:cs typeface="Century Gothic"/>
                <a:sym typeface="Century Gothic"/>
              </a:rPr>
              <a:t> per Public IP</a:t>
            </a:r>
            <a:endParaRPr sz="1200">
              <a:latin typeface="Century Gothic"/>
              <a:ea typeface="Century Gothic"/>
              <a:cs typeface="Century Gothic"/>
              <a:sym typeface="Century Gothic"/>
            </a:endParaRPr>
          </a:p>
        </p:txBody>
      </p:sp>
      <p:sp>
        <p:nvSpPr>
          <p:cNvPr id="7069" name="Google Shape;7069;p571"/>
          <p:cNvSpPr txBox="1"/>
          <p:nvPr/>
        </p:nvSpPr>
        <p:spPr>
          <a:xfrm>
            <a:off x="9857133" y="2159984"/>
            <a:ext cx="957600" cy="162400"/>
          </a:xfrm>
          <a:prstGeom prst="rect">
            <a:avLst/>
          </a:prstGeom>
          <a:noFill/>
          <a:ln>
            <a:noFill/>
          </a:ln>
        </p:spPr>
        <p:txBody>
          <a:bodyPr spcFirstLastPara="1" wrap="square" lIns="121900" tIns="121900" rIns="121900" bIns="121900" anchor="t" anchorCtr="0">
            <a:noAutofit/>
          </a:bodyPr>
          <a:lstStyle/>
          <a:p>
            <a:r>
              <a:rPr lang="en" sz="933">
                <a:latin typeface="Century Gothic"/>
                <a:ea typeface="Century Gothic"/>
                <a:cs typeface="Century Gothic"/>
                <a:sym typeface="Century Gothic"/>
              </a:rPr>
              <a:t>DNS Server</a:t>
            </a:r>
            <a:endParaRPr sz="933">
              <a:latin typeface="Century Gothic"/>
              <a:ea typeface="Century Gothic"/>
              <a:cs typeface="Century Gothic"/>
              <a:sym typeface="Century Gothic"/>
            </a:endParaRPr>
          </a:p>
        </p:txBody>
      </p:sp>
      <p:sp>
        <p:nvSpPr>
          <p:cNvPr id="7070" name="Google Shape;7070;p571"/>
          <p:cNvSpPr txBox="1"/>
          <p:nvPr/>
        </p:nvSpPr>
        <p:spPr>
          <a:xfrm>
            <a:off x="155800" y="4608100"/>
            <a:ext cx="5773600" cy="1822800"/>
          </a:xfrm>
          <a:prstGeom prst="rect">
            <a:avLst/>
          </a:prstGeom>
          <a:noFill/>
          <a:ln>
            <a:noFill/>
          </a:ln>
        </p:spPr>
        <p:txBody>
          <a:bodyPr spcFirstLastPara="1" wrap="square" lIns="121900" tIns="121900" rIns="121900" bIns="121900" anchor="t" anchorCtr="0">
            <a:noAutofit/>
          </a:bodyPr>
          <a:lstStyle/>
          <a:p>
            <a:r>
              <a:rPr lang="en" sz="1600" b="1">
                <a:latin typeface="Century Gothic"/>
                <a:ea typeface="Century Gothic"/>
                <a:cs typeface="Century Gothic"/>
                <a:sym typeface="Century Gothic"/>
              </a:rPr>
              <a:t>ISP 1</a:t>
            </a:r>
            <a:endParaRPr sz="1600" b="1">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Crypto acl</a:t>
            </a:r>
            <a:r>
              <a:rPr lang="en" sz="1333">
                <a:latin typeface="Century Gothic"/>
                <a:ea typeface="Century Gothic"/>
                <a:cs typeface="Century Gothic"/>
                <a:sym typeface="Century Gothic"/>
              </a:rPr>
              <a:t> - 10.0.0.0/24 - 192.168.10.0/24</a:t>
            </a:r>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IPSEC Peer </a:t>
            </a:r>
            <a:r>
              <a:rPr lang="en" sz="1333">
                <a:latin typeface="Century Gothic"/>
                <a:ea typeface="Century Gothic"/>
                <a:cs typeface="Century Gothic"/>
                <a:sym typeface="Century Gothic"/>
              </a:rPr>
              <a:t>- Chennai IPSEC VIP</a:t>
            </a:r>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Route</a:t>
            </a:r>
            <a:r>
              <a:rPr lang="en" sz="1333">
                <a:latin typeface="Century Gothic"/>
                <a:ea typeface="Century Gothic"/>
                <a:cs typeface="Century Gothic"/>
                <a:sym typeface="Century Gothic"/>
              </a:rPr>
              <a:t> - 192.168.10.0 255.255.255.0 </a:t>
            </a:r>
            <a:r>
              <a:rPr lang="en" sz="1333" b="1">
                <a:latin typeface="Century Gothic"/>
                <a:ea typeface="Century Gothic"/>
                <a:cs typeface="Century Gothic"/>
                <a:sym typeface="Century Gothic"/>
              </a:rPr>
              <a:t>&lt;</a:t>
            </a:r>
            <a:r>
              <a:rPr lang="en" sz="1333">
                <a:latin typeface="Century Gothic"/>
                <a:ea typeface="Century Gothic"/>
                <a:cs typeface="Century Gothic"/>
                <a:sym typeface="Century Gothic"/>
              </a:rPr>
              <a:t>Default GW ISP1</a:t>
            </a:r>
            <a:r>
              <a:rPr lang="en" sz="1333" b="1">
                <a:latin typeface="Century Gothic"/>
                <a:ea typeface="Century Gothic"/>
                <a:cs typeface="Century Gothic"/>
                <a:sym typeface="Century Gothic"/>
              </a:rPr>
              <a:t>&gt;</a:t>
            </a:r>
            <a:r>
              <a:rPr lang="en" sz="1333">
                <a:latin typeface="Century Gothic"/>
                <a:ea typeface="Century Gothic"/>
                <a:cs typeface="Century Gothic"/>
                <a:sym typeface="Century Gothic"/>
              </a:rPr>
              <a:t> track (track ID of SLA)</a:t>
            </a:r>
            <a:endParaRPr sz="1333">
              <a:latin typeface="Century Gothic"/>
              <a:ea typeface="Century Gothic"/>
              <a:cs typeface="Century Gothic"/>
              <a:sym typeface="Century Gothic"/>
            </a:endParaRPr>
          </a:p>
          <a:p>
            <a:endParaRPr sz="1867"/>
          </a:p>
        </p:txBody>
      </p:sp>
      <p:sp>
        <p:nvSpPr>
          <p:cNvPr id="7071" name="Google Shape;7071;p571"/>
          <p:cNvSpPr txBox="1"/>
          <p:nvPr/>
        </p:nvSpPr>
        <p:spPr>
          <a:xfrm>
            <a:off x="5348600" y="2650600"/>
            <a:ext cx="1494800" cy="3128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IPSEC</a:t>
            </a:r>
            <a:endParaRPr sz="1067" b="1">
              <a:latin typeface="Century Gothic"/>
              <a:ea typeface="Century Gothic"/>
              <a:cs typeface="Century Gothic"/>
              <a:sym typeface="Century Gothic"/>
            </a:endParaRPr>
          </a:p>
        </p:txBody>
      </p:sp>
      <p:sp>
        <p:nvSpPr>
          <p:cNvPr id="7072" name="Google Shape;7072;p571"/>
          <p:cNvSpPr txBox="1"/>
          <p:nvPr/>
        </p:nvSpPr>
        <p:spPr>
          <a:xfrm>
            <a:off x="6191233" y="4512733"/>
            <a:ext cx="5773600" cy="1822800"/>
          </a:xfrm>
          <a:prstGeom prst="rect">
            <a:avLst/>
          </a:prstGeom>
          <a:noFill/>
          <a:ln>
            <a:noFill/>
          </a:ln>
        </p:spPr>
        <p:txBody>
          <a:bodyPr spcFirstLastPara="1" wrap="square" lIns="121900" tIns="121900" rIns="121900" bIns="121900" anchor="t" anchorCtr="0">
            <a:noAutofit/>
          </a:bodyPr>
          <a:lstStyle/>
          <a:p>
            <a:r>
              <a:rPr lang="en" sz="1600" b="1">
                <a:latin typeface="Century Gothic"/>
                <a:ea typeface="Century Gothic"/>
                <a:cs typeface="Century Gothic"/>
                <a:sym typeface="Century Gothic"/>
              </a:rPr>
              <a:t>ISP 2</a:t>
            </a:r>
            <a:endParaRPr sz="1600" b="1">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Crypto acl</a:t>
            </a:r>
            <a:r>
              <a:rPr lang="en" sz="1333">
                <a:latin typeface="Century Gothic"/>
                <a:ea typeface="Century Gothic"/>
                <a:cs typeface="Century Gothic"/>
                <a:sym typeface="Century Gothic"/>
              </a:rPr>
              <a:t> - 10.0.0.0/24 - 172.16.12.0/24</a:t>
            </a:r>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IPSEC Peer </a:t>
            </a:r>
            <a:r>
              <a:rPr lang="en" sz="1333">
                <a:latin typeface="Century Gothic"/>
                <a:ea typeface="Century Gothic"/>
                <a:cs typeface="Century Gothic"/>
                <a:sym typeface="Century Gothic"/>
              </a:rPr>
              <a:t>- Chennai IPSEC VIP</a:t>
            </a:r>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Route</a:t>
            </a:r>
            <a:r>
              <a:rPr lang="en" sz="1333">
                <a:latin typeface="Century Gothic"/>
                <a:ea typeface="Century Gothic"/>
                <a:cs typeface="Century Gothic"/>
                <a:sym typeface="Century Gothic"/>
              </a:rPr>
              <a:t> - 172.16.12.0 255.255.255.0 </a:t>
            </a:r>
            <a:r>
              <a:rPr lang="en" sz="1333" b="1">
                <a:latin typeface="Century Gothic"/>
                <a:ea typeface="Century Gothic"/>
                <a:cs typeface="Century Gothic"/>
                <a:sym typeface="Century Gothic"/>
              </a:rPr>
              <a:t>&lt;</a:t>
            </a:r>
            <a:r>
              <a:rPr lang="en" sz="1333">
                <a:latin typeface="Century Gothic"/>
                <a:ea typeface="Century Gothic"/>
                <a:cs typeface="Century Gothic"/>
                <a:sym typeface="Century Gothic"/>
              </a:rPr>
              <a:t>Default GW ISP2</a:t>
            </a:r>
            <a:r>
              <a:rPr lang="en" sz="1333" b="1">
                <a:latin typeface="Century Gothic"/>
                <a:ea typeface="Century Gothic"/>
                <a:cs typeface="Century Gothic"/>
                <a:sym typeface="Century Gothic"/>
              </a:rPr>
              <a:t>&gt;</a:t>
            </a:r>
            <a:r>
              <a:rPr lang="en" sz="1333">
                <a:latin typeface="Century Gothic"/>
                <a:ea typeface="Century Gothic"/>
                <a:cs typeface="Century Gothic"/>
                <a:sym typeface="Century Gothic"/>
              </a:rPr>
              <a:t> track (track ID of SLA)</a:t>
            </a:r>
            <a:endParaRPr sz="1333">
              <a:latin typeface="Century Gothic"/>
              <a:ea typeface="Century Gothic"/>
              <a:cs typeface="Century Gothic"/>
              <a:sym typeface="Century Gothic"/>
            </a:endParaRPr>
          </a:p>
          <a:p>
            <a:endParaRPr sz="1867"/>
          </a:p>
        </p:txBody>
      </p:sp>
      <p:cxnSp>
        <p:nvCxnSpPr>
          <p:cNvPr id="7073" name="Google Shape;7073;p571"/>
          <p:cNvCxnSpPr/>
          <p:nvPr/>
        </p:nvCxnSpPr>
        <p:spPr>
          <a:xfrm>
            <a:off x="6008067" y="4523167"/>
            <a:ext cx="0" cy="22956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77"/>
        <p:cNvGrpSpPr/>
        <p:nvPr/>
      </p:nvGrpSpPr>
      <p:grpSpPr>
        <a:xfrm>
          <a:off x="0" y="0"/>
          <a:ext cx="0" cy="0"/>
          <a:chOff x="0" y="0"/>
          <a:chExt cx="0" cy="0"/>
        </a:xfrm>
      </p:grpSpPr>
      <p:sp>
        <p:nvSpPr>
          <p:cNvPr id="7078" name="Google Shape;7078;p572"/>
          <p:cNvSpPr txBox="1"/>
          <p:nvPr/>
        </p:nvSpPr>
        <p:spPr>
          <a:xfrm>
            <a:off x="370700" y="-148733"/>
            <a:ext cx="8514800" cy="8496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entury Gothic"/>
                <a:ea typeface="Century Gothic"/>
                <a:cs typeface="Century Gothic"/>
                <a:sym typeface="Century Gothic"/>
              </a:rPr>
              <a:t>Throughput above 400Mbps (With NAT-T)</a:t>
            </a:r>
            <a:endParaRPr sz="2933" b="1">
              <a:solidFill>
                <a:schemeClr val="dk1"/>
              </a:solidFill>
              <a:latin typeface="Century Gothic"/>
              <a:ea typeface="Century Gothic"/>
              <a:cs typeface="Century Gothic"/>
              <a:sym typeface="Century Gothic"/>
            </a:endParaRPr>
          </a:p>
          <a:p>
            <a:endParaRPr sz="2933"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grpSp>
        <p:nvGrpSpPr>
          <p:cNvPr id="7079" name="Google Shape;7079;p572"/>
          <p:cNvGrpSpPr/>
          <p:nvPr/>
        </p:nvGrpSpPr>
        <p:grpSpPr>
          <a:xfrm>
            <a:off x="781721" y="2100284"/>
            <a:ext cx="2597375" cy="1508797"/>
            <a:chOff x="5216157" y="2898600"/>
            <a:chExt cx="1152136" cy="721866"/>
          </a:xfrm>
        </p:grpSpPr>
        <p:grpSp>
          <p:nvGrpSpPr>
            <p:cNvPr id="7080" name="Google Shape;7080;p572"/>
            <p:cNvGrpSpPr/>
            <p:nvPr/>
          </p:nvGrpSpPr>
          <p:grpSpPr>
            <a:xfrm>
              <a:off x="5216157" y="2898600"/>
              <a:ext cx="1152136" cy="721866"/>
              <a:chOff x="6923681" y="5192222"/>
              <a:chExt cx="981878" cy="615192"/>
            </a:xfrm>
          </p:grpSpPr>
          <p:sp>
            <p:nvSpPr>
              <p:cNvPr id="7081" name="Google Shape;7081;p572"/>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236BF5"/>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sp>
            <p:nvSpPr>
              <p:cNvPr id="7082" name="Google Shape;7082;p572"/>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409"/>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575757"/>
                  </a:solidFill>
                </a:endParaRPr>
              </a:p>
            </p:txBody>
          </p:sp>
        </p:grpSp>
        <p:sp>
          <p:nvSpPr>
            <p:cNvPr id="7083" name="Google Shape;7083;p572"/>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FFFFFF"/>
            </a:solidFill>
            <a:ln>
              <a:noFill/>
            </a:ln>
          </p:spPr>
          <p:txBody>
            <a:bodyPr spcFirstLastPara="1" wrap="square" lIns="121900" tIns="60933" rIns="121900" bIns="60933" anchor="ctr" anchorCtr="0">
              <a:noAutofit/>
            </a:bodyPr>
            <a:lstStyle/>
            <a:p>
              <a:pPr>
                <a:buClr>
                  <a:srgbClr val="001744"/>
                </a:buClr>
                <a:buSzPts val="1800"/>
              </a:pPr>
              <a:endParaRPr sz="2400">
                <a:solidFill>
                  <a:srgbClr val="FF0000"/>
                </a:solidFill>
              </a:endParaRPr>
            </a:p>
          </p:txBody>
        </p:sp>
      </p:grpSp>
      <p:grpSp>
        <p:nvGrpSpPr>
          <p:cNvPr id="7084" name="Google Shape;7084;p572"/>
          <p:cNvGrpSpPr/>
          <p:nvPr/>
        </p:nvGrpSpPr>
        <p:grpSpPr>
          <a:xfrm>
            <a:off x="3066910" y="2553669"/>
            <a:ext cx="712797" cy="602011"/>
            <a:chOff x="3864896" y="3298032"/>
            <a:chExt cx="669000" cy="669000"/>
          </a:xfrm>
        </p:grpSpPr>
        <p:sp>
          <p:nvSpPr>
            <p:cNvPr id="7085" name="Google Shape;7085;p572"/>
            <p:cNvSpPr/>
            <p:nvPr/>
          </p:nvSpPr>
          <p:spPr>
            <a:xfrm>
              <a:off x="3864896" y="3298032"/>
              <a:ext cx="669000" cy="669000"/>
            </a:xfrm>
            <a:prstGeom prst="ellipse">
              <a:avLst/>
            </a:prstGeom>
            <a:solidFill>
              <a:srgbClr val="6BFFB3"/>
            </a:solidFill>
            <a:ln>
              <a:noFill/>
            </a:ln>
            <a:effectLst>
              <a:outerShdw blurRad="50800" dist="38100" dir="8100000" algn="tr" rotWithShape="0">
                <a:srgbClr val="000000">
                  <a:alpha val="40000"/>
                </a:srgbClr>
              </a:outerShdw>
            </a:effectLst>
          </p:spPr>
          <p:txBody>
            <a:bodyPr spcFirstLastPara="1" wrap="square" lIns="121900" tIns="60933" rIns="121900" bIns="60933" anchor="ctr" anchorCtr="0">
              <a:noAutofit/>
            </a:bodyPr>
            <a:lstStyle/>
            <a:p>
              <a:pPr algn="ctr">
                <a:buClr>
                  <a:srgbClr val="FFFFFF"/>
                </a:buClr>
                <a:buSzPts val="1800"/>
              </a:pPr>
              <a:endParaRPr sz="2400">
                <a:solidFill>
                  <a:srgbClr val="FFFFFF"/>
                </a:solidFill>
              </a:endParaRPr>
            </a:p>
          </p:txBody>
        </p:sp>
        <p:pic>
          <p:nvPicPr>
            <p:cNvPr id="7086" name="Google Shape;7086;p572"/>
            <p:cNvPicPr preferRelativeResize="0"/>
            <p:nvPr/>
          </p:nvPicPr>
          <p:blipFill rotWithShape="1">
            <a:blip r:embed="rId3">
              <a:alphaModFix/>
            </a:blip>
            <a:srcRect b="18360"/>
            <a:stretch/>
          </p:blipFill>
          <p:spPr>
            <a:xfrm>
              <a:off x="3967653" y="3396831"/>
              <a:ext cx="459104" cy="461666"/>
            </a:xfrm>
            <a:prstGeom prst="rect">
              <a:avLst/>
            </a:prstGeom>
            <a:noFill/>
            <a:ln>
              <a:noFill/>
            </a:ln>
          </p:spPr>
        </p:pic>
      </p:grpSp>
      <p:sp>
        <p:nvSpPr>
          <p:cNvPr id="7087" name="Google Shape;7087;p572"/>
          <p:cNvSpPr/>
          <p:nvPr/>
        </p:nvSpPr>
        <p:spPr>
          <a:xfrm>
            <a:off x="9226841" y="1981663"/>
            <a:ext cx="2182400" cy="1711600"/>
          </a:xfrm>
          <a:prstGeom prst="rect">
            <a:avLst/>
          </a:prstGeom>
          <a:solidFill>
            <a:schemeClr val="lt2"/>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pic>
        <p:nvPicPr>
          <p:cNvPr id="7088" name="Google Shape;7088;p572"/>
          <p:cNvPicPr preferRelativeResize="0"/>
          <p:nvPr/>
        </p:nvPicPr>
        <p:blipFill rotWithShape="1">
          <a:blip r:embed="rId4">
            <a:alphaModFix/>
          </a:blip>
          <a:srcRect/>
          <a:stretch/>
        </p:blipFill>
        <p:spPr>
          <a:xfrm>
            <a:off x="9226834" y="2621335"/>
            <a:ext cx="550796" cy="432311"/>
          </a:xfrm>
          <a:prstGeom prst="rect">
            <a:avLst/>
          </a:prstGeom>
          <a:noFill/>
          <a:ln>
            <a:noFill/>
          </a:ln>
        </p:spPr>
      </p:pic>
      <p:sp>
        <p:nvSpPr>
          <p:cNvPr id="7089" name="Google Shape;7089;p572"/>
          <p:cNvSpPr txBox="1"/>
          <p:nvPr/>
        </p:nvSpPr>
        <p:spPr>
          <a:xfrm>
            <a:off x="9516829" y="3191532"/>
            <a:ext cx="1892000" cy="3800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LAN </a:t>
            </a:r>
            <a:r>
              <a:rPr lang="en" sz="1067">
                <a:latin typeface="Century Gothic"/>
                <a:ea typeface="Century Gothic"/>
                <a:cs typeface="Century Gothic"/>
                <a:sym typeface="Century Gothic"/>
              </a:rPr>
              <a:t>10.0.0.0/24</a:t>
            </a:r>
            <a:endParaRPr sz="1067">
              <a:latin typeface="Century Gothic"/>
              <a:ea typeface="Century Gothic"/>
              <a:cs typeface="Century Gothic"/>
              <a:sym typeface="Century Gothic"/>
            </a:endParaRPr>
          </a:p>
        </p:txBody>
      </p:sp>
      <p:sp>
        <p:nvSpPr>
          <p:cNvPr id="7090" name="Google Shape;7090;p572"/>
          <p:cNvSpPr/>
          <p:nvPr/>
        </p:nvSpPr>
        <p:spPr>
          <a:xfrm>
            <a:off x="9226841" y="1969067"/>
            <a:ext cx="2182400" cy="2732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solidFill>
                  <a:schemeClr val="lt1"/>
                </a:solidFill>
                <a:latin typeface="Century Gothic"/>
                <a:ea typeface="Century Gothic"/>
                <a:cs typeface="Century Gothic"/>
                <a:sym typeface="Century Gothic"/>
              </a:rPr>
              <a:t>acme.corp</a:t>
            </a:r>
            <a:endParaRPr sz="1467">
              <a:solidFill>
                <a:schemeClr val="lt1"/>
              </a:solidFill>
              <a:latin typeface="Century Gothic"/>
              <a:ea typeface="Century Gothic"/>
              <a:cs typeface="Century Gothic"/>
              <a:sym typeface="Century Gothic"/>
            </a:endParaRPr>
          </a:p>
        </p:txBody>
      </p:sp>
      <p:sp>
        <p:nvSpPr>
          <p:cNvPr id="7091" name="Google Shape;7091;p572"/>
          <p:cNvSpPr txBox="1"/>
          <p:nvPr/>
        </p:nvSpPr>
        <p:spPr>
          <a:xfrm>
            <a:off x="9391953" y="1663900"/>
            <a:ext cx="2093200" cy="228800"/>
          </a:xfrm>
          <a:prstGeom prst="rect">
            <a:avLst/>
          </a:prstGeom>
          <a:noFill/>
          <a:ln>
            <a:noFill/>
          </a:ln>
        </p:spPr>
        <p:txBody>
          <a:bodyPr spcFirstLastPara="1" wrap="square" lIns="121900" tIns="121900" rIns="121900" bIns="121900" anchor="t" anchorCtr="0">
            <a:noAutofit/>
          </a:bodyPr>
          <a:lstStyle/>
          <a:p>
            <a:r>
              <a:rPr lang="en" sz="1200" b="1">
                <a:latin typeface="Century Gothic"/>
                <a:ea typeface="Century Gothic"/>
                <a:cs typeface="Century Gothic"/>
                <a:sym typeface="Century Gothic"/>
              </a:rPr>
              <a:t>Business Partner DC</a:t>
            </a:r>
            <a:endParaRPr sz="1200" b="1">
              <a:latin typeface="Century Gothic"/>
              <a:ea typeface="Century Gothic"/>
              <a:cs typeface="Century Gothic"/>
              <a:sym typeface="Century Gothic"/>
            </a:endParaRPr>
          </a:p>
        </p:txBody>
      </p:sp>
      <p:pic>
        <p:nvPicPr>
          <p:cNvPr id="7092" name="Google Shape;7092;p572"/>
          <p:cNvPicPr preferRelativeResize="0"/>
          <p:nvPr/>
        </p:nvPicPr>
        <p:blipFill rotWithShape="1">
          <a:blip r:embed="rId5">
            <a:alphaModFix/>
          </a:blip>
          <a:srcRect/>
          <a:stretch/>
        </p:blipFill>
        <p:spPr>
          <a:xfrm>
            <a:off x="10794559" y="2473296"/>
            <a:ext cx="444080" cy="273200"/>
          </a:xfrm>
          <a:prstGeom prst="rect">
            <a:avLst/>
          </a:prstGeom>
          <a:noFill/>
          <a:ln>
            <a:noFill/>
          </a:ln>
        </p:spPr>
      </p:pic>
      <p:sp>
        <p:nvSpPr>
          <p:cNvPr id="7093" name="Google Shape;7093;p572"/>
          <p:cNvSpPr/>
          <p:nvPr/>
        </p:nvSpPr>
        <p:spPr>
          <a:xfrm>
            <a:off x="10764010" y="2933859"/>
            <a:ext cx="444689" cy="273136"/>
          </a:xfrm>
          <a:custGeom>
            <a:avLst/>
            <a:gdLst/>
            <a:ahLst/>
            <a:cxnLst/>
            <a:rect l="l" t="t" r="r" b="b"/>
            <a:pathLst>
              <a:path w="303197" h="304612" extrusionOk="0">
                <a:moveTo>
                  <a:pt x="80510" y="0"/>
                </a:moveTo>
                <a:lnTo>
                  <a:pt x="81000" y="0"/>
                </a:lnTo>
                <a:cubicBezTo>
                  <a:pt x="87117" y="0"/>
                  <a:pt x="91767" y="4909"/>
                  <a:pt x="91767" y="10800"/>
                </a:cubicBezTo>
                <a:cubicBezTo>
                  <a:pt x="91767" y="16691"/>
                  <a:pt x="86873" y="21600"/>
                  <a:pt x="81000" y="21600"/>
                </a:cubicBezTo>
                <a:lnTo>
                  <a:pt x="80755" y="21600"/>
                </a:lnTo>
                <a:cubicBezTo>
                  <a:pt x="74637" y="21600"/>
                  <a:pt x="69988" y="16691"/>
                  <a:pt x="69988" y="10800"/>
                </a:cubicBezTo>
                <a:cubicBezTo>
                  <a:pt x="69988" y="4909"/>
                  <a:pt x="74637" y="0"/>
                  <a:pt x="80510" y="0"/>
                </a:cubicBezTo>
                <a:close/>
                <a:moveTo>
                  <a:pt x="118441" y="0"/>
                </a:moveTo>
                <a:lnTo>
                  <a:pt x="118930" y="0"/>
                </a:lnTo>
                <a:cubicBezTo>
                  <a:pt x="125048" y="0"/>
                  <a:pt x="129697" y="4909"/>
                  <a:pt x="129697" y="10800"/>
                </a:cubicBezTo>
                <a:cubicBezTo>
                  <a:pt x="129697" y="16691"/>
                  <a:pt x="124803" y="21600"/>
                  <a:pt x="118930" y="21600"/>
                </a:cubicBezTo>
                <a:lnTo>
                  <a:pt x="118685" y="21600"/>
                </a:lnTo>
                <a:cubicBezTo>
                  <a:pt x="112567" y="21600"/>
                  <a:pt x="107918" y="16691"/>
                  <a:pt x="107918" y="10800"/>
                </a:cubicBezTo>
                <a:cubicBezTo>
                  <a:pt x="107918" y="4909"/>
                  <a:pt x="112567" y="0"/>
                  <a:pt x="118441" y="0"/>
                </a:cubicBezTo>
                <a:close/>
                <a:moveTo>
                  <a:pt x="156616" y="0"/>
                </a:moveTo>
                <a:lnTo>
                  <a:pt x="157105" y="0"/>
                </a:lnTo>
                <a:cubicBezTo>
                  <a:pt x="163223" y="0"/>
                  <a:pt x="167872" y="4909"/>
                  <a:pt x="167872" y="10800"/>
                </a:cubicBezTo>
                <a:cubicBezTo>
                  <a:pt x="167872" y="16691"/>
                  <a:pt x="162978" y="21600"/>
                  <a:pt x="157105" y="21600"/>
                </a:cubicBezTo>
                <a:lnTo>
                  <a:pt x="156860" y="21600"/>
                </a:lnTo>
                <a:cubicBezTo>
                  <a:pt x="150742" y="21600"/>
                  <a:pt x="145848" y="16937"/>
                  <a:pt x="145848" y="11046"/>
                </a:cubicBezTo>
                <a:cubicBezTo>
                  <a:pt x="145848" y="11046"/>
                  <a:pt x="145848" y="11046"/>
                  <a:pt x="145848" y="10800"/>
                </a:cubicBezTo>
                <a:cubicBezTo>
                  <a:pt x="145848" y="4664"/>
                  <a:pt x="150742" y="0"/>
                  <a:pt x="156616" y="0"/>
                </a:cubicBezTo>
                <a:close/>
                <a:moveTo>
                  <a:pt x="194546" y="0"/>
                </a:moveTo>
                <a:lnTo>
                  <a:pt x="195035" y="0"/>
                </a:lnTo>
                <a:cubicBezTo>
                  <a:pt x="201153" y="0"/>
                  <a:pt x="205803" y="4909"/>
                  <a:pt x="205803" y="10800"/>
                </a:cubicBezTo>
                <a:cubicBezTo>
                  <a:pt x="205803" y="16691"/>
                  <a:pt x="200908" y="21600"/>
                  <a:pt x="195035" y="21600"/>
                </a:cubicBezTo>
                <a:lnTo>
                  <a:pt x="194791" y="21600"/>
                </a:lnTo>
                <a:cubicBezTo>
                  <a:pt x="188673" y="21600"/>
                  <a:pt x="183779" y="16937"/>
                  <a:pt x="183779" y="11046"/>
                </a:cubicBezTo>
                <a:cubicBezTo>
                  <a:pt x="183779" y="11046"/>
                  <a:pt x="183779" y="11046"/>
                  <a:pt x="183779" y="10800"/>
                </a:cubicBezTo>
                <a:cubicBezTo>
                  <a:pt x="183779" y="4664"/>
                  <a:pt x="188673" y="0"/>
                  <a:pt x="194546" y="0"/>
                </a:cubicBezTo>
                <a:close/>
                <a:moveTo>
                  <a:pt x="232966" y="0"/>
                </a:moveTo>
                <a:cubicBezTo>
                  <a:pt x="239083" y="0"/>
                  <a:pt x="243733" y="4909"/>
                  <a:pt x="243733" y="10800"/>
                </a:cubicBezTo>
                <a:cubicBezTo>
                  <a:pt x="243733" y="16691"/>
                  <a:pt x="238839" y="21600"/>
                  <a:pt x="232966" y="21600"/>
                </a:cubicBezTo>
                <a:cubicBezTo>
                  <a:pt x="227093" y="21600"/>
                  <a:pt x="222198" y="16691"/>
                  <a:pt x="222198" y="10800"/>
                </a:cubicBezTo>
                <a:cubicBezTo>
                  <a:pt x="222198" y="4909"/>
                  <a:pt x="227093" y="0"/>
                  <a:pt x="232966" y="0"/>
                </a:cubicBezTo>
                <a:close/>
                <a:moveTo>
                  <a:pt x="46006" y="5891"/>
                </a:moveTo>
                <a:cubicBezTo>
                  <a:pt x="48698" y="6873"/>
                  <a:pt x="50900" y="8836"/>
                  <a:pt x="52124" y="11537"/>
                </a:cubicBezTo>
                <a:cubicBezTo>
                  <a:pt x="54571" y="16691"/>
                  <a:pt x="52368" y="23073"/>
                  <a:pt x="47229" y="25773"/>
                </a:cubicBezTo>
                <a:lnTo>
                  <a:pt x="46495" y="25773"/>
                </a:lnTo>
                <a:cubicBezTo>
                  <a:pt x="45027" y="26755"/>
                  <a:pt x="43559" y="27246"/>
                  <a:pt x="42090" y="27246"/>
                </a:cubicBezTo>
                <a:cubicBezTo>
                  <a:pt x="35973" y="27246"/>
                  <a:pt x="31323" y="22337"/>
                  <a:pt x="31078" y="16446"/>
                </a:cubicBezTo>
                <a:cubicBezTo>
                  <a:pt x="31078" y="12027"/>
                  <a:pt x="33770" y="8100"/>
                  <a:pt x="37686" y="6382"/>
                </a:cubicBezTo>
                <a:lnTo>
                  <a:pt x="42090" y="16446"/>
                </a:lnTo>
                <a:lnTo>
                  <a:pt x="37686" y="6382"/>
                </a:lnTo>
                <a:cubicBezTo>
                  <a:pt x="40377" y="5155"/>
                  <a:pt x="43314" y="5155"/>
                  <a:pt x="46006" y="6136"/>
                </a:cubicBezTo>
                <a:close/>
                <a:moveTo>
                  <a:pt x="11991" y="31909"/>
                </a:moveTo>
                <a:cubicBezTo>
                  <a:pt x="14683" y="30928"/>
                  <a:pt x="17619" y="30928"/>
                  <a:pt x="20311" y="31909"/>
                </a:cubicBezTo>
                <a:cubicBezTo>
                  <a:pt x="25695" y="34364"/>
                  <a:pt x="28142" y="40746"/>
                  <a:pt x="25695" y="46391"/>
                </a:cubicBezTo>
                <a:cubicBezTo>
                  <a:pt x="25695" y="46391"/>
                  <a:pt x="25695" y="46637"/>
                  <a:pt x="25695" y="46882"/>
                </a:cubicBezTo>
                <a:lnTo>
                  <a:pt x="25695" y="47373"/>
                </a:lnTo>
                <a:cubicBezTo>
                  <a:pt x="23982" y="51301"/>
                  <a:pt x="20066" y="53755"/>
                  <a:pt x="15906" y="53755"/>
                </a:cubicBezTo>
                <a:lnTo>
                  <a:pt x="15906" y="54246"/>
                </a:lnTo>
                <a:cubicBezTo>
                  <a:pt x="9788" y="54246"/>
                  <a:pt x="4894" y="49582"/>
                  <a:pt x="4650" y="43691"/>
                </a:cubicBezTo>
                <a:cubicBezTo>
                  <a:pt x="4650" y="41728"/>
                  <a:pt x="5139" y="39764"/>
                  <a:pt x="6118" y="38046"/>
                </a:cubicBezTo>
                <a:lnTo>
                  <a:pt x="6118" y="37555"/>
                </a:lnTo>
                <a:cubicBezTo>
                  <a:pt x="7341" y="34855"/>
                  <a:pt x="9544" y="32891"/>
                  <a:pt x="12236" y="31909"/>
                </a:cubicBezTo>
                <a:close/>
                <a:moveTo>
                  <a:pt x="76105" y="40746"/>
                </a:moveTo>
                <a:lnTo>
                  <a:pt x="267715" y="40746"/>
                </a:lnTo>
                <a:cubicBezTo>
                  <a:pt x="287292" y="40746"/>
                  <a:pt x="303198" y="56701"/>
                  <a:pt x="303198" y="76337"/>
                </a:cubicBezTo>
                <a:lnTo>
                  <a:pt x="303198" y="269021"/>
                </a:lnTo>
                <a:cubicBezTo>
                  <a:pt x="303198" y="288658"/>
                  <a:pt x="287292" y="304613"/>
                  <a:pt x="267715" y="304613"/>
                </a:cubicBezTo>
                <a:lnTo>
                  <a:pt x="76105" y="304613"/>
                </a:lnTo>
                <a:cubicBezTo>
                  <a:pt x="56528" y="304613"/>
                  <a:pt x="40622" y="288658"/>
                  <a:pt x="40622" y="269021"/>
                </a:cubicBezTo>
                <a:lnTo>
                  <a:pt x="40622" y="76583"/>
                </a:lnTo>
                <a:cubicBezTo>
                  <a:pt x="40622" y="56946"/>
                  <a:pt x="56528" y="40991"/>
                  <a:pt x="76105" y="40991"/>
                </a:cubicBezTo>
                <a:close/>
                <a:moveTo>
                  <a:pt x="76105" y="56946"/>
                </a:moveTo>
                <a:cubicBezTo>
                  <a:pt x="65338" y="56946"/>
                  <a:pt x="56773" y="65783"/>
                  <a:pt x="56773" y="76337"/>
                </a:cubicBezTo>
                <a:lnTo>
                  <a:pt x="56773" y="269021"/>
                </a:lnTo>
                <a:cubicBezTo>
                  <a:pt x="56773" y="279576"/>
                  <a:pt x="65338" y="288412"/>
                  <a:pt x="76105" y="288412"/>
                </a:cubicBezTo>
                <a:lnTo>
                  <a:pt x="267715" y="288412"/>
                </a:lnTo>
                <a:cubicBezTo>
                  <a:pt x="278237" y="288412"/>
                  <a:pt x="286802" y="279821"/>
                  <a:pt x="287047" y="269267"/>
                </a:cubicBezTo>
                <a:lnTo>
                  <a:pt x="287047" y="269267"/>
                </a:lnTo>
                <a:lnTo>
                  <a:pt x="287047" y="76583"/>
                </a:lnTo>
                <a:cubicBezTo>
                  <a:pt x="287047" y="66028"/>
                  <a:pt x="278482" y="57192"/>
                  <a:pt x="267715" y="57192"/>
                </a:cubicBezTo>
                <a:lnTo>
                  <a:pt x="76105" y="57192"/>
                </a:lnTo>
                <a:close/>
                <a:moveTo>
                  <a:pt x="10767" y="69710"/>
                </a:moveTo>
                <a:cubicBezTo>
                  <a:pt x="16885" y="69710"/>
                  <a:pt x="21535" y="74619"/>
                  <a:pt x="21535" y="80510"/>
                </a:cubicBezTo>
                <a:cubicBezTo>
                  <a:pt x="21535" y="86401"/>
                  <a:pt x="16640" y="91310"/>
                  <a:pt x="10767" y="91310"/>
                </a:cubicBezTo>
                <a:lnTo>
                  <a:pt x="10767" y="91801"/>
                </a:lnTo>
                <a:cubicBezTo>
                  <a:pt x="4894" y="91801"/>
                  <a:pt x="0" y="87137"/>
                  <a:pt x="0" y="81246"/>
                </a:cubicBezTo>
                <a:lnTo>
                  <a:pt x="0" y="80755"/>
                </a:lnTo>
                <a:cubicBezTo>
                  <a:pt x="0" y="74619"/>
                  <a:pt x="4894" y="69955"/>
                  <a:pt x="10767" y="69955"/>
                </a:cubicBezTo>
                <a:close/>
                <a:moveTo>
                  <a:pt x="10767" y="107756"/>
                </a:moveTo>
                <a:cubicBezTo>
                  <a:pt x="16885" y="107756"/>
                  <a:pt x="21535" y="112665"/>
                  <a:pt x="21535" y="118556"/>
                </a:cubicBezTo>
                <a:cubicBezTo>
                  <a:pt x="21535" y="124692"/>
                  <a:pt x="16640" y="129601"/>
                  <a:pt x="10767" y="129601"/>
                </a:cubicBezTo>
                <a:lnTo>
                  <a:pt x="10767" y="129601"/>
                </a:lnTo>
                <a:cubicBezTo>
                  <a:pt x="4894" y="129601"/>
                  <a:pt x="0" y="125183"/>
                  <a:pt x="0" y="119292"/>
                </a:cubicBezTo>
                <a:lnTo>
                  <a:pt x="0" y="118801"/>
                </a:lnTo>
                <a:cubicBezTo>
                  <a:pt x="0" y="112665"/>
                  <a:pt x="4894" y="108001"/>
                  <a:pt x="10767" y="108001"/>
                </a:cubicBezTo>
                <a:close/>
                <a:moveTo>
                  <a:pt x="159797" y="144083"/>
                </a:moveTo>
                <a:lnTo>
                  <a:pt x="178884" y="144083"/>
                </a:lnTo>
                <a:cubicBezTo>
                  <a:pt x="188428" y="143593"/>
                  <a:pt x="196504" y="150956"/>
                  <a:pt x="196993" y="160529"/>
                </a:cubicBezTo>
                <a:cubicBezTo>
                  <a:pt x="197482" y="170102"/>
                  <a:pt x="190141" y="178202"/>
                  <a:pt x="180597" y="178938"/>
                </a:cubicBezTo>
                <a:cubicBezTo>
                  <a:pt x="179863" y="178938"/>
                  <a:pt x="179374" y="178938"/>
                  <a:pt x="178640" y="178938"/>
                </a:cubicBezTo>
                <a:lnTo>
                  <a:pt x="169341" y="178938"/>
                </a:lnTo>
                <a:lnTo>
                  <a:pt x="169341" y="193911"/>
                </a:lnTo>
                <a:lnTo>
                  <a:pt x="159552" y="193911"/>
                </a:lnTo>
                <a:lnTo>
                  <a:pt x="159552" y="144329"/>
                </a:lnTo>
                <a:close/>
                <a:moveTo>
                  <a:pt x="207026" y="144083"/>
                </a:moveTo>
                <a:lnTo>
                  <a:pt x="226358" y="144083"/>
                </a:lnTo>
                <a:cubicBezTo>
                  <a:pt x="235902" y="143593"/>
                  <a:pt x="243978" y="150956"/>
                  <a:pt x="244467" y="160529"/>
                </a:cubicBezTo>
                <a:cubicBezTo>
                  <a:pt x="244956" y="170102"/>
                  <a:pt x="237615" y="178202"/>
                  <a:pt x="228071" y="178938"/>
                </a:cubicBezTo>
                <a:cubicBezTo>
                  <a:pt x="227337" y="178938"/>
                  <a:pt x="226848" y="178938"/>
                  <a:pt x="226114" y="178938"/>
                </a:cubicBezTo>
                <a:lnTo>
                  <a:pt x="216815" y="178938"/>
                </a:lnTo>
                <a:lnTo>
                  <a:pt x="216815" y="193911"/>
                </a:lnTo>
                <a:lnTo>
                  <a:pt x="206781" y="193911"/>
                </a:lnTo>
                <a:lnTo>
                  <a:pt x="206781" y="144329"/>
                </a:lnTo>
                <a:close/>
                <a:moveTo>
                  <a:pt x="118441" y="144083"/>
                </a:moveTo>
                <a:lnTo>
                  <a:pt x="127740" y="144083"/>
                </a:lnTo>
                <a:lnTo>
                  <a:pt x="150498" y="193666"/>
                </a:lnTo>
                <a:lnTo>
                  <a:pt x="139730" y="193666"/>
                </a:lnTo>
                <a:lnTo>
                  <a:pt x="136060" y="185811"/>
                </a:lnTo>
                <a:lnTo>
                  <a:pt x="110120" y="185811"/>
                </a:lnTo>
                <a:lnTo>
                  <a:pt x="106450" y="193666"/>
                </a:lnTo>
                <a:lnTo>
                  <a:pt x="95682" y="193666"/>
                </a:lnTo>
                <a:lnTo>
                  <a:pt x="118441" y="144083"/>
                </a:lnTo>
                <a:close/>
                <a:moveTo>
                  <a:pt x="10767" y="146047"/>
                </a:moveTo>
                <a:cubicBezTo>
                  <a:pt x="16885" y="146047"/>
                  <a:pt x="21535" y="150956"/>
                  <a:pt x="21535" y="156847"/>
                </a:cubicBezTo>
                <a:cubicBezTo>
                  <a:pt x="21535" y="162984"/>
                  <a:pt x="16885" y="167893"/>
                  <a:pt x="11012" y="167893"/>
                </a:cubicBezTo>
                <a:cubicBezTo>
                  <a:pt x="11012" y="167893"/>
                  <a:pt x="11012" y="167893"/>
                  <a:pt x="11012" y="167893"/>
                </a:cubicBezTo>
                <a:cubicBezTo>
                  <a:pt x="5139" y="167893"/>
                  <a:pt x="245" y="163229"/>
                  <a:pt x="245" y="157338"/>
                </a:cubicBezTo>
                <a:lnTo>
                  <a:pt x="245" y="156847"/>
                </a:lnTo>
                <a:cubicBezTo>
                  <a:pt x="245" y="150711"/>
                  <a:pt x="5139" y="146047"/>
                  <a:pt x="11012" y="146047"/>
                </a:cubicBezTo>
                <a:close/>
                <a:moveTo>
                  <a:pt x="169830" y="153902"/>
                </a:moveTo>
                <a:lnTo>
                  <a:pt x="169830" y="168629"/>
                </a:lnTo>
                <a:lnTo>
                  <a:pt x="179129" y="168629"/>
                </a:lnTo>
                <a:cubicBezTo>
                  <a:pt x="183289" y="168875"/>
                  <a:pt x="186715" y="165929"/>
                  <a:pt x="187204" y="161756"/>
                </a:cubicBezTo>
                <a:cubicBezTo>
                  <a:pt x="187449" y="157584"/>
                  <a:pt x="184513" y="154147"/>
                  <a:pt x="180597" y="153656"/>
                </a:cubicBezTo>
                <a:cubicBezTo>
                  <a:pt x="180108" y="153656"/>
                  <a:pt x="179863" y="153656"/>
                  <a:pt x="179374" y="153656"/>
                </a:cubicBezTo>
                <a:lnTo>
                  <a:pt x="170075" y="153656"/>
                </a:lnTo>
                <a:close/>
                <a:moveTo>
                  <a:pt x="217059" y="153902"/>
                </a:moveTo>
                <a:lnTo>
                  <a:pt x="217059" y="168629"/>
                </a:lnTo>
                <a:lnTo>
                  <a:pt x="226603" y="168629"/>
                </a:lnTo>
                <a:cubicBezTo>
                  <a:pt x="230763" y="168875"/>
                  <a:pt x="234189" y="165929"/>
                  <a:pt x="234679" y="161756"/>
                </a:cubicBezTo>
                <a:cubicBezTo>
                  <a:pt x="234923" y="157584"/>
                  <a:pt x="231987" y="154147"/>
                  <a:pt x="228071" y="153656"/>
                </a:cubicBezTo>
                <a:cubicBezTo>
                  <a:pt x="227582" y="153656"/>
                  <a:pt x="227337" y="153656"/>
                  <a:pt x="226848" y="153656"/>
                </a:cubicBezTo>
                <a:lnTo>
                  <a:pt x="217304" y="153656"/>
                </a:lnTo>
                <a:close/>
                <a:moveTo>
                  <a:pt x="123090" y="157584"/>
                </a:moveTo>
                <a:lnTo>
                  <a:pt x="114770" y="175747"/>
                </a:lnTo>
                <a:lnTo>
                  <a:pt x="131655" y="175747"/>
                </a:lnTo>
                <a:lnTo>
                  <a:pt x="123335" y="157584"/>
                </a:lnTo>
                <a:close/>
                <a:moveTo>
                  <a:pt x="10767" y="184338"/>
                </a:moveTo>
                <a:cubicBezTo>
                  <a:pt x="16885" y="184338"/>
                  <a:pt x="21535" y="189248"/>
                  <a:pt x="21535" y="195139"/>
                </a:cubicBezTo>
                <a:cubicBezTo>
                  <a:pt x="21779" y="201275"/>
                  <a:pt x="17130" y="206184"/>
                  <a:pt x="11257" y="206675"/>
                </a:cubicBezTo>
                <a:cubicBezTo>
                  <a:pt x="11257" y="206675"/>
                  <a:pt x="10767" y="206675"/>
                  <a:pt x="10767" y="206675"/>
                </a:cubicBezTo>
                <a:cubicBezTo>
                  <a:pt x="4650" y="206675"/>
                  <a:pt x="0" y="201766"/>
                  <a:pt x="0" y="195875"/>
                </a:cubicBezTo>
                <a:lnTo>
                  <a:pt x="0" y="195384"/>
                </a:lnTo>
                <a:cubicBezTo>
                  <a:pt x="0" y="189248"/>
                  <a:pt x="4894" y="184584"/>
                  <a:pt x="10767" y="184584"/>
                </a:cubicBezTo>
                <a:close/>
                <a:moveTo>
                  <a:pt x="10767" y="223121"/>
                </a:moveTo>
                <a:cubicBezTo>
                  <a:pt x="16885" y="223121"/>
                  <a:pt x="21535" y="228030"/>
                  <a:pt x="21535" y="233921"/>
                </a:cubicBezTo>
                <a:cubicBezTo>
                  <a:pt x="21535" y="239812"/>
                  <a:pt x="16640" y="244721"/>
                  <a:pt x="10767" y="244721"/>
                </a:cubicBezTo>
                <a:cubicBezTo>
                  <a:pt x="4894" y="244721"/>
                  <a:pt x="0" y="239812"/>
                  <a:pt x="0" y="233921"/>
                </a:cubicBezTo>
                <a:cubicBezTo>
                  <a:pt x="0" y="228030"/>
                  <a:pt x="4894" y="223121"/>
                  <a:pt x="10767" y="223121"/>
                </a:cubicBezTo>
                <a:close/>
              </a:path>
            </a:pathLst>
          </a:custGeom>
          <a:solidFill>
            <a:srgbClr val="236BF5"/>
          </a:solidFill>
          <a:ln>
            <a:noFill/>
          </a:ln>
        </p:spPr>
        <p:txBody>
          <a:bodyPr spcFirstLastPara="1" wrap="square" lIns="121900" tIns="60933" rIns="121900" bIns="60933" anchor="ctr" anchorCtr="0">
            <a:noAutofit/>
          </a:bodyPr>
          <a:lstStyle/>
          <a:p>
            <a:pPr>
              <a:buClr>
                <a:srgbClr val="00ACED"/>
              </a:buClr>
              <a:buSzPts val="1800"/>
            </a:pPr>
            <a:endParaRPr sz="2400">
              <a:solidFill>
                <a:srgbClr val="00ACED"/>
              </a:solidFill>
            </a:endParaRPr>
          </a:p>
        </p:txBody>
      </p:sp>
      <p:sp>
        <p:nvSpPr>
          <p:cNvPr id="7094" name="Google Shape;7094;p572"/>
          <p:cNvSpPr txBox="1"/>
          <p:nvPr/>
        </p:nvSpPr>
        <p:spPr>
          <a:xfrm>
            <a:off x="214900" y="1045303"/>
            <a:ext cx="3751600" cy="432800"/>
          </a:xfrm>
          <a:prstGeom prst="rect">
            <a:avLst/>
          </a:prstGeom>
          <a:noFill/>
          <a:ln>
            <a:noFill/>
          </a:ln>
        </p:spPr>
        <p:txBody>
          <a:bodyPr spcFirstLastPara="1" wrap="square" lIns="121900" tIns="121900" rIns="121900" bIns="121900" anchor="t" anchorCtr="0">
            <a:noAutofit/>
          </a:bodyPr>
          <a:lstStyle/>
          <a:p>
            <a:r>
              <a:rPr lang="en" sz="1333" b="1">
                <a:latin typeface="Century Gothic"/>
                <a:ea typeface="Century Gothic"/>
                <a:cs typeface="Century Gothic"/>
                <a:sym typeface="Century Gothic"/>
              </a:rPr>
              <a:t>Traffic Selector configured for acme.corp</a:t>
            </a:r>
            <a:endParaRPr sz="1333" b="1">
              <a:latin typeface="Century Gothic"/>
              <a:ea typeface="Century Gothic"/>
              <a:cs typeface="Century Gothic"/>
              <a:sym typeface="Century Gothic"/>
            </a:endParaRPr>
          </a:p>
        </p:txBody>
      </p:sp>
      <p:sp>
        <p:nvSpPr>
          <p:cNvPr id="7095" name="Google Shape;7095;p572"/>
          <p:cNvSpPr txBox="1"/>
          <p:nvPr/>
        </p:nvSpPr>
        <p:spPr>
          <a:xfrm>
            <a:off x="155800" y="1357625"/>
            <a:ext cx="4103200" cy="602000"/>
          </a:xfrm>
          <a:prstGeom prst="rect">
            <a:avLst/>
          </a:prstGeom>
          <a:noFill/>
          <a:ln>
            <a:noFill/>
          </a:ln>
        </p:spPr>
        <p:txBody>
          <a:bodyPr spcFirstLastPara="1" wrap="square" lIns="121900" tIns="121900" rIns="121900" bIns="121900" anchor="t" anchorCtr="0">
            <a:noAutofit/>
          </a:bodyPr>
          <a:lstStyle/>
          <a:p>
            <a:r>
              <a:rPr lang="en" sz="1333">
                <a:latin typeface="Century Gothic"/>
                <a:ea typeface="Century Gothic"/>
                <a:cs typeface="Century Gothic"/>
                <a:sym typeface="Century Gothic"/>
              </a:rPr>
              <a:t>192.168.10.1 - 192.168.10.254</a:t>
            </a:r>
            <a:endParaRPr sz="1333">
              <a:latin typeface="Century Gothic"/>
              <a:ea typeface="Century Gothic"/>
              <a:cs typeface="Century Gothic"/>
              <a:sym typeface="Century Gothic"/>
            </a:endParaRPr>
          </a:p>
          <a:p>
            <a:r>
              <a:rPr lang="en" sz="1333">
                <a:latin typeface="Century Gothic"/>
                <a:ea typeface="Century Gothic"/>
                <a:cs typeface="Century Gothic"/>
                <a:sym typeface="Century Gothic"/>
              </a:rPr>
              <a:t>172.16.12.1 - 172.16.12.254 </a:t>
            </a:r>
            <a:endParaRPr sz="1333">
              <a:latin typeface="Century Gothic"/>
              <a:ea typeface="Century Gothic"/>
              <a:cs typeface="Century Gothic"/>
              <a:sym typeface="Century Gothic"/>
            </a:endParaRPr>
          </a:p>
        </p:txBody>
      </p:sp>
      <p:sp>
        <p:nvSpPr>
          <p:cNvPr id="7096" name="Google Shape;7096;p572"/>
          <p:cNvSpPr txBox="1"/>
          <p:nvPr/>
        </p:nvSpPr>
        <p:spPr>
          <a:xfrm>
            <a:off x="3227800" y="2209383"/>
            <a:ext cx="1676400" cy="1624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IPSec Node</a:t>
            </a:r>
            <a:endParaRPr sz="1067" b="1">
              <a:latin typeface="Century Gothic"/>
              <a:ea typeface="Century Gothic"/>
              <a:cs typeface="Century Gothic"/>
              <a:sym typeface="Century Gothic"/>
            </a:endParaRPr>
          </a:p>
        </p:txBody>
      </p:sp>
      <p:sp>
        <p:nvSpPr>
          <p:cNvPr id="7097" name="Google Shape;7097;p572"/>
          <p:cNvSpPr txBox="1"/>
          <p:nvPr/>
        </p:nvSpPr>
        <p:spPr>
          <a:xfrm>
            <a:off x="10472049" y="2147020"/>
            <a:ext cx="1167600" cy="173200"/>
          </a:xfrm>
          <a:prstGeom prst="rect">
            <a:avLst/>
          </a:prstGeom>
          <a:noFill/>
          <a:ln>
            <a:noFill/>
          </a:ln>
        </p:spPr>
        <p:txBody>
          <a:bodyPr spcFirstLastPara="1" wrap="square" lIns="121900" tIns="121900" rIns="121900" bIns="121900" anchor="t" anchorCtr="0">
            <a:noAutofit/>
          </a:bodyPr>
          <a:lstStyle/>
          <a:p>
            <a:r>
              <a:rPr lang="en" sz="933">
                <a:latin typeface="Century Gothic"/>
                <a:ea typeface="Century Gothic"/>
                <a:cs typeface="Century Gothic"/>
                <a:sym typeface="Century Gothic"/>
              </a:rPr>
              <a:t>DNS Server</a:t>
            </a:r>
            <a:endParaRPr sz="933">
              <a:latin typeface="Century Gothic"/>
              <a:ea typeface="Century Gothic"/>
              <a:cs typeface="Century Gothic"/>
              <a:sym typeface="Century Gothic"/>
            </a:endParaRPr>
          </a:p>
        </p:txBody>
      </p:sp>
      <p:pic>
        <p:nvPicPr>
          <p:cNvPr id="7098" name="Google Shape;7098;p572"/>
          <p:cNvPicPr preferRelativeResize="0"/>
          <p:nvPr/>
        </p:nvPicPr>
        <p:blipFill rotWithShape="1">
          <a:blip r:embed="rId4">
            <a:alphaModFix/>
          </a:blip>
          <a:srcRect/>
          <a:stretch/>
        </p:blipFill>
        <p:spPr>
          <a:xfrm>
            <a:off x="10250009" y="2700892"/>
            <a:ext cx="328603" cy="273200"/>
          </a:xfrm>
          <a:prstGeom prst="rect">
            <a:avLst/>
          </a:prstGeom>
          <a:noFill/>
          <a:ln>
            <a:noFill/>
          </a:ln>
        </p:spPr>
      </p:pic>
      <p:cxnSp>
        <p:nvCxnSpPr>
          <p:cNvPr id="7099" name="Google Shape;7099;p572"/>
          <p:cNvCxnSpPr>
            <a:stCxn id="7098" idx="1"/>
            <a:endCxn id="7088" idx="3"/>
          </p:cNvCxnSpPr>
          <p:nvPr/>
        </p:nvCxnSpPr>
        <p:spPr>
          <a:xfrm rot="10800000">
            <a:off x="9777609" y="2837492"/>
            <a:ext cx="472400" cy="0"/>
          </a:xfrm>
          <a:prstGeom prst="straightConnector1">
            <a:avLst/>
          </a:prstGeom>
          <a:noFill/>
          <a:ln w="9525" cap="flat" cmpd="sng">
            <a:solidFill>
              <a:schemeClr val="dk2"/>
            </a:solidFill>
            <a:prstDash val="solid"/>
            <a:round/>
            <a:headEnd type="none" w="med" len="med"/>
            <a:tailEnd type="triangle" w="med" len="med"/>
          </a:ln>
        </p:spPr>
      </p:cxnSp>
      <p:cxnSp>
        <p:nvCxnSpPr>
          <p:cNvPr id="7100" name="Google Shape;7100;p572"/>
          <p:cNvCxnSpPr/>
          <p:nvPr/>
        </p:nvCxnSpPr>
        <p:spPr>
          <a:xfrm rot="10800000">
            <a:off x="3692751" y="2647533"/>
            <a:ext cx="5494000" cy="180000"/>
          </a:xfrm>
          <a:prstGeom prst="straightConnector1">
            <a:avLst/>
          </a:prstGeom>
          <a:noFill/>
          <a:ln w="19050" cap="flat" cmpd="sng">
            <a:solidFill>
              <a:schemeClr val="dk2"/>
            </a:solidFill>
            <a:prstDash val="dash"/>
            <a:round/>
            <a:headEnd type="none" w="med" len="med"/>
            <a:tailEnd type="triangle" w="med" len="med"/>
          </a:ln>
        </p:spPr>
      </p:cxnSp>
      <p:cxnSp>
        <p:nvCxnSpPr>
          <p:cNvPr id="7101" name="Google Shape;7101;p572"/>
          <p:cNvCxnSpPr/>
          <p:nvPr/>
        </p:nvCxnSpPr>
        <p:spPr>
          <a:xfrm flipH="1">
            <a:off x="3670100" y="2837491"/>
            <a:ext cx="5572000" cy="234800"/>
          </a:xfrm>
          <a:prstGeom prst="straightConnector1">
            <a:avLst/>
          </a:prstGeom>
          <a:noFill/>
          <a:ln w="19050" cap="flat" cmpd="sng">
            <a:solidFill>
              <a:schemeClr val="accent4"/>
            </a:solidFill>
            <a:prstDash val="dash"/>
            <a:round/>
            <a:headEnd type="none" w="med" len="med"/>
            <a:tailEnd type="triangle" w="med" len="med"/>
          </a:ln>
        </p:spPr>
      </p:cxnSp>
      <p:sp>
        <p:nvSpPr>
          <p:cNvPr id="7102" name="Google Shape;7102;p572"/>
          <p:cNvSpPr txBox="1"/>
          <p:nvPr/>
        </p:nvSpPr>
        <p:spPr>
          <a:xfrm>
            <a:off x="7208067" y="2974100"/>
            <a:ext cx="2093200" cy="371600"/>
          </a:xfrm>
          <a:prstGeom prst="rect">
            <a:avLst/>
          </a:prstGeom>
          <a:noFill/>
          <a:ln>
            <a:noFill/>
          </a:ln>
        </p:spPr>
        <p:txBody>
          <a:bodyPr spcFirstLastPara="1" wrap="square" lIns="121900" tIns="121900" rIns="121900" bIns="121900" anchor="t" anchorCtr="0">
            <a:noAutofit/>
          </a:bodyPr>
          <a:lstStyle/>
          <a:p>
            <a:r>
              <a:rPr lang="en" sz="1067" b="1">
                <a:latin typeface="Century Gothic"/>
                <a:ea typeface="Century Gothic"/>
                <a:cs typeface="Century Gothic"/>
                <a:sym typeface="Century Gothic"/>
              </a:rPr>
              <a:t>Edge router configured with PAT rule for IPSEC peer</a:t>
            </a:r>
            <a:endParaRPr sz="1067" b="1">
              <a:latin typeface="Century Gothic"/>
              <a:ea typeface="Century Gothic"/>
              <a:cs typeface="Century Gothic"/>
              <a:sym typeface="Century Gothic"/>
            </a:endParaRPr>
          </a:p>
        </p:txBody>
      </p:sp>
      <p:sp>
        <p:nvSpPr>
          <p:cNvPr id="7103" name="Google Shape;7103;p572"/>
          <p:cNvSpPr txBox="1"/>
          <p:nvPr/>
        </p:nvSpPr>
        <p:spPr>
          <a:xfrm>
            <a:off x="9960967" y="2442333"/>
            <a:ext cx="955200" cy="273200"/>
          </a:xfrm>
          <a:prstGeom prst="rect">
            <a:avLst/>
          </a:prstGeom>
          <a:noFill/>
          <a:ln>
            <a:noFill/>
          </a:ln>
        </p:spPr>
        <p:txBody>
          <a:bodyPr spcFirstLastPara="1" wrap="square" lIns="121900" tIns="121900" rIns="121900" bIns="121900" anchor="t" anchorCtr="0">
            <a:noAutofit/>
          </a:bodyPr>
          <a:lstStyle/>
          <a:p>
            <a:r>
              <a:rPr lang="en" sz="933" b="1">
                <a:latin typeface="Century Gothic"/>
                <a:ea typeface="Century Gothic"/>
                <a:cs typeface="Century Gothic"/>
                <a:sym typeface="Century Gothic"/>
              </a:rPr>
              <a:t>IPSec router</a:t>
            </a:r>
            <a:endParaRPr sz="933" b="1">
              <a:latin typeface="Century Gothic"/>
              <a:ea typeface="Century Gothic"/>
              <a:cs typeface="Century Gothic"/>
              <a:sym typeface="Century Gothic"/>
            </a:endParaRPr>
          </a:p>
        </p:txBody>
      </p:sp>
      <p:cxnSp>
        <p:nvCxnSpPr>
          <p:cNvPr id="7104" name="Google Shape;7104;p572"/>
          <p:cNvCxnSpPr/>
          <p:nvPr/>
        </p:nvCxnSpPr>
        <p:spPr>
          <a:xfrm>
            <a:off x="8707267" y="524467"/>
            <a:ext cx="1090400" cy="10400"/>
          </a:xfrm>
          <a:prstGeom prst="straightConnector1">
            <a:avLst/>
          </a:prstGeom>
          <a:noFill/>
          <a:ln w="9525" cap="flat" cmpd="sng">
            <a:solidFill>
              <a:schemeClr val="dk2"/>
            </a:solidFill>
            <a:prstDash val="dash"/>
            <a:round/>
            <a:headEnd type="none" w="med" len="med"/>
            <a:tailEnd type="none" w="med" len="med"/>
          </a:ln>
        </p:spPr>
      </p:cxnSp>
      <p:cxnSp>
        <p:nvCxnSpPr>
          <p:cNvPr id="7105" name="Google Shape;7105;p572"/>
          <p:cNvCxnSpPr/>
          <p:nvPr/>
        </p:nvCxnSpPr>
        <p:spPr>
          <a:xfrm>
            <a:off x="8725867" y="753100"/>
            <a:ext cx="1053200" cy="10400"/>
          </a:xfrm>
          <a:prstGeom prst="straightConnector1">
            <a:avLst/>
          </a:prstGeom>
          <a:noFill/>
          <a:ln w="9525" cap="flat" cmpd="sng">
            <a:solidFill>
              <a:schemeClr val="accent4"/>
            </a:solidFill>
            <a:prstDash val="dash"/>
            <a:round/>
            <a:headEnd type="none" w="med" len="med"/>
            <a:tailEnd type="none" w="med" len="med"/>
          </a:ln>
        </p:spPr>
      </p:cxnSp>
      <p:sp>
        <p:nvSpPr>
          <p:cNvPr id="7106" name="Google Shape;7106;p572"/>
          <p:cNvSpPr txBox="1"/>
          <p:nvPr/>
        </p:nvSpPr>
        <p:spPr>
          <a:xfrm>
            <a:off x="5704500" y="2348933"/>
            <a:ext cx="1503600" cy="206000"/>
          </a:xfrm>
          <a:prstGeom prst="rect">
            <a:avLst/>
          </a:prstGeom>
          <a:noFill/>
          <a:ln>
            <a:noFill/>
          </a:ln>
        </p:spPr>
        <p:txBody>
          <a:bodyPr spcFirstLastPara="1" wrap="square" lIns="121900" tIns="121900" rIns="121900" bIns="121900" anchor="t" anchorCtr="0">
            <a:noAutofit/>
          </a:bodyPr>
          <a:lstStyle/>
          <a:p>
            <a:r>
              <a:rPr lang="en" sz="1200">
                <a:latin typeface="Century Gothic"/>
                <a:ea typeface="Century Gothic"/>
                <a:cs typeface="Century Gothic"/>
                <a:sym typeface="Century Gothic"/>
              </a:rPr>
              <a:t>IPSEC Tunnel</a:t>
            </a:r>
            <a:endParaRPr sz="1200">
              <a:latin typeface="Century Gothic"/>
              <a:ea typeface="Century Gothic"/>
              <a:cs typeface="Century Gothic"/>
              <a:sym typeface="Century Gothic"/>
            </a:endParaRPr>
          </a:p>
        </p:txBody>
      </p:sp>
      <p:sp>
        <p:nvSpPr>
          <p:cNvPr id="7107" name="Google Shape;7107;p572"/>
          <p:cNvSpPr txBox="1"/>
          <p:nvPr/>
        </p:nvSpPr>
        <p:spPr>
          <a:xfrm>
            <a:off x="9994733" y="302000"/>
            <a:ext cx="1431200" cy="230800"/>
          </a:xfrm>
          <a:prstGeom prst="rect">
            <a:avLst/>
          </a:prstGeom>
          <a:noFill/>
          <a:ln>
            <a:noFill/>
          </a:ln>
        </p:spPr>
        <p:txBody>
          <a:bodyPr spcFirstLastPara="1" wrap="square" lIns="121900" tIns="121900" rIns="121900" bIns="121900" anchor="t" anchorCtr="0">
            <a:noAutofit/>
          </a:bodyPr>
          <a:lstStyle/>
          <a:p>
            <a:r>
              <a:rPr lang="en" sz="1067">
                <a:latin typeface="Century Gothic"/>
                <a:ea typeface="Century Gothic"/>
                <a:cs typeface="Century Gothic"/>
                <a:sym typeface="Century Gothic"/>
              </a:rPr>
              <a:t>Active Tunnel 1</a:t>
            </a:r>
            <a:endParaRPr sz="1067">
              <a:latin typeface="Century Gothic"/>
              <a:ea typeface="Century Gothic"/>
              <a:cs typeface="Century Gothic"/>
              <a:sym typeface="Century Gothic"/>
            </a:endParaRPr>
          </a:p>
        </p:txBody>
      </p:sp>
      <p:sp>
        <p:nvSpPr>
          <p:cNvPr id="7108" name="Google Shape;7108;p572"/>
          <p:cNvSpPr txBox="1"/>
          <p:nvPr/>
        </p:nvSpPr>
        <p:spPr>
          <a:xfrm>
            <a:off x="10055133" y="532800"/>
            <a:ext cx="1431200" cy="230800"/>
          </a:xfrm>
          <a:prstGeom prst="rect">
            <a:avLst/>
          </a:prstGeom>
          <a:noFill/>
          <a:ln>
            <a:noFill/>
          </a:ln>
        </p:spPr>
        <p:txBody>
          <a:bodyPr spcFirstLastPara="1" wrap="square" lIns="121900" tIns="121900" rIns="121900" bIns="121900" anchor="t" anchorCtr="0">
            <a:noAutofit/>
          </a:bodyPr>
          <a:lstStyle/>
          <a:p>
            <a:r>
              <a:rPr lang="en" sz="1067">
                <a:solidFill>
                  <a:schemeClr val="accent4"/>
                </a:solidFill>
                <a:latin typeface="Century Gothic"/>
                <a:ea typeface="Century Gothic"/>
                <a:cs typeface="Century Gothic"/>
                <a:sym typeface="Century Gothic"/>
              </a:rPr>
              <a:t>Active Tunnel 2</a:t>
            </a:r>
            <a:endParaRPr sz="1067">
              <a:solidFill>
                <a:schemeClr val="accent4"/>
              </a:solidFill>
              <a:latin typeface="Century Gothic"/>
              <a:ea typeface="Century Gothic"/>
              <a:cs typeface="Century Gothic"/>
              <a:sym typeface="Century Gothic"/>
            </a:endParaRPr>
          </a:p>
        </p:txBody>
      </p:sp>
      <p:sp>
        <p:nvSpPr>
          <p:cNvPr id="7109" name="Google Shape;7109;p572"/>
          <p:cNvSpPr txBox="1"/>
          <p:nvPr/>
        </p:nvSpPr>
        <p:spPr>
          <a:xfrm>
            <a:off x="155800" y="4608100"/>
            <a:ext cx="5773600" cy="1822800"/>
          </a:xfrm>
          <a:prstGeom prst="rect">
            <a:avLst/>
          </a:prstGeom>
          <a:noFill/>
          <a:ln>
            <a:noFill/>
          </a:ln>
        </p:spPr>
        <p:txBody>
          <a:bodyPr spcFirstLastPara="1" wrap="square" lIns="121900" tIns="121900" rIns="121900" bIns="121900" anchor="t" anchorCtr="0">
            <a:noAutofit/>
          </a:bodyPr>
          <a:lstStyle/>
          <a:p>
            <a:r>
              <a:rPr lang="en" sz="1600" b="1">
                <a:latin typeface="Century Gothic"/>
                <a:ea typeface="Century Gothic"/>
                <a:cs typeface="Century Gothic"/>
                <a:sym typeface="Century Gothic"/>
              </a:rPr>
              <a:t>Active Tunnel 1</a:t>
            </a:r>
            <a:endParaRPr sz="1600" b="1">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Crypto acl</a:t>
            </a:r>
            <a:r>
              <a:rPr lang="en" sz="1333">
                <a:latin typeface="Century Gothic"/>
                <a:ea typeface="Century Gothic"/>
                <a:cs typeface="Century Gothic"/>
                <a:sym typeface="Century Gothic"/>
              </a:rPr>
              <a:t> - 10.0.0.0/24 - 192.168.10.0/24</a:t>
            </a:r>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IPSEC Peer </a:t>
            </a:r>
            <a:r>
              <a:rPr lang="en" sz="1333">
                <a:latin typeface="Century Gothic"/>
                <a:ea typeface="Century Gothic"/>
                <a:cs typeface="Century Gothic"/>
                <a:sym typeface="Century Gothic"/>
              </a:rPr>
              <a:t>- IPSEC VIP</a:t>
            </a:r>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Route</a:t>
            </a:r>
            <a:r>
              <a:rPr lang="en" sz="1333">
                <a:latin typeface="Century Gothic"/>
                <a:ea typeface="Century Gothic"/>
                <a:cs typeface="Century Gothic"/>
                <a:sym typeface="Century Gothic"/>
              </a:rPr>
              <a:t> - 192.168.10.0 255.255.255.0 </a:t>
            </a:r>
            <a:r>
              <a:rPr lang="en" sz="1333" b="1">
                <a:latin typeface="Century Gothic"/>
                <a:ea typeface="Century Gothic"/>
                <a:cs typeface="Century Gothic"/>
                <a:sym typeface="Century Gothic"/>
              </a:rPr>
              <a:t>&lt;</a:t>
            </a:r>
            <a:r>
              <a:rPr lang="en" sz="1333">
                <a:latin typeface="Century Gothic"/>
                <a:ea typeface="Century Gothic"/>
                <a:cs typeface="Century Gothic"/>
                <a:sym typeface="Century Gothic"/>
              </a:rPr>
              <a:t>Default GW</a:t>
            </a:r>
            <a:r>
              <a:rPr lang="en" sz="1333" b="1">
                <a:latin typeface="Century Gothic"/>
                <a:ea typeface="Century Gothic"/>
                <a:cs typeface="Century Gothic"/>
                <a:sym typeface="Century Gothic"/>
              </a:rPr>
              <a:t>&gt;</a:t>
            </a:r>
            <a:r>
              <a:rPr lang="en" sz="1333">
                <a:latin typeface="Century Gothic"/>
                <a:ea typeface="Century Gothic"/>
                <a:cs typeface="Century Gothic"/>
                <a:sym typeface="Century Gothic"/>
              </a:rPr>
              <a:t> </a:t>
            </a:r>
            <a:endParaRPr sz="1867"/>
          </a:p>
        </p:txBody>
      </p:sp>
      <p:sp>
        <p:nvSpPr>
          <p:cNvPr id="7110" name="Google Shape;7110;p572"/>
          <p:cNvSpPr txBox="1"/>
          <p:nvPr/>
        </p:nvSpPr>
        <p:spPr>
          <a:xfrm>
            <a:off x="6505800" y="4520800"/>
            <a:ext cx="5773600" cy="1822800"/>
          </a:xfrm>
          <a:prstGeom prst="rect">
            <a:avLst/>
          </a:prstGeom>
          <a:noFill/>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p>
            <a:r>
              <a:rPr lang="en" sz="1600" b="1">
                <a:latin typeface="Century Gothic"/>
                <a:ea typeface="Century Gothic"/>
                <a:cs typeface="Century Gothic"/>
                <a:sym typeface="Century Gothic"/>
              </a:rPr>
              <a:t>Active Tunnel 2</a:t>
            </a:r>
            <a:endParaRPr sz="1600" b="1">
              <a:latin typeface="Century Gothic"/>
              <a:ea typeface="Century Gothic"/>
              <a:cs typeface="Century Gothic"/>
              <a:sym typeface="Century Gothic"/>
            </a:endParaRPr>
          </a:p>
          <a:p>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Crypto acl</a:t>
            </a:r>
            <a:r>
              <a:rPr lang="en" sz="1333">
                <a:latin typeface="Century Gothic"/>
                <a:ea typeface="Century Gothic"/>
                <a:cs typeface="Century Gothic"/>
                <a:sym typeface="Century Gothic"/>
              </a:rPr>
              <a:t> - 10.0.0.0/24 - 172.16.12.0/24</a:t>
            </a:r>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IPSEC Peer </a:t>
            </a:r>
            <a:r>
              <a:rPr lang="en" sz="1333">
                <a:latin typeface="Century Gothic"/>
                <a:ea typeface="Century Gothic"/>
                <a:cs typeface="Century Gothic"/>
                <a:sym typeface="Century Gothic"/>
              </a:rPr>
              <a:t>- IPSEC VIP</a:t>
            </a:r>
            <a:endParaRPr sz="1333">
              <a:latin typeface="Century Gothic"/>
              <a:ea typeface="Century Gothic"/>
              <a:cs typeface="Century Gothic"/>
              <a:sym typeface="Century Gothic"/>
            </a:endParaRPr>
          </a:p>
          <a:p>
            <a:r>
              <a:rPr lang="en" sz="1333" b="1">
                <a:latin typeface="Century Gothic"/>
                <a:ea typeface="Century Gothic"/>
                <a:cs typeface="Century Gothic"/>
                <a:sym typeface="Century Gothic"/>
              </a:rPr>
              <a:t>Route</a:t>
            </a:r>
            <a:r>
              <a:rPr lang="en" sz="1333">
                <a:latin typeface="Century Gothic"/>
                <a:ea typeface="Century Gothic"/>
                <a:cs typeface="Century Gothic"/>
                <a:sym typeface="Century Gothic"/>
              </a:rPr>
              <a:t> - 172.16.12.0 255.255.255.0 </a:t>
            </a:r>
            <a:r>
              <a:rPr lang="en" sz="1333" b="1">
                <a:latin typeface="Century Gothic"/>
                <a:ea typeface="Century Gothic"/>
                <a:cs typeface="Century Gothic"/>
                <a:sym typeface="Century Gothic"/>
              </a:rPr>
              <a:t>&lt;</a:t>
            </a:r>
            <a:r>
              <a:rPr lang="en" sz="1333">
                <a:latin typeface="Century Gothic"/>
                <a:ea typeface="Century Gothic"/>
                <a:cs typeface="Century Gothic"/>
                <a:sym typeface="Century Gothic"/>
              </a:rPr>
              <a:t>Default GW ISP2</a:t>
            </a:r>
            <a:r>
              <a:rPr lang="en" sz="1333" b="1">
                <a:latin typeface="Century Gothic"/>
                <a:ea typeface="Century Gothic"/>
                <a:cs typeface="Century Gothic"/>
                <a:sym typeface="Century Gothic"/>
              </a:rPr>
              <a:t>&gt;</a:t>
            </a:r>
            <a:r>
              <a:rPr lang="en" sz="1333">
                <a:latin typeface="Century Gothic"/>
                <a:ea typeface="Century Gothic"/>
                <a:cs typeface="Century Gothic"/>
                <a:sym typeface="Century Gothic"/>
              </a:rPr>
              <a:t> </a:t>
            </a:r>
            <a:endParaRPr sz="1867"/>
          </a:p>
        </p:txBody>
      </p:sp>
      <p:cxnSp>
        <p:nvCxnSpPr>
          <p:cNvPr id="7111" name="Google Shape;7111;p572"/>
          <p:cNvCxnSpPr/>
          <p:nvPr/>
        </p:nvCxnSpPr>
        <p:spPr>
          <a:xfrm>
            <a:off x="6008067" y="4523167"/>
            <a:ext cx="0" cy="22956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15"/>
        <p:cNvGrpSpPr/>
        <p:nvPr/>
      </p:nvGrpSpPr>
      <p:grpSpPr>
        <a:xfrm>
          <a:off x="0" y="0"/>
          <a:ext cx="0" cy="0"/>
          <a:chOff x="0" y="0"/>
          <a:chExt cx="0" cy="0"/>
        </a:xfrm>
      </p:grpSpPr>
      <p:sp>
        <p:nvSpPr>
          <p:cNvPr id="7116" name="Google Shape;7116;p573"/>
          <p:cNvSpPr txBox="1"/>
          <p:nvPr/>
        </p:nvSpPr>
        <p:spPr>
          <a:xfrm>
            <a:off x="370700" y="94300"/>
            <a:ext cx="8514800" cy="7236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entury Gothic"/>
                <a:ea typeface="Century Gothic"/>
                <a:cs typeface="Century Gothic"/>
                <a:sym typeface="Century Gothic"/>
              </a:rPr>
              <a:t>Overlapping IP Segments</a:t>
            </a:r>
            <a:endParaRPr sz="3867">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sp>
        <p:nvSpPr>
          <p:cNvPr id="7117" name="Google Shape;7117;p573"/>
          <p:cNvSpPr txBox="1"/>
          <p:nvPr/>
        </p:nvSpPr>
        <p:spPr>
          <a:xfrm>
            <a:off x="5208133" y="251667"/>
            <a:ext cx="5802400" cy="5348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FQDN nat to overlapping IP (access by FQDN)</a:t>
            </a:r>
            <a:endParaRPr sz="1467">
              <a:latin typeface="Century Gothic"/>
              <a:ea typeface="Century Gothic"/>
              <a:cs typeface="Century Gothic"/>
              <a:sym typeface="Century Gothic"/>
            </a:endParaRPr>
          </a:p>
        </p:txBody>
      </p:sp>
      <p:pic>
        <p:nvPicPr>
          <p:cNvPr id="7118" name="Google Shape;7118;p573"/>
          <p:cNvPicPr preferRelativeResize="0"/>
          <p:nvPr/>
        </p:nvPicPr>
        <p:blipFill>
          <a:blip r:embed="rId3">
            <a:alphaModFix/>
          </a:blip>
          <a:stretch>
            <a:fillRect/>
          </a:stretch>
        </p:blipFill>
        <p:spPr>
          <a:xfrm>
            <a:off x="8455601" y="996167"/>
            <a:ext cx="3625367" cy="2232867"/>
          </a:xfrm>
          <a:prstGeom prst="rect">
            <a:avLst/>
          </a:prstGeom>
          <a:noFill/>
          <a:ln>
            <a:noFill/>
          </a:ln>
          <a:effectLst>
            <a:outerShdw blurRad="57150" dist="19050" dir="5400000" algn="bl" rotWithShape="0">
              <a:srgbClr val="000000">
                <a:alpha val="50000"/>
              </a:srgbClr>
            </a:outerShdw>
          </a:effectLst>
        </p:spPr>
      </p:pic>
      <p:pic>
        <p:nvPicPr>
          <p:cNvPr id="7119" name="Google Shape;7119;p573"/>
          <p:cNvPicPr preferRelativeResize="0"/>
          <p:nvPr/>
        </p:nvPicPr>
        <p:blipFill>
          <a:blip r:embed="rId4">
            <a:alphaModFix/>
          </a:blip>
          <a:stretch>
            <a:fillRect/>
          </a:stretch>
        </p:blipFill>
        <p:spPr>
          <a:xfrm>
            <a:off x="7436767" y="3229033"/>
            <a:ext cx="4644200" cy="3201000"/>
          </a:xfrm>
          <a:prstGeom prst="rect">
            <a:avLst/>
          </a:prstGeom>
          <a:noFill/>
          <a:ln>
            <a:noFill/>
          </a:ln>
          <a:effectLst>
            <a:outerShdw blurRad="57150" dist="19050" dir="5400000" algn="bl" rotWithShape="0">
              <a:srgbClr val="000000">
                <a:alpha val="50000"/>
              </a:srgbClr>
            </a:outerShdw>
          </a:effectLst>
        </p:spPr>
      </p:pic>
      <p:cxnSp>
        <p:nvCxnSpPr>
          <p:cNvPr id="7120" name="Google Shape;7120;p573"/>
          <p:cNvCxnSpPr/>
          <p:nvPr/>
        </p:nvCxnSpPr>
        <p:spPr>
          <a:xfrm>
            <a:off x="6071533" y="985700"/>
            <a:ext cx="0" cy="5872400"/>
          </a:xfrm>
          <a:prstGeom prst="straightConnector1">
            <a:avLst/>
          </a:prstGeom>
          <a:noFill/>
          <a:ln w="9525" cap="flat" cmpd="sng">
            <a:solidFill>
              <a:schemeClr val="dk2"/>
            </a:solidFill>
            <a:prstDash val="solid"/>
            <a:round/>
            <a:headEnd type="none" w="med" len="med"/>
            <a:tailEnd type="none" w="med" len="med"/>
          </a:ln>
        </p:spPr>
      </p:cxnSp>
      <p:sp>
        <p:nvSpPr>
          <p:cNvPr id="7121" name="Google Shape;7121;p573"/>
          <p:cNvSpPr txBox="1"/>
          <p:nvPr/>
        </p:nvSpPr>
        <p:spPr>
          <a:xfrm>
            <a:off x="146800" y="1080067"/>
            <a:ext cx="5851200" cy="5547200"/>
          </a:xfrm>
          <a:prstGeom prst="rect">
            <a:avLst/>
          </a:prstGeom>
          <a:noFill/>
          <a:ln>
            <a:noFill/>
          </a:ln>
        </p:spPr>
        <p:txBody>
          <a:bodyPr spcFirstLastPara="1" wrap="square" lIns="121900" tIns="121900" rIns="121900" bIns="121900" anchor="t" anchorCtr="0">
            <a:noAutofit/>
          </a:bodyPr>
          <a:lstStyle/>
          <a:p>
            <a:pPr marL="609585" indent="-397923">
              <a:buSzPts val="1100"/>
              <a:buFont typeface="Century Gothic"/>
              <a:buChar char="●"/>
            </a:pPr>
            <a:r>
              <a:rPr lang="en" sz="1467">
                <a:latin typeface="Century Gothic"/>
                <a:ea typeface="Century Gothic"/>
                <a:cs typeface="Century Gothic"/>
                <a:sym typeface="Century Gothic"/>
              </a:rPr>
              <a:t>Add a server with real IP address of the application.</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Add a server group with Dynamic Discovery Off and select the previously configured server.</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Select the connector type as Extranet and map it to Extranet resource , location or location group.</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Configure application segment with a pseudo FQDN and map the previously configured server group.</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Outcome </a:t>
            </a:r>
            <a:r>
              <a:rPr lang="en" sz="1467">
                <a:latin typeface="Century Gothic"/>
                <a:ea typeface="Century Gothic"/>
                <a:cs typeface="Century Gothic"/>
                <a:sym typeface="Century Gothic"/>
              </a:rPr>
              <a:t>- User will access the overlapping IP segment with a   pseudo FQDN instead of real IP address.</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25"/>
        <p:cNvGrpSpPr/>
        <p:nvPr/>
      </p:nvGrpSpPr>
      <p:grpSpPr>
        <a:xfrm>
          <a:off x="0" y="0"/>
          <a:ext cx="0" cy="0"/>
          <a:chOff x="0" y="0"/>
          <a:chExt cx="0" cy="0"/>
        </a:xfrm>
      </p:grpSpPr>
      <p:sp>
        <p:nvSpPr>
          <p:cNvPr id="7126" name="Google Shape;7126;p574"/>
          <p:cNvSpPr txBox="1"/>
          <p:nvPr/>
        </p:nvSpPr>
        <p:spPr>
          <a:xfrm>
            <a:off x="370700" y="94300"/>
            <a:ext cx="8514800" cy="7236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entury Gothic"/>
                <a:ea typeface="Century Gothic"/>
                <a:cs typeface="Century Gothic"/>
                <a:sym typeface="Century Gothic"/>
              </a:rPr>
              <a:t>Overlapping IP Segments</a:t>
            </a:r>
            <a:endParaRPr sz="3867">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sp>
        <p:nvSpPr>
          <p:cNvPr id="7127" name="Google Shape;7127;p574"/>
          <p:cNvSpPr txBox="1"/>
          <p:nvPr/>
        </p:nvSpPr>
        <p:spPr>
          <a:xfrm>
            <a:off x="5208133" y="251667"/>
            <a:ext cx="5802400" cy="534800"/>
          </a:xfrm>
          <a:prstGeom prst="rect">
            <a:avLst/>
          </a:prstGeom>
          <a:noFill/>
          <a:ln>
            <a:noFill/>
          </a:ln>
        </p:spPr>
        <p:txBody>
          <a:bodyPr spcFirstLastPara="1" wrap="square" lIns="121900" tIns="121900" rIns="121900" bIns="121900" anchor="t" anchorCtr="0">
            <a:noAutofit/>
          </a:bodyPr>
          <a:lstStyle/>
          <a:p>
            <a:r>
              <a:rPr lang="en" sz="1467">
                <a:latin typeface="Century Gothic"/>
                <a:ea typeface="Century Gothic"/>
                <a:cs typeface="Century Gothic"/>
                <a:sym typeface="Century Gothic"/>
              </a:rPr>
              <a:t>IP nat to overlapping IP (access by IP)</a:t>
            </a:r>
            <a:endParaRPr sz="1467">
              <a:latin typeface="Century Gothic"/>
              <a:ea typeface="Century Gothic"/>
              <a:cs typeface="Century Gothic"/>
              <a:sym typeface="Century Gothic"/>
            </a:endParaRPr>
          </a:p>
        </p:txBody>
      </p:sp>
      <p:pic>
        <p:nvPicPr>
          <p:cNvPr id="7128" name="Google Shape;7128;p574"/>
          <p:cNvPicPr preferRelativeResize="0"/>
          <p:nvPr/>
        </p:nvPicPr>
        <p:blipFill>
          <a:blip r:embed="rId3">
            <a:alphaModFix/>
          </a:blip>
          <a:stretch>
            <a:fillRect/>
          </a:stretch>
        </p:blipFill>
        <p:spPr>
          <a:xfrm>
            <a:off x="8455601" y="996167"/>
            <a:ext cx="3625367" cy="2232867"/>
          </a:xfrm>
          <a:prstGeom prst="rect">
            <a:avLst/>
          </a:prstGeom>
          <a:noFill/>
          <a:ln>
            <a:noFill/>
          </a:ln>
          <a:effectLst>
            <a:outerShdw blurRad="57150" dist="19050" dir="5400000" algn="bl" rotWithShape="0">
              <a:srgbClr val="000000">
                <a:alpha val="50000"/>
              </a:srgbClr>
            </a:outerShdw>
          </a:effectLst>
        </p:spPr>
      </p:pic>
      <p:pic>
        <p:nvPicPr>
          <p:cNvPr id="7129" name="Google Shape;7129;p574"/>
          <p:cNvPicPr preferRelativeResize="0"/>
          <p:nvPr/>
        </p:nvPicPr>
        <p:blipFill>
          <a:blip r:embed="rId4">
            <a:alphaModFix/>
          </a:blip>
          <a:stretch>
            <a:fillRect/>
          </a:stretch>
        </p:blipFill>
        <p:spPr>
          <a:xfrm>
            <a:off x="7436767" y="3229033"/>
            <a:ext cx="4644200" cy="3201000"/>
          </a:xfrm>
          <a:prstGeom prst="rect">
            <a:avLst/>
          </a:prstGeom>
          <a:noFill/>
          <a:ln>
            <a:noFill/>
          </a:ln>
          <a:effectLst>
            <a:outerShdw blurRad="57150" dist="19050" dir="5400000" algn="bl" rotWithShape="0">
              <a:srgbClr val="000000">
                <a:alpha val="50000"/>
              </a:srgbClr>
            </a:outerShdw>
          </a:effectLst>
        </p:spPr>
      </p:pic>
      <p:cxnSp>
        <p:nvCxnSpPr>
          <p:cNvPr id="7130" name="Google Shape;7130;p574"/>
          <p:cNvCxnSpPr/>
          <p:nvPr/>
        </p:nvCxnSpPr>
        <p:spPr>
          <a:xfrm>
            <a:off x="6071533" y="985700"/>
            <a:ext cx="0" cy="5872400"/>
          </a:xfrm>
          <a:prstGeom prst="straightConnector1">
            <a:avLst/>
          </a:prstGeom>
          <a:noFill/>
          <a:ln w="9525" cap="flat" cmpd="sng">
            <a:solidFill>
              <a:schemeClr val="dk2"/>
            </a:solidFill>
            <a:prstDash val="solid"/>
            <a:round/>
            <a:headEnd type="none" w="med" len="med"/>
            <a:tailEnd type="none" w="med" len="med"/>
          </a:ln>
        </p:spPr>
      </p:cxnSp>
      <p:sp>
        <p:nvSpPr>
          <p:cNvPr id="7131" name="Google Shape;7131;p574"/>
          <p:cNvSpPr txBox="1"/>
          <p:nvPr/>
        </p:nvSpPr>
        <p:spPr>
          <a:xfrm>
            <a:off x="146800" y="1080067"/>
            <a:ext cx="5851200" cy="5547200"/>
          </a:xfrm>
          <a:prstGeom prst="rect">
            <a:avLst/>
          </a:prstGeom>
          <a:noFill/>
          <a:ln>
            <a:noFill/>
          </a:ln>
        </p:spPr>
        <p:txBody>
          <a:bodyPr spcFirstLastPara="1" wrap="square" lIns="121900" tIns="121900" rIns="121900" bIns="121900" anchor="t" anchorCtr="0">
            <a:noAutofit/>
          </a:bodyPr>
          <a:lstStyle/>
          <a:p>
            <a:pPr marL="609585" indent="-397923">
              <a:buSzPts val="1100"/>
              <a:buFont typeface="Century Gothic"/>
              <a:buChar char="●"/>
            </a:pPr>
            <a:r>
              <a:rPr lang="en" sz="1467">
                <a:latin typeface="Century Gothic"/>
                <a:ea typeface="Century Gothic"/>
                <a:cs typeface="Century Gothic"/>
                <a:sym typeface="Century Gothic"/>
              </a:rPr>
              <a:t>Add a server with real IP address of the application.</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Add a server group with Dynamic Discovery Off and select the previously configured server.</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Select the connector type as Extranet and map it to Extranet resource , location or location group.</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Configure application segment with a pseudo IP address and map the previously configured server group.</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r>
              <a:rPr lang="en" sz="1467" b="1">
                <a:latin typeface="Century Gothic"/>
                <a:ea typeface="Century Gothic"/>
                <a:cs typeface="Century Gothic"/>
                <a:sym typeface="Century Gothic"/>
              </a:rPr>
              <a:t>Outcome </a:t>
            </a:r>
            <a:r>
              <a:rPr lang="en" sz="1467">
                <a:latin typeface="Century Gothic"/>
                <a:ea typeface="Century Gothic"/>
                <a:cs typeface="Century Gothic"/>
                <a:sym typeface="Century Gothic"/>
              </a:rPr>
              <a:t>- User will access the overlapping IP segment with a   pseudo IP instead of real IP address.</a:t>
            </a:r>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a:p>
            <a:endParaRPr sz="1467">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135"/>
        <p:cNvGrpSpPr/>
        <p:nvPr/>
      </p:nvGrpSpPr>
      <p:grpSpPr>
        <a:xfrm>
          <a:off x="0" y="0"/>
          <a:ext cx="0" cy="0"/>
          <a:chOff x="0" y="0"/>
          <a:chExt cx="0" cy="0"/>
        </a:xfrm>
      </p:grpSpPr>
      <p:sp>
        <p:nvSpPr>
          <p:cNvPr id="7136" name="Google Shape;7136;p575"/>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entury Gothic"/>
                <a:ea typeface="Century Gothic"/>
                <a:cs typeface="Century Gothic"/>
                <a:sym typeface="Century Gothic"/>
              </a:rPr>
              <a:t>Deployment Best Practices</a:t>
            </a:r>
            <a:endParaRPr sz="3867">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sp>
        <p:nvSpPr>
          <p:cNvPr id="7137" name="Google Shape;7137;p575"/>
          <p:cNvSpPr txBox="1"/>
          <p:nvPr/>
        </p:nvSpPr>
        <p:spPr>
          <a:xfrm>
            <a:off x="367033" y="1006667"/>
            <a:ext cx="11587200" cy="5476000"/>
          </a:xfrm>
          <a:prstGeom prst="rect">
            <a:avLst/>
          </a:prstGeom>
          <a:noFill/>
          <a:ln>
            <a:noFill/>
          </a:ln>
        </p:spPr>
        <p:txBody>
          <a:bodyPr spcFirstLastPara="1" wrap="square" lIns="121900" tIns="121900" rIns="121900" bIns="121900" anchor="t" anchorCtr="0">
            <a:noAutofit/>
          </a:bodyPr>
          <a:lstStyle/>
          <a:p>
            <a:pPr marL="609585" indent="-406390">
              <a:buSzPts val="1200"/>
              <a:buFont typeface="Century Gothic"/>
              <a:buChar char="●"/>
            </a:pPr>
            <a:r>
              <a:rPr lang="en" sz="1600">
                <a:latin typeface="Century Gothic"/>
                <a:ea typeface="Century Gothic"/>
                <a:cs typeface="Century Gothic"/>
                <a:sym typeface="Century Gothic"/>
              </a:rPr>
              <a:t>Configure a complex pre-shared key should be upto 12 characters including a lower and upper case letter, a special character and a number.</a:t>
            </a:r>
            <a:endParaRPr sz="1600">
              <a:latin typeface="Century Gothic"/>
              <a:ea typeface="Century Gothic"/>
              <a:cs typeface="Century Gothic"/>
              <a:sym typeface="Century Gothic"/>
            </a:endParaRPr>
          </a:p>
          <a:p>
            <a:pPr marL="609585"/>
            <a:endParaRPr sz="1600">
              <a:latin typeface="Century Gothic"/>
              <a:ea typeface="Century Gothic"/>
              <a:cs typeface="Century Gothic"/>
              <a:sym typeface="Century Gothic"/>
            </a:endParaRPr>
          </a:p>
          <a:p>
            <a:pPr marL="609585" indent="-406390">
              <a:buSzPts val="1200"/>
              <a:buFont typeface="Century Gothic"/>
              <a:buChar char="●"/>
            </a:pPr>
            <a:r>
              <a:rPr lang="en" sz="1600">
                <a:latin typeface="Century Gothic"/>
                <a:ea typeface="Century Gothic"/>
                <a:cs typeface="Century Gothic"/>
                <a:sym typeface="Century Gothic"/>
              </a:rPr>
              <a:t>Configure IPSec tunnel in HA.</a:t>
            </a:r>
            <a:endParaRPr sz="1600">
              <a:latin typeface="Century Gothic"/>
              <a:ea typeface="Century Gothic"/>
              <a:cs typeface="Century Gothic"/>
              <a:sym typeface="Century Gothic"/>
            </a:endParaRPr>
          </a:p>
          <a:p>
            <a:pPr marL="609585"/>
            <a:endParaRPr sz="1600">
              <a:latin typeface="Century Gothic"/>
              <a:ea typeface="Century Gothic"/>
              <a:cs typeface="Century Gothic"/>
              <a:sym typeface="Century Gothic"/>
            </a:endParaRPr>
          </a:p>
          <a:p>
            <a:pPr marL="609585" indent="-406390">
              <a:buSzPts val="1200"/>
              <a:buFont typeface="Century Gothic"/>
              <a:buChar char="●"/>
            </a:pPr>
            <a:r>
              <a:rPr lang="en" sz="1600">
                <a:latin typeface="Century Gothic"/>
                <a:ea typeface="Century Gothic"/>
                <a:cs typeface="Century Gothic"/>
                <a:sym typeface="Century Gothic"/>
              </a:rPr>
              <a:t>Configure IPSec tunnel to nearest DC.</a:t>
            </a:r>
            <a:endParaRPr sz="1600">
              <a:latin typeface="Century Gothic"/>
              <a:ea typeface="Century Gothic"/>
              <a:cs typeface="Century Gothic"/>
              <a:sym typeface="Century Gothic"/>
            </a:endParaRPr>
          </a:p>
          <a:p>
            <a:pPr marL="609585"/>
            <a:endParaRPr sz="1600">
              <a:latin typeface="Century Gothic"/>
              <a:ea typeface="Century Gothic"/>
              <a:cs typeface="Century Gothic"/>
              <a:sym typeface="Century Gothic"/>
            </a:endParaRPr>
          </a:p>
          <a:p>
            <a:pPr marL="609585" indent="-406390">
              <a:buSzPts val="1200"/>
              <a:buFont typeface="Century Gothic"/>
              <a:buChar char="●"/>
            </a:pPr>
            <a:r>
              <a:rPr lang="en" sz="1600">
                <a:latin typeface="Century Gothic"/>
                <a:ea typeface="Century Gothic"/>
                <a:cs typeface="Century Gothic"/>
                <a:sym typeface="Century Gothic"/>
              </a:rPr>
              <a:t>Always choose the strongest cipher from the list </a:t>
            </a:r>
            <a:r>
              <a:rPr lang="en" sz="1600" u="sng">
                <a:solidFill>
                  <a:schemeClr val="hlink"/>
                </a:solidFill>
                <a:latin typeface="Century Gothic"/>
                <a:ea typeface="Century Gothic"/>
                <a:cs typeface="Century Gothic"/>
                <a:sym typeface="Century Gothic"/>
                <a:hlinkClick r:id="rId3"/>
              </a:rPr>
              <a:t>here</a:t>
            </a:r>
            <a:r>
              <a:rPr lang="en" sz="1600">
                <a:latin typeface="Century Gothic"/>
                <a:ea typeface="Century Gothic"/>
                <a:cs typeface="Century Gothic"/>
                <a:sym typeface="Century Gothic"/>
              </a:rPr>
              <a:t> .</a:t>
            </a:r>
            <a:endParaRPr sz="1600">
              <a:latin typeface="Century Gothic"/>
              <a:ea typeface="Century Gothic"/>
              <a:cs typeface="Century Gothic"/>
              <a:sym typeface="Century Gothic"/>
            </a:endParaRPr>
          </a:p>
          <a:p>
            <a:pPr marL="609585"/>
            <a:endParaRPr sz="1600">
              <a:latin typeface="Century Gothic"/>
              <a:ea typeface="Century Gothic"/>
              <a:cs typeface="Century Gothic"/>
              <a:sym typeface="Century Gothic"/>
            </a:endParaRPr>
          </a:p>
          <a:p>
            <a:pPr marL="609585" indent="-406390">
              <a:buSzPts val="1200"/>
              <a:buFont typeface="Century Gothic"/>
              <a:buChar char="●"/>
            </a:pPr>
            <a:r>
              <a:rPr lang="en" sz="1600">
                <a:latin typeface="Century Gothic"/>
                <a:ea typeface="Century Gothic"/>
                <a:cs typeface="Century Gothic"/>
                <a:sym typeface="Century Gothic"/>
              </a:rPr>
              <a:t>Configure On-Demand Dead Peer Detection for IKEv2.</a:t>
            </a:r>
            <a:endParaRPr sz="1600">
              <a:latin typeface="Century Gothic"/>
              <a:ea typeface="Century Gothic"/>
              <a:cs typeface="Century Gothic"/>
              <a:sym typeface="Century Gothic"/>
            </a:endParaRPr>
          </a:p>
          <a:p>
            <a:pPr marL="609585"/>
            <a:endParaRPr sz="1600">
              <a:latin typeface="Century Gothic"/>
              <a:ea typeface="Century Gothic"/>
              <a:cs typeface="Century Gothic"/>
              <a:sym typeface="Century Gothic"/>
            </a:endParaRPr>
          </a:p>
          <a:p>
            <a:pPr marL="609585" indent="-406390">
              <a:buSzPts val="1200"/>
              <a:buFont typeface="Century Gothic"/>
              <a:buChar char="●"/>
            </a:pPr>
            <a:r>
              <a:rPr lang="en" sz="1600">
                <a:latin typeface="Century Gothic"/>
                <a:ea typeface="Century Gothic"/>
                <a:cs typeface="Century Gothic"/>
                <a:sym typeface="Century Gothic"/>
              </a:rPr>
              <a:t>Access applications via FQDN, avoid IP based access.</a:t>
            </a:r>
            <a:endParaRPr sz="1600">
              <a:latin typeface="Century Gothic"/>
              <a:ea typeface="Century Gothic"/>
              <a:cs typeface="Century Gothic"/>
              <a:sym typeface="Century Gothic"/>
            </a:endParaRPr>
          </a:p>
          <a:p>
            <a:pPr marL="609585"/>
            <a:endParaRPr sz="1600">
              <a:latin typeface="Century Gothic"/>
              <a:ea typeface="Century Gothic"/>
              <a:cs typeface="Century Gothic"/>
              <a:sym typeface="Century Gothic"/>
            </a:endParaRPr>
          </a:p>
          <a:p>
            <a:pPr marL="609585" indent="-406390">
              <a:buSzPts val="1200"/>
              <a:buFont typeface="Century Gothic"/>
              <a:buChar char="●"/>
            </a:pPr>
            <a:r>
              <a:rPr lang="en" sz="1600">
                <a:latin typeface="Century Gothic"/>
                <a:ea typeface="Century Gothic"/>
                <a:cs typeface="Century Gothic"/>
                <a:sym typeface="Century Gothic"/>
              </a:rPr>
              <a:t>Restrict application access to authorized identities.</a:t>
            </a:r>
            <a:endParaRPr sz="1600">
              <a:latin typeface="Century Gothic"/>
              <a:ea typeface="Century Gothic"/>
              <a:cs typeface="Century Gothic"/>
              <a:sym typeface="Century Gothic"/>
            </a:endParaRPr>
          </a:p>
          <a:p>
            <a:pPr marL="609585"/>
            <a:endParaRPr sz="1600">
              <a:latin typeface="Century Gothic"/>
              <a:ea typeface="Century Gothic"/>
              <a:cs typeface="Century Gothic"/>
              <a:sym typeface="Century Gothic"/>
            </a:endParaRPr>
          </a:p>
          <a:p>
            <a:pPr marL="609585" indent="-406390">
              <a:buSzPts val="1200"/>
              <a:buFont typeface="Century Gothic"/>
              <a:buChar char="●"/>
            </a:pPr>
            <a:r>
              <a:rPr lang="en" sz="1600">
                <a:latin typeface="Century Gothic"/>
                <a:ea typeface="Century Gothic"/>
                <a:cs typeface="Century Gothic"/>
                <a:sym typeface="Century Gothic"/>
              </a:rPr>
              <a:t>Use a combination of SAML/SCIM attributes, Posture profiles and application segments to allow access to Extranet applications.</a:t>
            </a:r>
            <a:endParaRPr sz="1600">
              <a:latin typeface="Century Gothic"/>
              <a:ea typeface="Century Gothic"/>
              <a:cs typeface="Century Gothic"/>
              <a:sym typeface="Century Gothic"/>
            </a:endParaRPr>
          </a:p>
          <a:p>
            <a:pPr marL="609585"/>
            <a:endParaRPr sz="1600">
              <a:latin typeface="Century Gothic"/>
              <a:ea typeface="Century Gothic"/>
              <a:cs typeface="Century Gothic"/>
              <a:sym typeface="Century Gothic"/>
            </a:endParaRPr>
          </a:p>
          <a:p>
            <a:pPr marL="609585" indent="-406390">
              <a:buSzPts val="1200"/>
              <a:buFont typeface="Century Gothic"/>
              <a:buChar char="●"/>
            </a:pPr>
            <a:r>
              <a:rPr lang="en" sz="1600">
                <a:latin typeface="Century Gothic"/>
                <a:ea typeface="Century Gothic"/>
                <a:cs typeface="Century Gothic"/>
                <a:sym typeface="Century Gothic"/>
              </a:rPr>
              <a:t>Choose a traffic selector which does not overlap with Partner’s DC.</a:t>
            </a:r>
            <a:endParaRPr sz="1600">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141"/>
        <p:cNvGrpSpPr/>
        <p:nvPr/>
      </p:nvGrpSpPr>
      <p:grpSpPr>
        <a:xfrm>
          <a:off x="0" y="0"/>
          <a:ext cx="0" cy="0"/>
          <a:chOff x="0" y="0"/>
          <a:chExt cx="0" cy="0"/>
        </a:xfrm>
      </p:grpSpPr>
      <p:sp>
        <p:nvSpPr>
          <p:cNvPr id="7142" name="Google Shape;7142;p576"/>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2933" b="1">
                <a:solidFill>
                  <a:schemeClr val="dk1"/>
                </a:solidFill>
                <a:latin typeface="Century Gothic"/>
                <a:ea typeface="Century Gothic"/>
                <a:cs typeface="Century Gothic"/>
                <a:sym typeface="Century Gothic"/>
              </a:rPr>
              <a:t>Partner IPSec requirements</a:t>
            </a:r>
            <a:endParaRPr sz="3867">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sp>
        <p:nvSpPr>
          <p:cNvPr id="7143" name="Google Shape;7143;p576"/>
          <p:cNvSpPr txBox="1"/>
          <p:nvPr/>
        </p:nvSpPr>
        <p:spPr>
          <a:xfrm>
            <a:off x="237500" y="1045300"/>
            <a:ext cx="10480000" cy="4981600"/>
          </a:xfrm>
          <a:prstGeom prst="rect">
            <a:avLst/>
          </a:prstGeom>
          <a:noFill/>
          <a:ln>
            <a:noFill/>
          </a:ln>
        </p:spPr>
        <p:txBody>
          <a:bodyPr spcFirstLastPara="1" wrap="square" lIns="121900" tIns="121900" rIns="121900" bIns="121900" anchor="t" anchorCtr="0">
            <a:noAutofit/>
          </a:bodyPr>
          <a:lstStyle/>
          <a:p>
            <a:pPr marL="609585" indent="-406390">
              <a:buSzPts val="1200"/>
              <a:buFont typeface="Century Gothic"/>
              <a:buChar char="●"/>
            </a:pPr>
            <a:r>
              <a:rPr lang="en" sz="1600" b="1">
                <a:latin typeface="Century Gothic"/>
                <a:ea typeface="Century Gothic"/>
                <a:cs typeface="Century Gothic"/>
                <a:sym typeface="Century Gothic"/>
              </a:rPr>
              <a:t>Firewall Whitelisting</a:t>
            </a:r>
            <a:endParaRPr sz="1600" b="1">
              <a:latin typeface="Century Gothic"/>
              <a:ea typeface="Century Gothic"/>
              <a:cs typeface="Century Gothic"/>
              <a:sym typeface="Century Gothic"/>
            </a:endParaRPr>
          </a:p>
          <a:p>
            <a:pPr marL="609585"/>
            <a:endParaRPr sz="1600" b="1">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UDP 500, UDP 4500 for IKE (Outbound towards IPSec Peer).</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Extranet Traffic Selector IP Range (Inbound towards DNS Server and Applications) .</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UDP 53 for DNS should be whitelisted sourcing inbound from Extranet Traffic selector IP range.</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Preferably , all ports and protocols inbound towards applications should be allowed from </a:t>
            </a:r>
            <a:endParaRPr sz="1200">
              <a:latin typeface="Century Gothic"/>
              <a:ea typeface="Century Gothic"/>
              <a:cs typeface="Century Gothic"/>
              <a:sym typeface="Century Gothic"/>
            </a:endParaRPr>
          </a:p>
          <a:p>
            <a:pPr marL="1219170"/>
            <a:r>
              <a:rPr lang="en" sz="1200">
                <a:latin typeface="Century Gothic"/>
                <a:ea typeface="Century Gothic"/>
                <a:cs typeface="Century Gothic"/>
                <a:sym typeface="Century Gothic"/>
              </a:rPr>
              <a:t>Extranet Traffic selector IP range.</a:t>
            </a:r>
            <a:endParaRPr sz="1200">
              <a:latin typeface="Century Gothic"/>
              <a:ea typeface="Century Gothic"/>
              <a:cs typeface="Century Gothic"/>
              <a:sym typeface="Century Gothic"/>
            </a:endParaRPr>
          </a:p>
          <a:p>
            <a:endParaRPr sz="1200">
              <a:latin typeface="Century Gothic"/>
              <a:ea typeface="Century Gothic"/>
              <a:cs typeface="Century Gothic"/>
              <a:sym typeface="Century Gothic"/>
            </a:endParaRPr>
          </a:p>
          <a:p>
            <a:endParaRPr sz="1200">
              <a:latin typeface="Century Gothic"/>
              <a:ea typeface="Century Gothic"/>
              <a:cs typeface="Century Gothic"/>
              <a:sym typeface="Century Gothic"/>
            </a:endParaRPr>
          </a:p>
          <a:p>
            <a:pPr marL="609585" indent="-406390">
              <a:buSzPts val="1200"/>
              <a:buFont typeface="Century Gothic"/>
              <a:buChar char="●"/>
            </a:pPr>
            <a:r>
              <a:rPr lang="en" sz="1600" b="1">
                <a:latin typeface="Century Gothic"/>
                <a:ea typeface="Century Gothic"/>
                <a:cs typeface="Century Gothic"/>
                <a:sym typeface="Century Gothic"/>
              </a:rPr>
              <a:t>IPSec Requirements</a:t>
            </a:r>
            <a:endParaRPr sz="1600" b="1">
              <a:latin typeface="Century Gothic"/>
              <a:ea typeface="Century Gothic"/>
              <a:cs typeface="Century Gothic"/>
              <a:sym typeface="Century Gothic"/>
            </a:endParaRPr>
          </a:p>
          <a:p>
            <a:pPr marL="609585"/>
            <a:endParaRPr sz="1600" b="1">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IPSec vendor should support IKEv2.</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IPSec vendor should support configure IKE-ID as FQDN for IKEv2 Tunnel.</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IPSec vendor should support the parameter mentioned </a:t>
            </a:r>
            <a:r>
              <a:rPr lang="en" sz="1200" u="sng">
                <a:solidFill>
                  <a:schemeClr val="hlink"/>
                </a:solidFill>
                <a:latin typeface="Century Gothic"/>
                <a:ea typeface="Century Gothic"/>
                <a:cs typeface="Century Gothic"/>
                <a:sym typeface="Century Gothic"/>
                <a:hlinkClick r:id="rId3"/>
              </a:rPr>
              <a:t>here</a:t>
            </a:r>
            <a:r>
              <a:rPr lang="en" sz="1200">
                <a:latin typeface="Century Gothic"/>
                <a:ea typeface="Century Gothic"/>
                <a:cs typeface="Century Gothic"/>
                <a:sym typeface="Century Gothic"/>
              </a:rPr>
              <a:t>.</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IPSec vendor should support pre-shared key authentication using IKEv2.</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Volume based phase 2 rekey should be disabled.</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On Demand- Dead Peer Detection should be enabled preferrably.</a:t>
            </a:r>
            <a:endParaRPr sz="1200">
              <a:latin typeface="Century Gothic"/>
              <a:ea typeface="Century Gothic"/>
              <a:cs typeface="Century Gothic"/>
              <a:sym typeface="Century Gothic"/>
            </a:endParaRPr>
          </a:p>
          <a:p>
            <a:pPr marL="1219170"/>
            <a:endParaRPr sz="1200">
              <a:latin typeface="Century Gothic"/>
              <a:ea typeface="Century Gothic"/>
              <a:cs typeface="Century Gothic"/>
              <a:sym typeface="Century Gothic"/>
            </a:endParaRPr>
          </a:p>
          <a:p>
            <a:endParaRPr sz="1200">
              <a:latin typeface="Century Gothic"/>
              <a:ea typeface="Century Gothic"/>
              <a:cs typeface="Century Gothic"/>
              <a:sym typeface="Century Gothic"/>
            </a:endParaRPr>
          </a:p>
          <a:p>
            <a:pPr marL="609585" indent="-406390">
              <a:buSzPts val="1200"/>
              <a:buFont typeface="Century Gothic"/>
              <a:buChar char="●"/>
            </a:pPr>
            <a:r>
              <a:rPr lang="en" sz="1600" b="1">
                <a:latin typeface="Century Gothic"/>
                <a:ea typeface="Century Gothic"/>
                <a:cs typeface="Century Gothic"/>
                <a:sym typeface="Century Gothic"/>
              </a:rPr>
              <a:t>Traffic Selector Requirements</a:t>
            </a:r>
            <a:endParaRPr sz="1600" b="1">
              <a:latin typeface="Century Gothic"/>
              <a:ea typeface="Century Gothic"/>
              <a:cs typeface="Century Gothic"/>
              <a:sym typeface="Century Gothic"/>
            </a:endParaRPr>
          </a:p>
          <a:p>
            <a:pPr marL="609585"/>
            <a:endParaRPr sz="1600" b="1">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Minimum traffic selector of /20.</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Traffic selector should not overlap with the selected partner LAN subnet causing routing issues.</a:t>
            </a:r>
            <a:endParaRPr sz="1200">
              <a:latin typeface="Century Gothic"/>
              <a:ea typeface="Century Gothic"/>
              <a:cs typeface="Century Gothic"/>
              <a:sym typeface="Century Gothic"/>
            </a:endParaRPr>
          </a:p>
          <a:p>
            <a:pPr marL="1219170" lvl="1" indent="-380990">
              <a:buSzPts val="900"/>
              <a:buFont typeface="Century Gothic"/>
              <a:buChar char="○"/>
            </a:pPr>
            <a:r>
              <a:rPr lang="en" sz="1200">
                <a:latin typeface="Century Gothic"/>
                <a:ea typeface="Century Gothic"/>
                <a:cs typeface="Century Gothic"/>
                <a:sym typeface="Century Gothic"/>
              </a:rPr>
              <a:t>The traffic selector IP should not be natted in the path.</a:t>
            </a:r>
            <a:endParaRPr sz="1200">
              <a:latin typeface="Century Gothic"/>
              <a:ea typeface="Century Gothic"/>
              <a:cs typeface="Century Gothic"/>
              <a:sym typeface="Century Gothic"/>
            </a:endParaRPr>
          </a:p>
          <a:p>
            <a:pPr marL="1219170"/>
            <a:endParaRPr sz="1200">
              <a:latin typeface="Century Gothic"/>
              <a:ea typeface="Century Gothic"/>
              <a:cs typeface="Century Gothic"/>
              <a:sym typeface="Century Gothic"/>
            </a:endParaRPr>
          </a:p>
          <a:p>
            <a:endParaRPr sz="1200">
              <a:latin typeface="Century Gothic"/>
              <a:ea typeface="Century Gothic"/>
              <a:cs typeface="Century Gothic"/>
              <a:sym typeface="Century Gothic"/>
            </a:endParaRPr>
          </a:p>
          <a:p>
            <a:endParaRPr sz="1200">
              <a:latin typeface="Century Gothic"/>
              <a:ea typeface="Century Gothic"/>
              <a:cs typeface="Century Gothic"/>
              <a:sym typeface="Century Gothic"/>
            </a:endParaRPr>
          </a:p>
          <a:p>
            <a:endParaRPr sz="1200">
              <a:latin typeface="Century Gothic"/>
              <a:ea typeface="Century Gothic"/>
              <a:cs typeface="Century Gothic"/>
              <a:sym typeface="Century Gothic"/>
            </a:endParaRPr>
          </a:p>
          <a:p>
            <a:endParaRPr sz="1200">
              <a:latin typeface="Century Gothic"/>
              <a:ea typeface="Century Gothic"/>
              <a:cs typeface="Century Gothic"/>
              <a:sym typeface="Century Gothic"/>
            </a:endParaRPr>
          </a:p>
          <a:p>
            <a:endParaRPr sz="1200">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147"/>
        <p:cNvGrpSpPr/>
        <p:nvPr/>
      </p:nvGrpSpPr>
      <p:grpSpPr>
        <a:xfrm>
          <a:off x="0" y="0"/>
          <a:ext cx="0" cy="0"/>
          <a:chOff x="0" y="0"/>
          <a:chExt cx="0" cy="0"/>
        </a:xfrm>
      </p:grpSpPr>
      <p:sp>
        <p:nvSpPr>
          <p:cNvPr id="7148" name="Google Shape;7148;p577"/>
          <p:cNvSpPr txBox="1"/>
          <p:nvPr/>
        </p:nvSpPr>
        <p:spPr>
          <a:xfrm>
            <a:off x="3116333" y="2722433"/>
            <a:ext cx="8840000" cy="1510000"/>
          </a:xfrm>
          <a:prstGeom prst="rect">
            <a:avLst/>
          </a:prstGeom>
          <a:noFill/>
          <a:ln>
            <a:noFill/>
          </a:ln>
        </p:spPr>
        <p:txBody>
          <a:bodyPr spcFirstLastPara="1" wrap="square" lIns="121900" tIns="121900" rIns="121900" bIns="121900" anchor="t" anchorCtr="0">
            <a:noAutofit/>
          </a:bodyPr>
          <a:lstStyle/>
          <a:p>
            <a:r>
              <a:rPr lang="en" sz="5333">
                <a:solidFill>
                  <a:schemeClr val="lt1"/>
                </a:solidFill>
                <a:latin typeface="Century Gothic"/>
                <a:ea typeface="Century Gothic"/>
                <a:cs typeface="Century Gothic"/>
                <a:sym typeface="Century Gothic"/>
              </a:rPr>
              <a:t>Configuration</a:t>
            </a:r>
            <a:endParaRPr sz="5333">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992227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52"/>
        <p:cNvGrpSpPr/>
        <p:nvPr/>
      </p:nvGrpSpPr>
      <p:grpSpPr>
        <a:xfrm>
          <a:off x="0" y="0"/>
          <a:ext cx="0" cy="0"/>
          <a:chOff x="0" y="0"/>
          <a:chExt cx="0" cy="0"/>
        </a:xfrm>
      </p:grpSpPr>
      <p:sp>
        <p:nvSpPr>
          <p:cNvPr id="7153" name="Google Shape;7153;p578"/>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3467" b="1">
                <a:solidFill>
                  <a:schemeClr val="dk1"/>
                </a:solidFill>
                <a:latin typeface="Century Gothic"/>
                <a:ea typeface="Century Gothic"/>
                <a:cs typeface="Century Gothic"/>
                <a:sym typeface="Century Gothic"/>
              </a:rPr>
              <a:t>Configuration Overview</a:t>
            </a:r>
            <a:endParaRPr sz="3467" b="1">
              <a:solidFill>
                <a:schemeClr val="dk1"/>
              </a:solidFill>
              <a:latin typeface="Century Gothic"/>
              <a:ea typeface="Century Gothic"/>
              <a:cs typeface="Century Gothic"/>
              <a:sym typeface="Century Gothic"/>
            </a:endParaRPr>
          </a:p>
        </p:txBody>
      </p:sp>
      <p:sp>
        <p:nvSpPr>
          <p:cNvPr id="7154" name="Google Shape;7154;p578"/>
          <p:cNvSpPr txBox="1"/>
          <p:nvPr/>
        </p:nvSpPr>
        <p:spPr>
          <a:xfrm>
            <a:off x="684809" y="1356200"/>
            <a:ext cx="2922400" cy="654800"/>
          </a:xfrm>
          <a:prstGeom prst="rect">
            <a:avLst/>
          </a:prstGeom>
          <a:noFill/>
          <a:ln>
            <a:noFill/>
          </a:ln>
        </p:spPr>
        <p:txBody>
          <a:bodyPr spcFirstLastPara="1" wrap="square" lIns="137167" tIns="45700" rIns="137167" bIns="45700" anchor="t" anchorCtr="0">
            <a:noAutofit/>
          </a:bodyPr>
          <a:lstStyle/>
          <a:p>
            <a:pPr>
              <a:lnSpc>
                <a:spcPct val="90000"/>
              </a:lnSpc>
            </a:pPr>
            <a:r>
              <a:rPr lang="en" sz="2267" b="1">
                <a:solidFill>
                  <a:srgbClr val="414141"/>
                </a:solidFill>
                <a:latin typeface="Century Gothic"/>
                <a:ea typeface="Century Gothic"/>
                <a:cs typeface="Century Gothic"/>
                <a:sym typeface="Century Gothic"/>
              </a:rPr>
              <a:t>ZIA Configuration                                                                               </a:t>
            </a:r>
            <a:endParaRPr sz="2267" b="1">
              <a:solidFill>
                <a:srgbClr val="414141"/>
              </a:solidFill>
              <a:latin typeface="Century Gothic"/>
              <a:ea typeface="Century Gothic"/>
              <a:cs typeface="Century Gothic"/>
              <a:sym typeface="Century Gothic"/>
            </a:endParaRPr>
          </a:p>
        </p:txBody>
      </p:sp>
      <p:sp>
        <p:nvSpPr>
          <p:cNvPr id="7155" name="Google Shape;7155;p578"/>
          <p:cNvSpPr txBox="1"/>
          <p:nvPr/>
        </p:nvSpPr>
        <p:spPr>
          <a:xfrm>
            <a:off x="429933" y="2245100"/>
            <a:ext cx="4954800" cy="1424000"/>
          </a:xfrm>
          <a:prstGeom prst="rect">
            <a:avLst/>
          </a:prstGeom>
          <a:noFill/>
          <a:ln>
            <a:noFill/>
          </a:ln>
        </p:spPr>
        <p:txBody>
          <a:bodyPr spcFirstLastPara="1" wrap="square" lIns="121900" tIns="121900" rIns="121900" bIns="121900" anchor="t" anchorCtr="0">
            <a:noAutofit/>
          </a:bodyPr>
          <a:lstStyle/>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Configuring Extranet.</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Configuring VPN credentials.</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Configuring Location Management.</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Optionally configuring Location Groups.</a:t>
            </a:r>
            <a:endParaRPr sz="1600">
              <a:solidFill>
                <a:srgbClr val="575757"/>
              </a:solidFill>
              <a:latin typeface="Century Gothic"/>
              <a:ea typeface="Century Gothic"/>
              <a:cs typeface="Century Gothic"/>
              <a:sym typeface="Century Gothic"/>
            </a:endParaRPr>
          </a:p>
          <a:p>
            <a:endParaRPr sz="1867">
              <a:solidFill>
                <a:srgbClr val="575757"/>
              </a:solidFill>
            </a:endParaRPr>
          </a:p>
          <a:p>
            <a:endParaRPr sz="1867">
              <a:solidFill>
                <a:srgbClr val="575757"/>
              </a:solidFill>
            </a:endParaRPr>
          </a:p>
          <a:p>
            <a:endParaRPr sz="1867">
              <a:solidFill>
                <a:srgbClr val="575757"/>
              </a:solidFill>
            </a:endParaRPr>
          </a:p>
        </p:txBody>
      </p:sp>
      <p:sp>
        <p:nvSpPr>
          <p:cNvPr id="7156" name="Google Shape;7156;p578"/>
          <p:cNvSpPr txBox="1"/>
          <p:nvPr/>
        </p:nvSpPr>
        <p:spPr>
          <a:xfrm>
            <a:off x="684809" y="3903200"/>
            <a:ext cx="2922400" cy="654800"/>
          </a:xfrm>
          <a:prstGeom prst="rect">
            <a:avLst/>
          </a:prstGeom>
          <a:noFill/>
          <a:ln>
            <a:noFill/>
          </a:ln>
        </p:spPr>
        <p:txBody>
          <a:bodyPr spcFirstLastPara="1" wrap="square" lIns="137167" tIns="45700" rIns="137167" bIns="45700" anchor="t" anchorCtr="0">
            <a:noAutofit/>
          </a:bodyPr>
          <a:lstStyle/>
          <a:p>
            <a:pPr>
              <a:lnSpc>
                <a:spcPct val="90000"/>
              </a:lnSpc>
            </a:pPr>
            <a:r>
              <a:rPr lang="en" sz="2267" b="1">
                <a:solidFill>
                  <a:srgbClr val="414141"/>
                </a:solidFill>
                <a:latin typeface="Century Gothic"/>
                <a:ea typeface="Century Gothic"/>
                <a:cs typeface="Century Gothic"/>
                <a:sym typeface="Century Gothic"/>
              </a:rPr>
              <a:t>ZPA Configuration                                                                               </a:t>
            </a:r>
            <a:endParaRPr sz="2267" b="1">
              <a:solidFill>
                <a:srgbClr val="414141"/>
              </a:solidFill>
              <a:latin typeface="Century Gothic"/>
              <a:ea typeface="Century Gothic"/>
              <a:cs typeface="Century Gothic"/>
              <a:sym typeface="Century Gothic"/>
            </a:endParaRPr>
          </a:p>
        </p:txBody>
      </p:sp>
      <p:sp>
        <p:nvSpPr>
          <p:cNvPr id="7157" name="Google Shape;7157;p578"/>
          <p:cNvSpPr txBox="1"/>
          <p:nvPr/>
        </p:nvSpPr>
        <p:spPr>
          <a:xfrm>
            <a:off x="479233" y="4488367"/>
            <a:ext cx="5690000" cy="1424000"/>
          </a:xfrm>
          <a:prstGeom prst="rect">
            <a:avLst/>
          </a:prstGeom>
          <a:noFill/>
          <a:ln>
            <a:noFill/>
          </a:ln>
        </p:spPr>
        <p:txBody>
          <a:bodyPr spcFirstLastPara="1" wrap="square" lIns="121900" tIns="121900" rIns="121900" bIns="121900" anchor="t" anchorCtr="0">
            <a:noAutofit/>
          </a:bodyPr>
          <a:lstStyle/>
          <a:p>
            <a:pPr marL="609585" indent="-406390">
              <a:buClr>
                <a:srgbClr val="575757"/>
              </a:buClr>
              <a:buSzPts val="1200"/>
              <a:buChar char="●"/>
            </a:pPr>
            <a:r>
              <a:rPr lang="en" sz="1600">
                <a:solidFill>
                  <a:srgbClr val="575757"/>
                </a:solidFill>
                <a:latin typeface="Century Gothic"/>
                <a:ea typeface="Century Gothic"/>
                <a:cs typeface="Century Gothic"/>
                <a:sym typeface="Century Gothic"/>
              </a:rPr>
              <a:t>Configuring Server group of Type </a:t>
            </a:r>
            <a:r>
              <a:rPr lang="en" sz="1600" b="1">
                <a:solidFill>
                  <a:srgbClr val="575757"/>
                </a:solidFill>
                <a:latin typeface="Century Gothic"/>
                <a:ea typeface="Century Gothic"/>
                <a:cs typeface="Century Gothic"/>
                <a:sym typeface="Century Gothic"/>
              </a:rPr>
              <a:t>Extranet.</a:t>
            </a:r>
            <a:endParaRPr sz="1600" b="1">
              <a:solidFill>
                <a:srgbClr val="575757"/>
              </a:solidFill>
              <a:latin typeface="Century Gothic"/>
              <a:ea typeface="Century Gothic"/>
              <a:cs typeface="Century Gothic"/>
              <a:sym typeface="Century Gothic"/>
            </a:endParaRPr>
          </a:p>
          <a:p>
            <a:pPr marL="609585" indent="-406390">
              <a:buClr>
                <a:srgbClr val="575757"/>
              </a:buClr>
              <a:buSzPts val="1200"/>
              <a:buChar char="●"/>
            </a:pPr>
            <a:r>
              <a:rPr lang="en" sz="1600">
                <a:solidFill>
                  <a:srgbClr val="575757"/>
                </a:solidFill>
                <a:latin typeface="Century Gothic"/>
                <a:ea typeface="Century Gothic"/>
                <a:cs typeface="Century Gothic"/>
                <a:sym typeface="Century Gothic"/>
              </a:rPr>
              <a:t>Mapping Application Segments to </a:t>
            </a:r>
            <a:r>
              <a:rPr lang="en" sz="1600" b="1">
                <a:solidFill>
                  <a:srgbClr val="575757"/>
                </a:solidFill>
                <a:latin typeface="Century Gothic"/>
                <a:ea typeface="Century Gothic"/>
                <a:cs typeface="Century Gothic"/>
                <a:sym typeface="Century Gothic"/>
              </a:rPr>
              <a:t>Extranet </a:t>
            </a:r>
            <a:r>
              <a:rPr lang="en" sz="1600">
                <a:solidFill>
                  <a:srgbClr val="575757"/>
                </a:solidFill>
                <a:latin typeface="Century Gothic"/>
                <a:ea typeface="Century Gothic"/>
                <a:cs typeface="Century Gothic"/>
                <a:sym typeface="Century Gothic"/>
              </a:rPr>
              <a:t>Type Server group.</a:t>
            </a:r>
            <a:endParaRPr sz="1600">
              <a:solidFill>
                <a:srgbClr val="575757"/>
              </a:solidFill>
              <a:latin typeface="Century Gothic"/>
              <a:ea typeface="Century Gothic"/>
              <a:cs typeface="Century Gothic"/>
              <a:sym typeface="Century Gothic"/>
            </a:endParaRPr>
          </a:p>
          <a:p>
            <a:pPr marL="609585" indent="-406390">
              <a:buClr>
                <a:srgbClr val="575757"/>
              </a:buClr>
              <a:buSzPts val="1200"/>
              <a:buChar char="●"/>
            </a:pPr>
            <a:r>
              <a:rPr lang="en" sz="1600">
                <a:solidFill>
                  <a:srgbClr val="575757"/>
                </a:solidFill>
                <a:latin typeface="Century Gothic"/>
                <a:ea typeface="Century Gothic"/>
                <a:cs typeface="Century Gothic"/>
                <a:sym typeface="Century Gothic"/>
              </a:rPr>
              <a:t>Configuring Access Policies.</a:t>
            </a:r>
            <a:endParaRPr sz="1600">
              <a:solidFill>
                <a:srgbClr val="575757"/>
              </a:solidFill>
              <a:latin typeface="Century Gothic"/>
              <a:ea typeface="Century Gothic"/>
              <a:cs typeface="Century Gothic"/>
              <a:sym typeface="Century Gothic"/>
            </a:endParaRPr>
          </a:p>
          <a:p>
            <a:endParaRPr sz="1867">
              <a:solidFill>
                <a:srgbClr val="575757"/>
              </a:solidFill>
            </a:endParaRPr>
          </a:p>
          <a:p>
            <a:endParaRPr sz="1867">
              <a:solidFill>
                <a:srgbClr val="575757"/>
              </a:solidFill>
            </a:endParaRPr>
          </a:p>
          <a:p>
            <a:endParaRPr sz="1867">
              <a:solidFill>
                <a:srgbClr val="575757"/>
              </a:solidFill>
            </a:endParaRPr>
          </a:p>
        </p:txBody>
      </p:sp>
    </p:spTree>
    <p:extLst>
      <p:ext uri="{BB962C8B-B14F-4D97-AF65-F5344CB8AC3E}">
        <p14:creationId xmlns:p14="http://schemas.microsoft.com/office/powerpoint/2010/main" val="3126596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g45fb8ed13b4897bd_146"/>
          <p:cNvGrpSpPr/>
          <p:nvPr/>
        </p:nvGrpSpPr>
        <p:grpSpPr>
          <a:xfrm>
            <a:off x="4662637" y="4467279"/>
            <a:ext cx="1476900" cy="795075"/>
            <a:chOff x="1621305" y="783733"/>
            <a:chExt cx="1476900" cy="795075"/>
          </a:xfrm>
        </p:grpSpPr>
        <p:sp>
          <p:nvSpPr>
            <p:cNvPr id="397" name="Google Shape;397;g45fb8ed13b4897bd_146"/>
            <p:cNvSpPr/>
            <p:nvPr/>
          </p:nvSpPr>
          <p:spPr>
            <a:xfrm flipH="1">
              <a:off x="2076963" y="1013008"/>
              <a:ext cx="565800" cy="56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398" name="Google Shape;398;g45fb8ed13b4897bd_146"/>
            <p:cNvSpPr txBox="1"/>
            <p:nvPr/>
          </p:nvSpPr>
          <p:spPr>
            <a:xfrm>
              <a:off x="1845208" y="1018967"/>
              <a:ext cx="1029300" cy="5541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GCP</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Azure</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AWS</a:t>
              </a:r>
              <a:endParaRPr sz="1400" b="0" i="0" u="none" strike="noStrike" cap="none">
                <a:solidFill>
                  <a:srgbClr val="414141"/>
                </a:solidFill>
                <a:latin typeface="+mn-lt"/>
                <a:ea typeface="Quattrocento Sans"/>
                <a:cs typeface="Quattrocento Sans"/>
                <a:sym typeface="Quattrocento Sans"/>
              </a:endParaRPr>
            </a:p>
          </p:txBody>
        </p:sp>
        <p:sp>
          <p:nvSpPr>
            <p:cNvPr id="399" name="Google Shape;399;g45fb8ed13b4897bd_146"/>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Private Access:</a:t>
              </a:r>
              <a:endParaRPr sz="1400" b="0" i="0" u="none" strike="noStrike" cap="none">
                <a:solidFill>
                  <a:srgbClr val="000000"/>
                </a:solidFill>
                <a:latin typeface="+mn-lt"/>
                <a:ea typeface="Arial"/>
                <a:cs typeface="Arial"/>
                <a:sym typeface="Arial"/>
              </a:endParaRPr>
            </a:p>
          </p:txBody>
        </p:sp>
      </p:grpSp>
      <p:sp>
        <p:nvSpPr>
          <p:cNvPr id="400" name="Google Shape;400;g45fb8ed13b4897bd_146"/>
          <p:cNvSpPr/>
          <p:nvPr/>
        </p:nvSpPr>
        <p:spPr>
          <a:xfrm flipH="1">
            <a:off x="4243653" y="1370280"/>
            <a:ext cx="3749400" cy="2226600"/>
          </a:xfrm>
          <a:prstGeom prst="roundRect">
            <a:avLst>
              <a:gd name="adj" fmla="val 16667"/>
            </a:avLst>
          </a:prstGeom>
          <a:gradFill>
            <a:gsLst>
              <a:gs pos="0">
                <a:srgbClr val="D0C1E5"/>
              </a:gs>
              <a:gs pos="30000">
                <a:srgbClr val="EDE0F8"/>
              </a:gs>
              <a:gs pos="100000">
                <a:schemeClr val="lt1"/>
              </a:gs>
            </a:gsLst>
            <a:lin ang="5400012" scaled="0"/>
          </a:gradFill>
          <a:ln w="34925" cap="rnd" cmpd="sng">
            <a:solidFill>
              <a:srgbClr val="D0C1E5"/>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401" name="Google Shape;401;g45fb8ed13b4897bd_146"/>
          <p:cNvSpPr txBox="1">
            <a:spLocks noGrp="1"/>
          </p:cNvSpPr>
          <p:nvPr>
            <p:ph type="title" idx="4294967295"/>
          </p:nvPr>
        </p:nvSpPr>
        <p:spPr>
          <a:xfrm>
            <a:off x="1017588" y="123825"/>
            <a:ext cx="10156800" cy="655500"/>
          </a:xfrm>
          <a:prstGeom prst="rect">
            <a:avLst/>
          </a:prstGeom>
          <a:noFill/>
          <a:ln>
            <a:noFill/>
          </a:ln>
        </p:spPr>
        <p:txBody>
          <a:bodyPr spcFirstLastPara="1" wrap="square" lIns="137150" tIns="45700" rIns="137150" bIns="45700" anchor="ctr" anchorCtr="0">
            <a:noAutofit/>
          </a:bodyPr>
          <a:lstStyle/>
          <a:p>
            <a:pPr marL="0" lvl="0" indent="0" algn="ctr" rtl="0">
              <a:lnSpc>
                <a:spcPct val="90000"/>
              </a:lnSpc>
              <a:spcBef>
                <a:spcPts val="0"/>
              </a:spcBef>
              <a:spcAft>
                <a:spcPts val="0"/>
              </a:spcAft>
              <a:buSzPts val="2800"/>
              <a:buNone/>
            </a:pPr>
            <a:r>
              <a:rPr lang="en-US" sz="3200">
                <a:solidFill>
                  <a:srgbClr val="050708"/>
                </a:solidFill>
                <a:latin typeface="+mn-lt"/>
                <a:ea typeface="Quattrocento Sans"/>
                <a:cs typeface="Quattrocento Sans"/>
                <a:sym typeface="Quattrocento Sans"/>
              </a:rPr>
              <a:t>Zero Trust Foundation For Digital Transformation</a:t>
            </a:r>
            <a:endParaRPr>
              <a:latin typeface="+mn-lt"/>
            </a:endParaRPr>
          </a:p>
        </p:txBody>
      </p:sp>
      <p:sp>
        <p:nvSpPr>
          <p:cNvPr id="402" name="Google Shape;402;g45fb8ed13b4897bd_146"/>
          <p:cNvSpPr/>
          <p:nvPr/>
        </p:nvSpPr>
        <p:spPr>
          <a:xfrm flipH="1">
            <a:off x="4243653" y="1927245"/>
            <a:ext cx="3749400" cy="2226600"/>
          </a:xfrm>
          <a:prstGeom prst="roundRect">
            <a:avLst>
              <a:gd name="adj" fmla="val 16667"/>
            </a:avLst>
          </a:prstGeom>
          <a:gradFill>
            <a:gsLst>
              <a:gs pos="0">
                <a:srgbClr val="A5C2FB"/>
              </a:gs>
              <a:gs pos="30000">
                <a:srgbClr val="D1E0FD"/>
              </a:gs>
              <a:gs pos="100000">
                <a:schemeClr val="lt1"/>
              </a:gs>
            </a:gsLst>
            <a:lin ang="5400012" scaled="0"/>
          </a:gradFill>
          <a:ln w="34925" cap="rnd" cmpd="sng">
            <a:solidFill>
              <a:srgbClr val="B0C8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403" name="Google Shape;403;g45fb8ed13b4897bd_146"/>
          <p:cNvSpPr txBox="1"/>
          <p:nvPr/>
        </p:nvSpPr>
        <p:spPr>
          <a:xfrm>
            <a:off x="5536456" y="3636316"/>
            <a:ext cx="988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Privileged Remote Access</a:t>
            </a:r>
            <a:endParaRPr sz="1400" b="0" i="0" u="none" strike="noStrike" cap="none">
              <a:solidFill>
                <a:srgbClr val="000000"/>
              </a:solidFill>
              <a:latin typeface="+mn-lt"/>
              <a:ea typeface="Arial"/>
              <a:cs typeface="Arial"/>
              <a:sym typeface="Arial"/>
            </a:endParaRPr>
          </a:p>
        </p:txBody>
      </p:sp>
      <p:sp>
        <p:nvSpPr>
          <p:cNvPr id="404" name="Google Shape;404;g45fb8ed13b4897bd_146"/>
          <p:cNvSpPr txBox="1"/>
          <p:nvPr/>
        </p:nvSpPr>
        <p:spPr>
          <a:xfrm>
            <a:off x="4498861" y="3263713"/>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DSPM</a:t>
            </a:r>
            <a:endParaRPr sz="1400" b="0" i="0" u="none" strike="noStrike" cap="none">
              <a:solidFill>
                <a:srgbClr val="000000"/>
              </a:solidFill>
              <a:latin typeface="+mn-lt"/>
              <a:ea typeface="Arial"/>
              <a:cs typeface="Arial"/>
              <a:sym typeface="Arial"/>
            </a:endParaRPr>
          </a:p>
        </p:txBody>
      </p:sp>
      <p:pic>
        <p:nvPicPr>
          <p:cNvPr id="405" name="Google Shape;405;g45fb8ed13b4897bd_146" descr="A blue cloud with white text&#10;&#10;Description automatically generated"/>
          <p:cNvPicPr preferRelativeResize="0"/>
          <p:nvPr/>
        </p:nvPicPr>
        <p:blipFill rotWithShape="1">
          <a:blip r:embed="rId3">
            <a:alphaModFix/>
          </a:blip>
          <a:srcRect/>
          <a:stretch/>
        </p:blipFill>
        <p:spPr>
          <a:xfrm>
            <a:off x="5137330" y="2045989"/>
            <a:ext cx="1962150" cy="1962150"/>
          </a:xfrm>
          <a:prstGeom prst="rect">
            <a:avLst/>
          </a:prstGeom>
          <a:noFill/>
          <a:ln>
            <a:noFill/>
          </a:ln>
        </p:spPr>
      </p:pic>
      <p:sp>
        <p:nvSpPr>
          <p:cNvPr id="406" name="Google Shape;406;g45fb8ed13b4897bd_146"/>
          <p:cNvSpPr txBox="1"/>
          <p:nvPr/>
        </p:nvSpPr>
        <p:spPr>
          <a:xfrm>
            <a:off x="4530137" y="1951949"/>
            <a:ext cx="3176400" cy="275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Unified Security Foundation</a:t>
            </a:r>
            <a:endParaRPr sz="1400" b="0" i="0" u="none" strike="noStrike" cap="none">
              <a:solidFill>
                <a:srgbClr val="000000"/>
              </a:solidFill>
              <a:latin typeface="+mn-lt"/>
              <a:ea typeface="Arial"/>
              <a:cs typeface="Arial"/>
              <a:sym typeface="Arial"/>
            </a:endParaRPr>
          </a:p>
        </p:txBody>
      </p:sp>
      <p:sp>
        <p:nvSpPr>
          <p:cNvPr id="407" name="Google Shape;407;g45fb8ed13b4897bd_146"/>
          <p:cNvSpPr txBox="1"/>
          <p:nvPr/>
        </p:nvSpPr>
        <p:spPr>
          <a:xfrm>
            <a:off x="4240597" y="3759671"/>
            <a:ext cx="8967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Malware Protection</a:t>
            </a:r>
            <a:endParaRPr sz="1400" b="0" i="0" u="none" strike="noStrike" cap="none">
              <a:solidFill>
                <a:srgbClr val="000000"/>
              </a:solidFill>
              <a:latin typeface="+mn-lt"/>
              <a:ea typeface="Arial"/>
              <a:cs typeface="Arial"/>
              <a:sym typeface="Arial"/>
            </a:endParaRPr>
          </a:p>
        </p:txBody>
      </p:sp>
      <p:sp>
        <p:nvSpPr>
          <p:cNvPr id="408" name="Google Shape;408;g45fb8ed13b4897bd_146"/>
          <p:cNvSpPr txBox="1"/>
          <p:nvPr/>
        </p:nvSpPr>
        <p:spPr>
          <a:xfrm>
            <a:off x="4117775" y="2826421"/>
            <a:ext cx="8973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Sandbox</a:t>
            </a:r>
            <a:endParaRPr sz="1400" b="0" i="0" u="none" strike="noStrike" cap="none">
              <a:solidFill>
                <a:srgbClr val="000000"/>
              </a:solidFill>
              <a:latin typeface="+mn-lt"/>
              <a:ea typeface="Arial"/>
              <a:cs typeface="Arial"/>
              <a:sym typeface="Arial"/>
            </a:endParaRPr>
          </a:p>
        </p:txBody>
      </p:sp>
      <p:sp>
        <p:nvSpPr>
          <p:cNvPr id="409" name="Google Shape;409;g45fb8ed13b4897bd_146"/>
          <p:cNvSpPr txBox="1"/>
          <p:nvPr/>
        </p:nvSpPr>
        <p:spPr>
          <a:xfrm>
            <a:off x="7107474" y="2345323"/>
            <a:ext cx="8973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URL Filtering</a:t>
            </a:r>
            <a:endParaRPr sz="1400" b="0" i="0" u="none" strike="noStrike" cap="none">
              <a:solidFill>
                <a:srgbClr val="000000"/>
              </a:solidFill>
              <a:latin typeface="+mn-lt"/>
              <a:ea typeface="Arial"/>
              <a:cs typeface="Arial"/>
              <a:sym typeface="Arial"/>
            </a:endParaRPr>
          </a:p>
        </p:txBody>
      </p:sp>
      <p:sp>
        <p:nvSpPr>
          <p:cNvPr id="410" name="Google Shape;410;g45fb8ed13b4897bd_146"/>
          <p:cNvSpPr txBox="1"/>
          <p:nvPr/>
        </p:nvSpPr>
        <p:spPr>
          <a:xfrm>
            <a:off x="7074694" y="3658884"/>
            <a:ext cx="8973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SSL Inspection</a:t>
            </a:r>
            <a:endParaRPr sz="1400" b="0" i="0" u="none" strike="noStrike" cap="none">
              <a:solidFill>
                <a:srgbClr val="000000"/>
              </a:solidFill>
              <a:latin typeface="+mn-lt"/>
              <a:ea typeface="Arial"/>
              <a:cs typeface="Arial"/>
              <a:sym typeface="Arial"/>
            </a:endParaRPr>
          </a:p>
        </p:txBody>
      </p:sp>
      <p:sp>
        <p:nvSpPr>
          <p:cNvPr id="411" name="Google Shape;411;g45fb8ed13b4897bd_146"/>
          <p:cNvSpPr txBox="1"/>
          <p:nvPr/>
        </p:nvSpPr>
        <p:spPr>
          <a:xfrm>
            <a:off x="4184253" y="2277580"/>
            <a:ext cx="8973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DLP</a:t>
            </a:r>
            <a:endParaRPr sz="1400" b="0" i="0" u="none" strike="noStrike" cap="none">
              <a:solidFill>
                <a:srgbClr val="000000"/>
              </a:solidFill>
              <a:latin typeface="+mn-lt"/>
              <a:ea typeface="Arial"/>
              <a:cs typeface="Arial"/>
              <a:sym typeface="Arial"/>
            </a:endParaRPr>
          </a:p>
        </p:txBody>
      </p:sp>
      <p:sp>
        <p:nvSpPr>
          <p:cNvPr id="412" name="Google Shape;412;g45fb8ed13b4897bd_146"/>
          <p:cNvSpPr txBox="1"/>
          <p:nvPr/>
        </p:nvSpPr>
        <p:spPr>
          <a:xfrm>
            <a:off x="4059657" y="2501622"/>
            <a:ext cx="8973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CASB</a:t>
            </a:r>
            <a:endParaRPr sz="1400" b="0" i="0" u="none" strike="noStrike" cap="none">
              <a:solidFill>
                <a:srgbClr val="000000"/>
              </a:solidFill>
              <a:latin typeface="+mn-lt"/>
              <a:ea typeface="Arial"/>
              <a:cs typeface="Arial"/>
              <a:sym typeface="Arial"/>
            </a:endParaRPr>
          </a:p>
        </p:txBody>
      </p:sp>
      <p:sp>
        <p:nvSpPr>
          <p:cNvPr id="413" name="Google Shape;413;g45fb8ed13b4897bd_146"/>
          <p:cNvSpPr txBox="1"/>
          <p:nvPr/>
        </p:nvSpPr>
        <p:spPr>
          <a:xfrm>
            <a:off x="4104000" y="3196268"/>
            <a:ext cx="8973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IPS</a:t>
            </a:r>
            <a:endParaRPr sz="1400" b="0" i="0" u="none" strike="noStrike" cap="none">
              <a:solidFill>
                <a:srgbClr val="000000"/>
              </a:solidFill>
              <a:latin typeface="+mn-lt"/>
              <a:ea typeface="Arial"/>
              <a:cs typeface="Arial"/>
              <a:sym typeface="Arial"/>
            </a:endParaRPr>
          </a:p>
        </p:txBody>
      </p:sp>
      <p:sp>
        <p:nvSpPr>
          <p:cNvPr id="414" name="Google Shape;414;g45fb8ed13b4897bd_146"/>
          <p:cNvSpPr txBox="1"/>
          <p:nvPr/>
        </p:nvSpPr>
        <p:spPr>
          <a:xfrm>
            <a:off x="5959512" y="3875772"/>
            <a:ext cx="8973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ZTNA</a:t>
            </a:r>
            <a:endParaRPr sz="1400" b="0" i="0" u="none" strike="noStrike" cap="none">
              <a:solidFill>
                <a:srgbClr val="000000"/>
              </a:solidFill>
              <a:latin typeface="+mn-lt"/>
              <a:ea typeface="Arial"/>
              <a:cs typeface="Arial"/>
              <a:sym typeface="Arial"/>
            </a:endParaRPr>
          </a:p>
        </p:txBody>
      </p:sp>
      <p:sp>
        <p:nvSpPr>
          <p:cNvPr id="415" name="Google Shape;415;g45fb8ed13b4897bd_146"/>
          <p:cNvSpPr txBox="1"/>
          <p:nvPr/>
        </p:nvSpPr>
        <p:spPr>
          <a:xfrm>
            <a:off x="6816641" y="3165088"/>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App Protection</a:t>
            </a:r>
            <a:endParaRPr sz="1400" b="0" i="0" u="none" strike="noStrike" cap="none">
              <a:solidFill>
                <a:srgbClr val="000000"/>
              </a:solidFill>
              <a:latin typeface="+mn-lt"/>
              <a:ea typeface="Arial"/>
              <a:cs typeface="Arial"/>
              <a:sym typeface="Arial"/>
            </a:endParaRPr>
          </a:p>
        </p:txBody>
      </p:sp>
      <p:sp>
        <p:nvSpPr>
          <p:cNvPr id="416" name="Google Shape;416;g45fb8ed13b4897bd_146"/>
          <p:cNvSpPr txBox="1"/>
          <p:nvPr/>
        </p:nvSpPr>
        <p:spPr>
          <a:xfrm>
            <a:off x="7084510" y="3368536"/>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App Segmentation</a:t>
            </a:r>
            <a:endParaRPr sz="1400" b="0" i="0" u="none" strike="noStrike" cap="none">
              <a:solidFill>
                <a:srgbClr val="000000"/>
              </a:solidFill>
              <a:latin typeface="+mn-lt"/>
              <a:ea typeface="Arial"/>
              <a:cs typeface="Arial"/>
              <a:sym typeface="Arial"/>
            </a:endParaRPr>
          </a:p>
        </p:txBody>
      </p:sp>
      <p:sp>
        <p:nvSpPr>
          <p:cNvPr id="417" name="Google Shape;417;g45fb8ed13b4897bd_146"/>
          <p:cNvSpPr txBox="1"/>
          <p:nvPr/>
        </p:nvSpPr>
        <p:spPr>
          <a:xfrm>
            <a:off x="6368633" y="3473758"/>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Browser Access</a:t>
            </a:r>
            <a:endParaRPr sz="1400" b="0" i="0" u="none" strike="noStrike" cap="none">
              <a:solidFill>
                <a:srgbClr val="000000"/>
              </a:solidFill>
              <a:latin typeface="+mn-lt"/>
              <a:ea typeface="Arial"/>
              <a:cs typeface="Arial"/>
              <a:sym typeface="Arial"/>
            </a:endParaRPr>
          </a:p>
        </p:txBody>
      </p:sp>
      <p:sp>
        <p:nvSpPr>
          <p:cNvPr id="418" name="Google Shape;418;g45fb8ed13b4897bd_146"/>
          <p:cNvSpPr txBox="1"/>
          <p:nvPr/>
        </p:nvSpPr>
        <p:spPr>
          <a:xfrm>
            <a:off x="4394314" y="3007231"/>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Browser Isolation</a:t>
            </a:r>
            <a:endParaRPr sz="1400" b="0" i="0" u="none" strike="noStrike" cap="none">
              <a:solidFill>
                <a:srgbClr val="000000"/>
              </a:solidFill>
              <a:latin typeface="+mn-lt"/>
              <a:ea typeface="Arial"/>
              <a:cs typeface="Arial"/>
              <a:sym typeface="Arial"/>
            </a:endParaRPr>
          </a:p>
        </p:txBody>
      </p:sp>
      <p:sp>
        <p:nvSpPr>
          <p:cNvPr id="419" name="Google Shape;419;g45fb8ed13b4897bd_146"/>
          <p:cNvSpPr txBox="1"/>
          <p:nvPr/>
        </p:nvSpPr>
        <p:spPr>
          <a:xfrm>
            <a:off x="6275785" y="2260836"/>
            <a:ext cx="988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Advanced Threat Protection</a:t>
            </a:r>
            <a:endParaRPr sz="1400" b="0" i="0" u="none" strike="noStrike" cap="none">
              <a:solidFill>
                <a:srgbClr val="000000"/>
              </a:solidFill>
              <a:latin typeface="+mn-lt"/>
              <a:ea typeface="Arial"/>
              <a:cs typeface="Arial"/>
              <a:sym typeface="Arial"/>
            </a:endParaRPr>
          </a:p>
        </p:txBody>
      </p:sp>
      <p:sp>
        <p:nvSpPr>
          <p:cNvPr id="420" name="Google Shape;420;g45fb8ed13b4897bd_146"/>
          <p:cNvSpPr txBox="1"/>
          <p:nvPr/>
        </p:nvSpPr>
        <p:spPr>
          <a:xfrm>
            <a:off x="6863080" y="3865965"/>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Cloud App Control</a:t>
            </a:r>
            <a:endParaRPr sz="1400" b="0" i="0" u="none" strike="noStrike" cap="none">
              <a:solidFill>
                <a:srgbClr val="000000"/>
              </a:solidFill>
              <a:latin typeface="+mn-lt"/>
              <a:ea typeface="Arial"/>
              <a:cs typeface="Arial"/>
              <a:sym typeface="Arial"/>
            </a:endParaRPr>
          </a:p>
        </p:txBody>
      </p:sp>
      <p:sp>
        <p:nvSpPr>
          <p:cNvPr id="421" name="Google Shape;421;g45fb8ed13b4897bd_146"/>
          <p:cNvSpPr txBox="1"/>
          <p:nvPr/>
        </p:nvSpPr>
        <p:spPr>
          <a:xfrm>
            <a:off x="4680649" y="2431895"/>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Tenant Restriction</a:t>
            </a:r>
            <a:endParaRPr sz="1400" b="0" i="0" u="none" strike="noStrike" cap="none">
              <a:solidFill>
                <a:srgbClr val="000000"/>
              </a:solidFill>
              <a:latin typeface="+mn-lt"/>
              <a:ea typeface="Arial"/>
              <a:cs typeface="Arial"/>
              <a:sym typeface="Arial"/>
            </a:endParaRPr>
          </a:p>
        </p:txBody>
      </p:sp>
      <p:sp>
        <p:nvSpPr>
          <p:cNvPr id="422" name="Google Shape;422;g45fb8ed13b4897bd_146"/>
          <p:cNvSpPr txBox="1"/>
          <p:nvPr/>
        </p:nvSpPr>
        <p:spPr>
          <a:xfrm>
            <a:off x="5338618" y="3937051"/>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SSPM</a:t>
            </a:r>
            <a:endParaRPr sz="1400" b="0" i="0" u="none" strike="noStrike" cap="none">
              <a:solidFill>
                <a:srgbClr val="000000"/>
              </a:solidFill>
              <a:latin typeface="+mn-lt"/>
              <a:ea typeface="Arial"/>
              <a:cs typeface="Arial"/>
              <a:sym typeface="Arial"/>
            </a:endParaRPr>
          </a:p>
        </p:txBody>
      </p:sp>
      <p:sp>
        <p:nvSpPr>
          <p:cNvPr id="423" name="Google Shape;423;g45fb8ed13b4897bd_146"/>
          <p:cNvSpPr txBox="1"/>
          <p:nvPr/>
        </p:nvSpPr>
        <p:spPr>
          <a:xfrm>
            <a:off x="4865041" y="3852369"/>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DNS Control</a:t>
            </a:r>
            <a:endParaRPr sz="1400" b="0" i="0" u="none" strike="noStrike" cap="none">
              <a:solidFill>
                <a:srgbClr val="000000"/>
              </a:solidFill>
              <a:latin typeface="+mn-lt"/>
              <a:ea typeface="Arial"/>
              <a:cs typeface="Arial"/>
              <a:sym typeface="Arial"/>
            </a:endParaRPr>
          </a:p>
        </p:txBody>
      </p:sp>
      <p:sp>
        <p:nvSpPr>
          <p:cNvPr id="424" name="Google Shape;424;g45fb8ed13b4897bd_146"/>
          <p:cNvSpPr txBox="1"/>
          <p:nvPr/>
        </p:nvSpPr>
        <p:spPr>
          <a:xfrm>
            <a:off x="4827828" y="3598518"/>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Cloud Firewall</a:t>
            </a:r>
            <a:endParaRPr sz="1400" b="0" i="0" u="none" strike="noStrike" cap="none">
              <a:solidFill>
                <a:srgbClr val="000000"/>
              </a:solidFill>
              <a:latin typeface="+mn-lt"/>
              <a:ea typeface="Arial"/>
              <a:cs typeface="Arial"/>
              <a:sym typeface="Arial"/>
            </a:endParaRPr>
          </a:p>
        </p:txBody>
      </p:sp>
      <p:sp>
        <p:nvSpPr>
          <p:cNvPr id="425" name="Google Shape;425;g45fb8ed13b4897bd_146"/>
          <p:cNvSpPr txBox="1"/>
          <p:nvPr/>
        </p:nvSpPr>
        <p:spPr>
          <a:xfrm>
            <a:off x="4679699" y="2239165"/>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DNS Security</a:t>
            </a:r>
            <a:endParaRPr sz="1400" b="0" i="0" u="none" strike="noStrike" cap="none">
              <a:solidFill>
                <a:srgbClr val="000000"/>
              </a:solidFill>
              <a:latin typeface="+mn-lt"/>
              <a:ea typeface="Arial"/>
              <a:cs typeface="Arial"/>
              <a:sym typeface="Arial"/>
            </a:endParaRPr>
          </a:p>
        </p:txBody>
      </p:sp>
      <p:sp>
        <p:nvSpPr>
          <p:cNvPr id="426" name="Google Shape;426;g45fb8ed13b4897bd_146"/>
          <p:cNvSpPr txBox="1"/>
          <p:nvPr/>
        </p:nvSpPr>
        <p:spPr>
          <a:xfrm>
            <a:off x="7143538" y="2677212"/>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FTP Control</a:t>
            </a:r>
            <a:endParaRPr sz="1400" b="0" i="0" u="none" strike="noStrike" cap="none">
              <a:solidFill>
                <a:srgbClr val="000000"/>
              </a:solidFill>
              <a:latin typeface="+mn-lt"/>
              <a:ea typeface="Arial"/>
              <a:cs typeface="Arial"/>
              <a:sym typeface="Arial"/>
            </a:endParaRPr>
          </a:p>
        </p:txBody>
      </p:sp>
      <p:sp>
        <p:nvSpPr>
          <p:cNvPr id="427" name="Google Shape;427;g45fb8ed13b4897bd_146"/>
          <p:cNvSpPr txBox="1"/>
          <p:nvPr/>
        </p:nvSpPr>
        <p:spPr>
          <a:xfrm>
            <a:off x="5402633" y="2257424"/>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Plugin Control</a:t>
            </a:r>
            <a:endParaRPr sz="1400" b="0" i="0" u="none" strike="noStrike" cap="none">
              <a:solidFill>
                <a:srgbClr val="000000"/>
              </a:solidFill>
              <a:latin typeface="+mn-lt"/>
              <a:ea typeface="Arial"/>
              <a:cs typeface="Arial"/>
              <a:sym typeface="Arial"/>
            </a:endParaRPr>
          </a:p>
        </p:txBody>
      </p:sp>
      <p:sp>
        <p:nvSpPr>
          <p:cNvPr id="428" name="Google Shape;428;g45fb8ed13b4897bd_146"/>
          <p:cNvSpPr txBox="1"/>
          <p:nvPr/>
        </p:nvSpPr>
        <p:spPr>
          <a:xfrm>
            <a:off x="4193625" y="3473154"/>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Identity Proxy</a:t>
            </a:r>
            <a:endParaRPr sz="1400" b="0" i="0" u="none" strike="noStrike" cap="none">
              <a:solidFill>
                <a:srgbClr val="000000"/>
              </a:solidFill>
              <a:latin typeface="+mn-lt"/>
              <a:ea typeface="Arial"/>
              <a:cs typeface="Arial"/>
              <a:sym typeface="Arial"/>
            </a:endParaRPr>
          </a:p>
        </p:txBody>
      </p:sp>
      <p:sp>
        <p:nvSpPr>
          <p:cNvPr id="429" name="Google Shape;429;g45fb8ed13b4897bd_146"/>
          <p:cNvSpPr txBox="1"/>
          <p:nvPr/>
        </p:nvSpPr>
        <p:spPr>
          <a:xfrm>
            <a:off x="4514068" y="2612176"/>
            <a:ext cx="988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User Experience Monitoring</a:t>
            </a:r>
            <a:endParaRPr sz="1400" b="0" i="0" u="none" strike="noStrike" cap="none">
              <a:solidFill>
                <a:srgbClr val="000000"/>
              </a:solidFill>
              <a:latin typeface="+mn-lt"/>
              <a:ea typeface="Arial"/>
              <a:cs typeface="Arial"/>
              <a:sym typeface="Arial"/>
            </a:endParaRPr>
          </a:p>
        </p:txBody>
      </p:sp>
      <p:sp>
        <p:nvSpPr>
          <p:cNvPr id="430" name="Google Shape;430;g45fb8ed13b4897bd_146"/>
          <p:cNvSpPr txBox="1"/>
          <p:nvPr/>
        </p:nvSpPr>
        <p:spPr>
          <a:xfrm>
            <a:off x="6559773" y="2569685"/>
            <a:ext cx="988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Network Fault Detection</a:t>
            </a:r>
            <a:endParaRPr sz="1400" b="0" i="0" u="none" strike="noStrike" cap="none">
              <a:solidFill>
                <a:srgbClr val="000000"/>
              </a:solidFill>
              <a:latin typeface="+mn-lt"/>
              <a:ea typeface="Arial"/>
              <a:cs typeface="Arial"/>
              <a:sym typeface="Arial"/>
            </a:endParaRPr>
          </a:p>
        </p:txBody>
      </p:sp>
      <p:sp>
        <p:nvSpPr>
          <p:cNvPr id="431" name="Google Shape;431;g45fb8ed13b4897bd_146"/>
          <p:cNvSpPr txBox="1"/>
          <p:nvPr/>
        </p:nvSpPr>
        <p:spPr>
          <a:xfrm>
            <a:off x="7065251" y="2928843"/>
            <a:ext cx="988800" cy="2000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Security Alerting</a:t>
            </a:r>
            <a:endParaRPr sz="1400" b="0" i="0" u="none" strike="noStrike" cap="none">
              <a:solidFill>
                <a:srgbClr val="000000"/>
              </a:solidFill>
              <a:latin typeface="+mn-lt"/>
              <a:ea typeface="Arial"/>
              <a:cs typeface="Arial"/>
              <a:sym typeface="Arial"/>
            </a:endParaRPr>
          </a:p>
        </p:txBody>
      </p:sp>
      <p:sp>
        <p:nvSpPr>
          <p:cNvPr id="432" name="Google Shape;432;g45fb8ed13b4897bd_146"/>
          <p:cNvSpPr txBox="1"/>
          <p:nvPr/>
        </p:nvSpPr>
        <p:spPr>
          <a:xfrm>
            <a:off x="6339901" y="3641598"/>
            <a:ext cx="988800"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US" sz="700" b="0" i="0" u="none" strike="noStrike" cap="none">
                <a:solidFill>
                  <a:srgbClr val="414141"/>
                </a:solidFill>
                <a:latin typeface="+mn-lt"/>
                <a:ea typeface="Quattrocento Sans"/>
                <a:cs typeface="Quattrocento Sans"/>
                <a:sym typeface="Quattrocento Sans"/>
              </a:rPr>
              <a:t>Workflow Automation</a:t>
            </a:r>
            <a:endParaRPr sz="1400" b="0" i="0" u="none" strike="noStrike" cap="none">
              <a:solidFill>
                <a:srgbClr val="000000"/>
              </a:solidFill>
              <a:latin typeface="+mn-lt"/>
              <a:ea typeface="Arial"/>
              <a:cs typeface="Arial"/>
              <a:sym typeface="Arial"/>
            </a:endParaRPr>
          </a:p>
        </p:txBody>
      </p:sp>
      <p:sp>
        <p:nvSpPr>
          <p:cNvPr id="433" name="Google Shape;433;g45fb8ed13b4897bd_146"/>
          <p:cNvSpPr/>
          <p:nvPr/>
        </p:nvSpPr>
        <p:spPr>
          <a:xfrm>
            <a:off x="2594612" y="3720650"/>
            <a:ext cx="1603106" cy="346732"/>
          </a:xfrm>
          <a:custGeom>
            <a:avLst/>
            <a:gdLst/>
            <a:ahLst/>
            <a:cxnLst/>
            <a:rect l="l" t="t" r="r" b="b"/>
            <a:pathLst>
              <a:path w="3039063" h="1127585" extrusionOk="0">
                <a:moveTo>
                  <a:pt x="0" y="1127225"/>
                </a:moveTo>
                <a:cubicBezTo>
                  <a:pt x="1063121" y="1138478"/>
                  <a:pt x="1255515" y="883403"/>
                  <a:pt x="1727199" y="717103"/>
                </a:cubicBezTo>
                <a:lnTo>
                  <a:pt x="3039064" y="0"/>
                </a:ln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sp>
        <p:nvSpPr>
          <p:cNvPr id="434" name="Google Shape;434;g45fb8ed13b4897bd_146"/>
          <p:cNvSpPr/>
          <p:nvPr/>
        </p:nvSpPr>
        <p:spPr>
          <a:xfrm rot="10800000">
            <a:off x="8039858" y="1927245"/>
            <a:ext cx="1150727" cy="650114"/>
          </a:xfrm>
          <a:custGeom>
            <a:avLst/>
            <a:gdLst/>
            <a:ahLst/>
            <a:cxnLst/>
            <a:rect l="l" t="t" r="r" b="b"/>
            <a:pathLst>
              <a:path w="3630499" h="730595" extrusionOk="0">
                <a:moveTo>
                  <a:pt x="0" y="718852"/>
                </a:moveTo>
                <a:cubicBezTo>
                  <a:pt x="1063121" y="730105"/>
                  <a:pt x="1403374" y="767994"/>
                  <a:pt x="1875058" y="601694"/>
                </a:cubicBezTo>
                <a:cubicBezTo>
                  <a:pt x="2460205" y="401129"/>
                  <a:pt x="2470347" y="5255"/>
                  <a:pt x="3630500" y="0"/>
                </a:cubicBez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sp>
        <p:nvSpPr>
          <p:cNvPr id="435" name="Google Shape;435;g45fb8ed13b4897bd_146"/>
          <p:cNvSpPr/>
          <p:nvPr/>
        </p:nvSpPr>
        <p:spPr>
          <a:xfrm rot="10800000" flipH="1">
            <a:off x="2599183" y="2058133"/>
            <a:ext cx="1597420" cy="518722"/>
          </a:xfrm>
          <a:custGeom>
            <a:avLst/>
            <a:gdLst/>
            <a:ahLst/>
            <a:cxnLst/>
            <a:rect l="l" t="t" r="r" b="b"/>
            <a:pathLst>
              <a:path w="3630499" h="730595" extrusionOk="0">
                <a:moveTo>
                  <a:pt x="0" y="718852"/>
                </a:moveTo>
                <a:cubicBezTo>
                  <a:pt x="1063121" y="730105"/>
                  <a:pt x="1403374" y="767994"/>
                  <a:pt x="1875058" y="601694"/>
                </a:cubicBezTo>
                <a:cubicBezTo>
                  <a:pt x="2460205" y="401129"/>
                  <a:pt x="2470347" y="5255"/>
                  <a:pt x="3630500" y="0"/>
                </a:cubicBez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grpSp>
        <p:nvGrpSpPr>
          <p:cNvPr id="436" name="Google Shape;436;g45fb8ed13b4897bd_146"/>
          <p:cNvGrpSpPr/>
          <p:nvPr/>
        </p:nvGrpSpPr>
        <p:grpSpPr>
          <a:xfrm>
            <a:off x="3690526" y="755054"/>
            <a:ext cx="4811084" cy="438308"/>
            <a:chOff x="2903775" y="553794"/>
            <a:chExt cx="3386180" cy="308494"/>
          </a:xfrm>
        </p:grpSpPr>
        <p:pic>
          <p:nvPicPr>
            <p:cNvPr id="437" name="Google Shape;437;g45fb8ed13b4897bd_146" descr="Press/Media Kit | Zscaler"/>
            <p:cNvPicPr preferRelativeResize="0"/>
            <p:nvPr/>
          </p:nvPicPr>
          <p:blipFill rotWithShape="1">
            <a:blip r:embed="rId4">
              <a:alphaModFix/>
            </a:blip>
            <a:srcRect/>
            <a:stretch/>
          </p:blipFill>
          <p:spPr>
            <a:xfrm>
              <a:off x="4804542" y="553794"/>
              <a:ext cx="1485413" cy="308494"/>
            </a:xfrm>
            <a:prstGeom prst="rect">
              <a:avLst/>
            </a:prstGeom>
            <a:noFill/>
            <a:ln>
              <a:noFill/>
            </a:ln>
          </p:spPr>
        </p:pic>
        <p:sp>
          <p:nvSpPr>
            <p:cNvPr id="438" name="Google Shape;438;g45fb8ed13b4897bd_146"/>
            <p:cNvSpPr txBox="1"/>
            <p:nvPr/>
          </p:nvSpPr>
          <p:spPr>
            <a:xfrm>
              <a:off x="4576617" y="562575"/>
              <a:ext cx="228000" cy="262800"/>
            </a:xfrm>
            <a:prstGeom prst="rect">
              <a:avLst/>
            </a:prstGeom>
            <a:noFill/>
            <a:ln>
              <a:noFill/>
            </a:ln>
          </p:spPr>
          <p:txBody>
            <a:bodyPr spcFirstLastPara="1" wrap="square" lIns="121900" tIns="60925" rIns="121900" bIns="60925"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mn-lt"/>
                  <a:ea typeface="Quattrocento Sans"/>
                  <a:cs typeface="Quattrocento Sans"/>
                  <a:sym typeface="Quattrocento Sans"/>
                </a:rPr>
                <a:t>+</a:t>
              </a:r>
              <a:endParaRPr sz="1600" b="0" i="0" u="none" strike="noStrike" cap="none">
                <a:solidFill>
                  <a:srgbClr val="000000"/>
                </a:solidFill>
                <a:latin typeface="+mn-lt"/>
                <a:ea typeface="Quattrocento Sans"/>
                <a:cs typeface="Quattrocento Sans"/>
                <a:sym typeface="Quattrocento Sans"/>
              </a:endParaRPr>
            </a:p>
          </p:txBody>
        </p:sp>
        <p:pic>
          <p:nvPicPr>
            <p:cNvPr id="439" name="Google Shape;439;g45fb8ed13b4897bd_146"/>
            <p:cNvPicPr preferRelativeResize="0"/>
            <p:nvPr/>
          </p:nvPicPr>
          <p:blipFill rotWithShape="1">
            <a:blip r:embed="rId5">
              <a:alphaModFix/>
            </a:blip>
            <a:srcRect l="11316" t="42590" r="11325" b="42872"/>
            <a:stretch/>
          </p:blipFill>
          <p:spPr>
            <a:xfrm>
              <a:off x="2903775" y="603246"/>
              <a:ext cx="1672982" cy="209591"/>
            </a:xfrm>
            <a:prstGeom prst="rect">
              <a:avLst/>
            </a:prstGeom>
            <a:noFill/>
            <a:ln>
              <a:noFill/>
            </a:ln>
          </p:spPr>
        </p:pic>
      </p:grpSp>
      <p:grpSp>
        <p:nvGrpSpPr>
          <p:cNvPr id="440" name="Google Shape;440;g45fb8ed13b4897bd_146"/>
          <p:cNvGrpSpPr/>
          <p:nvPr/>
        </p:nvGrpSpPr>
        <p:grpSpPr>
          <a:xfrm>
            <a:off x="238940" y="1335273"/>
            <a:ext cx="2743200" cy="1929975"/>
            <a:chOff x="153967" y="1126413"/>
            <a:chExt cx="2743200" cy="1929975"/>
          </a:xfrm>
        </p:grpSpPr>
        <p:sp>
          <p:nvSpPr>
            <p:cNvPr id="441" name="Google Shape;441;g45fb8ed13b4897bd_146"/>
            <p:cNvSpPr txBox="1"/>
            <p:nvPr/>
          </p:nvSpPr>
          <p:spPr>
            <a:xfrm>
              <a:off x="153967" y="1948433"/>
              <a:ext cx="2743200" cy="110795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Increase Speed to Connectivity</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Remove Colleague Network Access via Direct to App</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Decommission Legacy Technologies</a:t>
              </a:r>
              <a:endParaRPr sz="1100" b="0" i="0" u="none" strike="noStrike" cap="none">
                <a:solidFill>
                  <a:srgbClr val="000000"/>
                </a:solidFill>
                <a:latin typeface="+mn-lt"/>
                <a:ea typeface="Quattrocento Sans"/>
                <a:cs typeface="Quattrocento Sans"/>
                <a:sym typeface="Quattrocento Sans"/>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100K+ employees</a:t>
              </a:r>
              <a:endParaRPr sz="1400" b="0" i="0" u="none" strike="noStrike" cap="none">
                <a:solidFill>
                  <a:srgbClr val="000000"/>
                </a:solidFill>
                <a:latin typeface="+mn-lt"/>
                <a:ea typeface="Arial"/>
                <a:cs typeface="Arial"/>
                <a:sym typeface="Arial"/>
              </a:endParaRPr>
            </a:p>
          </p:txBody>
        </p:sp>
        <p:grpSp>
          <p:nvGrpSpPr>
            <p:cNvPr id="442" name="Google Shape;442;g45fb8ed13b4897bd_146"/>
            <p:cNvGrpSpPr/>
            <p:nvPr/>
          </p:nvGrpSpPr>
          <p:grpSpPr>
            <a:xfrm>
              <a:off x="279034" y="1126413"/>
              <a:ext cx="2493020" cy="877192"/>
              <a:chOff x="304439" y="1122373"/>
              <a:chExt cx="2514900" cy="884891"/>
            </a:xfrm>
          </p:grpSpPr>
          <p:sp>
            <p:nvSpPr>
              <p:cNvPr id="443" name="Google Shape;443;g45fb8ed13b4897bd_146"/>
              <p:cNvSpPr txBox="1"/>
              <p:nvPr/>
            </p:nvSpPr>
            <p:spPr>
              <a:xfrm>
                <a:off x="304439" y="1729764"/>
                <a:ext cx="2514900" cy="277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Corporate Colleagues</a:t>
                </a:r>
                <a:endParaRPr sz="1400" b="0" i="0" u="none" strike="noStrike" cap="none">
                  <a:solidFill>
                    <a:srgbClr val="000000"/>
                  </a:solidFill>
                  <a:latin typeface="+mn-lt"/>
                  <a:ea typeface="Arial"/>
                  <a:cs typeface="Arial"/>
                  <a:sym typeface="Arial"/>
                </a:endParaRPr>
              </a:p>
            </p:txBody>
          </p:sp>
          <p:grpSp>
            <p:nvGrpSpPr>
              <p:cNvPr id="444" name="Google Shape;444;g45fb8ed13b4897bd_146"/>
              <p:cNvGrpSpPr/>
              <p:nvPr/>
            </p:nvGrpSpPr>
            <p:grpSpPr>
              <a:xfrm>
                <a:off x="1296530" y="1122373"/>
                <a:ext cx="530709" cy="645057"/>
                <a:chOff x="1336872" y="1122373"/>
                <a:chExt cx="530709" cy="645057"/>
              </a:xfrm>
            </p:grpSpPr>
            <p:sp>
              <p:nvSpPr>
                <p:cNvPr id="445" name="Google Shape;445;g45fb8ed13b4897bd_146"/>
                <p:cNvSpPr/>
                <p:nvPr/>
              </p:nvSpPr>
              <p:spPr>
                <a:xfrm>
                  <a:off x="1336872" y="1122373"/>
                  <a:ext cx="530709" cy="645057"/>
                </a:xfrm>
                <a:custGeom>
                  <a:avLst/>
                  <a:gdLst/>
                  <a:ahLst/>
                  <a:cxnLst/>
                  <a:rect l="l" t="t" r="r" b="b"/>
                  <a:pathLst>
                    <a:path w="348006" h="422988" extrusionOk="0">
                      <a:moveTo>
                        <a:pt x="315374" y="286150"/>
                      </a:moveTo>
                      <a:lnTo>
                        <a:pt x="300145" y="286150"/>
                      </a:lnTo>
                      <a:cubicBezTo>
                        <a:pt x="298810" y="263922"/>
                        <a:pt x="279710" y="246985"/>
                        <a:pt x="257482" y="248320"/>
                      </a:cubicBezTo>
                      <a:cubicBezTo>
                        <a:pt x="237117" y="249543"/>
                        <a:pt x="220876" y="265785"/>
                        <a:pt x="219652" y="286150"/>
                      </a:cubicBezTo>
                      <a:lnTo>
                        <a:pt x="204496" y="286150"/>
                      </a:lnTo>
                      <a:cubicBezTo>
                        <a:pt x="186474" y="286150"/>
                        <a:pt x="171864" y="300760"/>
                        <a:pt x="171864" y="318782"/>
                      </a:cubicBezTo>
                      <a:lnTo>
                        <a:pt x="171864" y="390356"/>
                      </a:lnTo>
                      <a:cubicBezTo>
                        <a:pt x="171864" y="408378"/>
                        <a:pt x="186474" y="422988"/>
                        <a:pt x="204496" y="422988"/>
                      </a:cubicBezTo>
                      <a:lnTo>
                        <a:pt x="315374" y="422988"/>
                      </a:lnTo>
                      <a:cubicBezTo>
                        <a:pt x="333380" y="422948"/>
                        <a:pt x="347966" y="408362"/>
                        <a:pt x="348006" y="390356"/>
                      </a:cubicBezTo>
                      <a:lnTo>
                        <a:pt x="348006" y="318782"/>
                      </a:lnTo>
                      <a:cubicBezTo>
                        <a:pt x="347966" y="300776"/>
                        <a:pt x="333380" y="286190"/>
                        <a:pt x="315374" y="286150"/>
                      </a:cubicBezTo>
                      <a:close/>
                      <a:moveTo>
                        <a:pt x="259899" y="270124"/>
                      </a:moveTo>
                      <a:cubicBezTo>
                        <a:pt x="269154" y="270145"/>
                        <a:pt x="276980" y="276981"/>
                        <a:pt x="278246" y="286150"/>
                      </a:cubicBezTo>
                      <a:lnTo>
                        <a:pt x="241552" y="286150"/>
                      </a:lnTo>
                      <a:cubicBezTo>
                        <a:pt x="242847" y="276997"/>
                        <a:pt x="250655" y="270177"/>
                        <a:pt x="259899" y="270124"/>
                      </a:cubicBezTo>
                      <a:close/>
                      <a:moveTo>
                        <a:pt x="326324" y="390356"/>
                      </a:moveTo>
                      <a:cubicBezTo>
                        <a:pt x="326324" y="396363"/>
                        <a:pt x="321454" y="401233"/>
                        <a:pt x="315446" y="401233"/>
                      </a:cubicBezTo>
                      <a:lnTo>
                        <a:pt x="204496" y="401233"/>
                      </a:lnTo>
                      <a:cubicBezTo>
                        <a:pt x="198489" y="401233"/>
                        <a:pt x="193619" y="396363"/>
                        <a:pt x="193619" y="390356"/>
                      </a:cubicBezTo>
                      <a:lnTo>
                        <a:pt x="193619" y="318782"/>
                      </a:lnTo>
                      <a:cubicBezTo>
                        <a:pt x="193619" y="312775"/>
                        <a:pt x="198489" y="307905"/>
                        <a:pt x="204496" y="307905"/>
                      </a:cubicBezTo>
                      <a:lnTo>
                        <a:pt x="315374" y="307905"/>
                      </a:lnTo>
                      <a:cubicBezTo>
                        <a:pt x="321381" y="307905"/>
                        <a:pt x="326251" y="312775"/>
                        <a:pt x="326251" y="318782"/>
                      </a:cubicBezTo>
                      <a:close/>
                      <a:moveTo>
                        <a:pt x="168818" y="270124"/>
                      </a:moveTo>
                      <a:lnTo>
                        <a:pt x="97970" y="270124"/>
                      </a:lnTo>
                      <a:cubicBezTo>
                        <a:pt x="55906" y="270124"/>
                        <a:pt x="21795" y="304202"/>
                        <a:pt x="21755" y="346266"/>
                      </a:cubicBezTo>
                      <a:lnTo>
                        <a:pt x="21755" y="412111"/>
                      </a:lnTo>
                      <a:cubicBezTo>
                        <a:pt x="21755" y="418118"/>
                        <a:pt x="16885" y="422988"/>
                        <a:pt x="10877" y="422988"/>
                      </a:cubicBezTo>
                      <a:cubicBezTo>
                        <a:pt x="4870" y="422988"/>
                        <a:pt x="0" y="418118"/>
                        <a:pt x="0" y="412111"/>
                      </a:cubicBezTo>
                      <a:lnTo>
                        <a:pt x="0" y="346266"/>
                      </a:lnTo>
                      <a:cubicBezTo>
                        <a:pt x="80" y="292232"/>
                        <a:pt x="43863" y="248449"/>
                        <a:pt x="97897" y="248369"/>
                      </a:cubicBezTo>
                      <a:lnTo>
                        <a:pt x="168746" y="248369"/>
                      </a:lnTo>
                      <a:cubicBezTo>
                        <a:pt x="174753" y="248369"/>
                        <a:pt x="179623" y="253239"/>
                        <a:pt x="179623" y="259246"/>
                      </a:cubicBezTo>
                      <a:cubicBezTo>
                        <a:pt x="179623" y="265253"/>
                        <a:pt x="174753" y="270124"/>
                        <a:pt x="168746" y="270124"/>
                      </a:cubicBezTo>
                      <a:close/>
                      <a:moveTo>
                        <a:pt x="157361" y="226976"/>
                      </a:moveTo>
                      <a:cubicBezTo>
                        <a:pt x="220039" y="226976"/>
                        <a:pt x="270849" y="176166"/>
                        <a:pt x="270849" y="113488"/>
                      </a:cubicBezTo>
                      <a:cubicBezTo>
                        <a:pt x="270849" y="50810"/>
                        <a:pt x="220039" y="0"/>
                        <a:pt x="157361" y="0"/>
                      </a:cubicBezTo>
                      <a:cubicBezTo>
                        <a:pt x="94683" y="0"/>
                        <a:pt x="43872" y="50811"/>
                        <a:pt x="43872" y="113488"/>
                      </a:cubicBezTo>
                      <a:cubicBezTo>
                        <a:pt x="43872" y="113512"/>
                        <a:pt x="43872" y="113537"/>
                        <a:pt x="43872" y="113561"/>
                      </a:cubicBezTo>
                      <a:cubicBezTo>
                        <a:pt x="43952" y="176194"/>
                        <a:pt x="94727" y="226937"/>
                        <a:pt x="157361" y="226976"/>
                      </a:cubicBezTo>
                      <a:close/>
                      <a:moveTo>
                        <a:pt x="157361" y="21827"/>
                      </a:moveTo>
                      <a:cubicBezTo>
                        <a:pt x="208024" y="21827"/>
                        <a:pt x="249094" y="62898"/>
                        <a:pt x="249094" y="113561"/>
                      </a:cubicBezTo>
                      <a:cubicBezTo>
                        <a:pt x="249094" y="164224"/>
                        <a:pt x="208024" y="205294"/>
                        <a:pt x="157361" y="205294"/>
                      </a:cubicBezTo>
                      <a:cubicBezTo>
                        <a:pt x="106698" y="205294"/>
                        <a:pt x="65627" y="164224"/>
                        <a:pt x="65627" y="113561"/>
                      </a:cubicBezTo>
                      <a:cubicBezTo>
                        <a:pt x="65667" y="62915"/>
                        <a:pt x="106714" y="21867"/>
                        <a:pt x="157361" y="2182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n-lt"/>
                    <a:ea typeface="Quattrocento Sans"/>
                    <a:cs typeface="Quattrocento Sans"/>
                    <a:sym typeface="Quattrocento Sans"/>
                  </a:endParaRPr>
                </a:p>
              </p:txBody>
            </p:sp>
            <p:pic>
              <p:nvPicPr>
                <p:cNvPr id="446" name="Google Shape;446;g45fb8ed13b4897bd_146" descr="CVS Health logo in transparent PNG and vectorized SVG formats"/>
                <p:cNvPicPr preferRelativeResize="0"/>
                <p:nvPr/>
              </p:nvPicPr>
              <p:blipFill rotWithShape="1">
                <a:blip r:embed="rId6">
                  <a:alphaModFix/>
                </a:blip>
                <a:srcRect/>
                <a:stretch/>
              </p:blipFill>
              <p:spPr>
                <a:xfrm>
                  <a:off x="1673939" y="1619955"/>
                  <a:ext cx="110111" cy="91441"/>
                </a:xfrm>
                <a:prstGeom prst="rect">
                  <a:avLst/>
                </a:prstGeom>
                <a:noFill/>
                <a:ln>
                  <a:noFill/>
                </a:ln>
              </p:spPr>
            </p:pic>
          </p:grpSp>
        </p:grpSp>
      </p:grpSp>
      <p:grpSp>
        <p:nvGrpSpPr>
          <p:cNvPr id="447" name="Google Shape;447;g45fb8ed13b4897bd_146"/>
          <p:cNvGrpSpPr/>
          <p:nvPr/>
        </p:nvGrpSpPr>
        <p:grpSpPr>
          <a:xfrm>
            <a:off x="9324865" y="388023"/>
            <a:ext cx="2743200" cy="2066199"/>
            <a:chOff x="9397074" y="760850"/>
            <a:chExt cx="2743200" cy="2066199"/>
          </a:xfrm>
        </p:grpSpPr>
        <p:sp>
          <p:nvSpPr>
            <p:cNvPr id="448" name="Google Shape;448;g45fb8ed13b4897bd_146"/>
            <p:cNvSpPr txBox="1"/>
            <p:nvPr/>
          </p:nvSpPr>
          <p:spPr>
            <a:xfrm>
              <a:off x="9397074" y="1888371"/>
              <a:ext cx="2743200" cy="9386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dirty="0">
                  <a:solidFill>
                    <a:srgbClr val="222222"/>
                  </a:solidFill>
                  <a:latin typeface="+mn-lt"/>
                  <a:ea typeface="Quattrocento Sans"/>
                  <a:cs typeface="Quattrocento Sans"/>
                  <a:sym typeface="Quattrocento Sans"/>
                </a:rPr>
                <a:t>Granular Controls and Visibility for 3rd Party System Access</a:t>
              </a:r>
              <a:endParaRPr sz="1400" b="0" i="0" u="none" strike="noStrike" cap="none" dirty="0">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dirty="0">
                  <a:solidFill>
                    <a:srgbClr val="222222"/>
                  </a:solidFill>
                  <a:latin typeface="+mn-lt"/>
                  <a:ea typeface="Quattrocento Sans"/>
                  <a:cs typeface="Quattrocento Sans"/>
                  <a:sym typeface="Quattrocento Sans"/>
                </a:rPr>
                <a:t>Eliminate Dual Laptop for M&amp;A</a:t>
              </a:r>
              <a:endParaRPr sz="1400" b="0" i="0" u="none" strike="noStrike" cap="none" dirty="0">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dirty="0">
                  <a:solidFill>
                    <a:srgbClr val="222222"/>
                  </a:solidFill>
                  <a:latin typeface="+mn-lt"/>
                  <a:ea typeface="Quattrocento Sans"/>
                  <a:cs typeface="Quattrocento Sans"/>
                  <a:sym typeface="Quattrocento Sans"/>
                </a:rPr>
                <a:t>Displace VDI/Citrix Costs (ramp time)</a:t>
              </a:r>
              <a:endParaRPr sz="1400" b="0" i="0" u="none" strike="noStrike" cap="none" dirty="0">
                <a:solidFill>
                  <a:srgbClr val="000000"/>
                </a:solidFill>
                <a:latin typeface="+mn-lt"/>
                <a:ea typeface="Arial"/>
                <a:cs typeface="Arial"/>
                <a:sym typeface="Arial"/>
              </a:endParaRPr>
            </a:p>
          </p:txBody>
        </p:sp>
        <p:grpSp>
          <p:nvGrpSpPr>
            <p:cNvPr id="449" name="Google Shape;449;g45fb8ed13b4897bd_146"/>
            <p:cNvGrpSpPr/>
            <p:nvPr/>
          </p:nvGrpSpPr>
          <p:grpSpPr>
            <a:xfrm>
              <a:off x="9732988" y="760850"/>
              <a:ext cx="2022053" cy="1228116"/>
              <a:chOff x="9468988" y="608335"/>
              <a:chExt cx="2530730" cy="1537067"/>
            </a:xfrm>
          </p:grpSpPr>
          <p:sp>
            <p:nvSpPr>
              <p:cNvPr id="450" name="Google Shape;450;g45fb8ed13b4897bd_146"/>
              <p:cNvSpPr txBox="1"/>
              <p:nvPr/>
            </p:nvSpPr>
            <p:spPr>
              <a:xfrm>
                <a:off x="9468988" y="1726837"/>
                <a:ext cx="2530730" cy="3466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dirty="0">
                    <a:solidFill>
                      <a:srgbClr val="000000"/>
                    </a:solidFill>
                    <a:latin typeface="+mn-lt"/>
                    <a:ea typeface="Quattrocento Sans"/>
                    <a:cs typeface="Quattrocento Sans"/>
                    <a:sym typeface="Quattrocento Sans"/>
                  </a:rPr>
                  <a:t>3</a:t>
                </a:r>
                <a:r>
                  <a:rPr lang="en-US" sz="1200" b="1" i="0" u="sng" strike="noStrike" cap="none" baseline="30000" dirty="0">
                    <a:solidFill>
                      <a:srgbClr val="000000"/>
                    </a:solidFill>
                    <a:latin typeface="+mn-lt"/>
                    <a:ea typeface="Quattrocento Sans"/>
                    <a:cs typeface="Quattrocento Sans"/>
                    <a:sym typeface="Quattrocento Sans"/>
                  </a:rPr>
                  <a:t>rd</a:t>
                </a:r>
                <a:r>
                  <a:rPr lang="en-US" sz="1200" b="1" i="0" u="sng" strike="noStrike" cap="none" dirty="0">
                    <a:solidFill>
                      <a:srgbClr val="000000"/>
                    </a:solidFill>
                    <a:latin typeface="+mn-lt"/>
                    <a:ea typeface="Quattrocento Sans"/>
                    <a:cs typeface="Quattrocento Sans"/>
                    <a:sym typeface="Quattrocento Sans"/>
                  </a:rPr>
                  <a:t> Party User Access</a:t>
                </a:r>
                <a:endParaRPr sz="1400" b="0" i="0" u="none" strike="noStrike" cap="none" dirty="0">
                  <a:solidFill>
                    <a:srgbClr val="000000"/>
                  </a:solidFill>
                  <a:latin typeface="+mn-lt"/>
                  <a:ea typeface="Arial"/>
                  <a:cs typeface="Arial"/>
                  <a:sym typeface="Arial"/>
                </a:endParaRPr>
              </a:p>
            </p:txBody>
          </p:sp>
          <p:grpSp>
            <p:nvGrpSpPr>
              <p:cNvPr id="451" name="Google Shape;451;g45fb8ed13b4897bd_146"/>
              <p:cNvGrpSpPr/>
              <p:nvPr/>
            </p:nvGrpSpPr>
            <p:grpSpPr>
              <a:xfrm>
                <a:off x="9967914" y="608335"/>
                <a:ext cx="1537079" cy="1537067"/>
                <a:chOff x="9967914" y="608335"/>
                <a:chExt cx="1537079" cy="1537067"/>
              </a:xfrm>
            </p:grpSpPr>
            <p:pic>
              <p:nvPicPr>
                <p:cNvPr id="452" name="Google Shape;452;g45fb8ed13b4897bd_146"/>
                <p:cNvPicPr preferRelativeResize="0"/>
                <p:nvPr/>
              </p:nvPicPr>
              <p:blipFill rotWithShape="1">
                <a:blip r:embed="rId7">
                  <a:alphaModFix/>
                </a:blip>
                <a:srcRect/>
                <a:stretch/>
              </p:blipFill>
              <p:spPr>
                <a:xfrm>
                  <a:off x="9967914" y="608335"/>
                  <a:ext cx="1537079" cy="1537067"/>
                </a:xfrm>
                <a:prstGeom prst="rect">
                  <a:avLst/>
                </a:prstGeom>
                <a:noFill/>
                <a:ln>
                  <a:noFill/>
                </a:ln>
              </p:spPr>
            </p:pic>
            <p:pic>
              <p:nvPicPr>
                <p:cNvPr id="453" name="Google Shape;453;g45fb8ed13b4897bd_146" descr="CVS Health logo in transparent PNG and vectorized SVG formats"/>
                <p:cNvPicPr preferRelativeResize="0"/>
                <p:nvPr/>
              </p:nvPicPr>
              <p:blipFill rotWithShape="1">
                <a:blip r:embed="rId6">
                  <a:alphaModFix/>
                </a:blip>
                <a:srcRect/>
                <a:stretch/>
              </p:blipFill>
              <p:spPr>
                <a:xfrm>
                  <a:off x="10785165" y="1606024"/>
                  <a:ext cx="144012" cy="119596"/>
                </a:xfrm>
                <a:prstGeom prst="rect">
                  <a:avLst/>
                </a:prstGeom>
                <a:noFill/>
                <a:ln>
                  <a:noFill/>
                </a:ln>
              </p:spPr>
            </p:pic>
          </p:grpSp>
        </p:grpSp>
      </p:grpSp>
      <p:grpSp>
        <p:nvGrpSpPr>
          <p:cNvPr id="454" name="Google Shape;454;g45fb8ed13b4897bd_146"/>
          <p:cNvGrpSpPr/>
          <p:nvPr/>
        </p:nvGrpSpPr>
        <p:grpSpPr>
          <a:xfrm>
            <a:off x="3173245" y="4810188"/>
            <a:ext cx="2743200" cy="2049433"/>
            <a:chOff x="3552526" y="4440214"/>
            <a:chExt cx="2743200" cy="2049433"/>
          </a:xfrm>
        </p:grpSpPr>
        <p:sp>
          <p:nvSpPr>
            <p:cNvPr id="455" name="Google Shape;455;g45fb8ed13b4897bd_146"/>
            <p:cNvSpPr txBox="1"/>
            <p:nvPr/>
          </p:nvSpPr>
          <p:spPr>
            <a:xfrm>
              <a:off x="3552526" y="5185247"/>
              <a:ext cx="2743200" cy="13044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Accelerate Adoption of Zero Trust Principles </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GCP design and configuration plan to test in progress</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Azure and AWS preliminary plan for design and configuration to test</a:t>
              </a:r>
              <a:endParaRPr sz="1400" b="0" i="0" u="none" strike="noStrike" cap="none">
                <a:solidFill>
                  <a:srgbClr val="000000"/>
                </a:solidFill>
                <a:latin typeface="+mn-lt"/>
                <a:ea typeface="Arial"/>
                <a:cs typeface="Arial"/>
                <a:sym typeface="Arial"/>
              </a:endParaRPr>
            </a:p>
            <a:p>
              <a:pPr marL="285750" marR="0" lvl="0" indent="-215900" algn="l" rtl="0">
                <a:lnSpc>
                  <a:spcPct val="100000"/>
                </a:lnSpc>
                <a:spcBef>
                  <a:spcPts val="0"/>
                </a:spcBef>
                <a:spcAft>
                  <a:spcPts val="0"/>
                </a:spcAft>
                <a:buClr>
                  <a:srgbClr val="000000"/>
                </a:buClr>
                <a:buSzPts val="1100"/>
                <a:buFont typeface="Noto Sans Symbols"/>
                <a:buNone/>
              </a:pPr>
              <a:endParaRPr sz="1100" b="0" i="0" u="none" strike="noStrike" cap="none">
                <a:solidFill>
                  <a:srgbClr val="222222"/>
                </a:solidFill>
                <a:latin typeface="+mn-lt"/>
                <a:ea typeface="Quattrocento Sans"/>
                <a:cs typeface="Quattrocento Sans"/>
                <a:sym typeface="Quattrocento Sans"/>
              </a:endParaRPr>
            </a:p>
          </p:txBody>
        </p:sp>
        <p:grpSp>
          <p:nvGrpSpPr>
            <p:cNvPr id="456" name="Google Shape;456;g45fb8ed13b4897bd_146"/>
            <p:cNvGrpSpPr/>
            <p:nvPr/>
          </p:nvGrpSpPr>
          <p:grpSpPr>
            <a:xfrm>
              <a:off x="3908091" y="4440214"/>
              <a:ext cx="2031937" cy="798545"/>
              <a:chOff x="3873655" y="4340044"/>
              <a:chExt cx="2543100" cy="999430"/>
            </a:xfrm>
          </p:grpSpPr>
          <p:sp>
            <p:nvSpPr>
              <p:cNvPr id="457" name="Google Shape;457;g45fb8ed13b4897bd_146"/>
              <p:cNvSpPr txBox="1"/>
              <p:nvPr/>
            </p:nvSpPr>
            <p:spPr>
              <a:xfrm>
                <a:off x="3873655" y="4995074"/>
                <a:ext cx="2543100" cy="344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Cloud Service Providers</a:t>
                </a:r>
                <a:endParaRPr sz="1400" b="0" i="0" u="none" strike="noStrike" cap="none">
                  <a:solidFill>
                    <a:srgbClr val="000000"/>
                  </a:solidFill>
                  <a:latin typeface="+mn-lt"/>
                  <a:ea typeface="Arial"/>
                  <a:cs typeface="Arial"/>
                  <a:sym typeface="Arial"/>
                </a:endParaRPr>
              </a:p>
            </p:txBody>
          </p:sp>
          <p:grpSp>
            <p:nvGrpSpPr>
              <p:cNvPr id="458" name="Google Shape;458;g45fb8ed13b4897bd_146"/>
              <p:cNvGrpSpPr/>
              <p:nvPr/>
            </p:nvGrpSpPr>
            <p:grpSpPr>
              <a:xfrm>
                <a:off x="4610095" y="4340044"/>
                <a:ext cx="1070356" cy="674946"/>
                <a:chOff x="4610095" y="4340044"/>
                <a:chExt cx="1070356" cy="674946"/>
              </a:xfrm>
            </p:grpSpPr>
            <p:sp>
              <p:nvSpPr>
                <p:cNvPr id="459" name="Google Shape;459;g45fb8ed13b4897bd_146"/>
                <p:cNvSpPr/>
                <p:nvPr/>
              </p:nvSpPr>
              <p:spPr>
                <a:xfrm>
                  <a:off x="4610095" y="4340044"/>
                  <a:ext cx="1070356" cy="674946"/>
                </a:xfrm>
                <a:custGeom>
                  <a:avLst/>
                  <a:gdLst/>
                  <a:ahLst/>
                  <a:cxnLst/>
                  <a:rect l="l" t="t" r="r" b="b"/>
                  <a:pathLst>
                    <a:path w="2936" h="1909" extrusionOk="0">
                      <a:moveTo>
                        <a:pt x="0" y="1350"/>
                      </a:moveTo>
                      <a:lnTo>
                        <a:pt x="0" y="1350"/>
                      </a:lnTo>
                      <a:cubicBezTo>
                        <a:pt x="0" y="1658"/>
                        <a:pt x="250" y="1908"/>
                        <a:pt x="558" y="1908"/>
                      </a:cubicBezTo>
                      <a:cubicBezTo>
                        <a:pt x="2340" y="1908"/>
                        <a:pt x="2340" y="1908"/>
                        <a:pt x="2340" y="1908"/>
                      </a:cubicBezTo>
                      <a:cubicBezTo>
                        <a:pt x="2671" y="1908"/>
                        <a:pt x="2935" y="1636"/>
                        <a:pt x="2935" y="1313"/>
                      </a:cubicBezTo>
                      <a:cubicBezTo>
                        <a:pt x="2935" y="1034"/>
                        <a:pt x="2744" y="800"/>
                        <a:pt x="2487" y="734"/>
                      </a:cubicBezTo>
                      <a:cubicBezTo>
                        <a:pt x="2480" y="331"/>
                        <a:pt x="2149" y="0"/>
                        <a:pt x="1738" y="0"/>
                      </a:cubicBezTo>
                      <a:cubicBezTo>
                        <a:pt x="1489" y="0"/>
                        <a:pt x="1262" y="125"/>
                        <a:pt x="1130" y="316"/>
                      </a:cubicBezTo>
                      <a:cubicBezTo>
                        <a:pt x="1108" y="308"/>
                        <a:pt x="1086" y="301"/>
                        <a:pt x="1071" y="294"/>
                      </a:cubicBezTo>
                      <a:cubicBezTo>
                        <a:pt x="807" y="228"/>
                        <a:pt x="543" y="382"/>
                        <a:pt x="477" y="639"/>
                      </a:cubicBezTo>
                      <a:cubicBezTo>
                        <a:pt x="462" y="697"/>
                        <a:pt x="455" y="749"/>
                        <a:pt x="462" y="808"/>
                      </a:cubicBezTo>
                      <a:cubicBezTo>
                        <a:pt x="198" y="852"/>
                        <a:pt x="0" y="1078"/>
                        <a:pt x="0" y="1350"/>
                      </a:cubicBezTo>
                    </a:path>
                  </a:pathLst>
                </a:custGeom>
                <a:noFill/>
                <a:ln w="31750" cap="flat" cmpd="sng">
                  <a:solidFill>
                    <a:schemeClr val="accent1"/>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200" b="1" i="0" u="none" strike="noStrike" cap="none">
                    <a:solidFill>
                      <a:srgbClr val="FFFFFF"/>
                    </a:solidFill>
                    <a:latin typeface="+mn-lt"/>
                    <a:ea typeface="Quattrocento Sans"/>
                    <a:cs typeface="Quattrocento Sans"/>
                    <a:sym typeface="Quattrocento Sans"/>
                  </a:endParaRPr>
                </a:p>
              </p:txBody>
            </p:sp>
            <p:pic>
              <p:nvPicPr>
                <p:cNvPr id="460" name="Google Shape;460;g45fb8ed13b4897bd_146" descr="CVS Health logo transparent PNG - StickPNG"/>
                <p:cNvPicPr preferRelativeResize="0"/>
                <p:nvPr/>
              </p:nvPicPr>
              <p:blipFill rotWithShape="1">
                <a:blip r:embed="rId8">
                  <a:alphaModFix/>
                </a:blip>
                <a:srcRect/>
                <a:stretch/>
              </p:blipFill>
              <p:spPr>
                <a:xfrm>
                  <a:off x="4900916" y="4571545"/>
                  <a:ext cx="568356" cy="287731"/>
                </a:xfrm>
                <a:prstGeom prst="rect">
                  <a:avLst/>
                </a:prstGeom>
                <a:noFill/>
                <a:ln>
                  <a:noFill/>
                </a:ln>
              </p:spPr>
            </p:pic>
          </p:grpSp>
        </p:grpSp>
      </p:grpSp>
      <p:grpSp>
        <p:nvGrpSpPr>
          <p:cNvPr id="461" name="Google Shape;461;g45fb8ed13b4897bd_146"/>
          <p:cNvGrpSpPr/>
          <p:nvPr/>
        </p:nvGrpSpPr>
        <p:grpSpPr>
          <a:xfrm>
            <a:off x="9297721" y="4267654"/>
            <a:ext cx="2743200" cy="1916154"/>
            <a:chOff x="9281339" y="4138507"/>
            <a:chExt cx="2743200" cy="1916154"/>
          </a:xfrm>
        </p:grpSpPr>
        <p:sp>
          <p:nvSpPr>
            <p:cNvPr id="462" name="Google Shape;462;g45fb8ed13b4897bd_146"/>
            <p:cNvSpPr txBox="1"/>
            <p:nvPr/>
          </p:nvSpPr>
          <p:spPr>
            <a:xfrm>
              <a:off x="9281339" y="4923361"/>
              <a:ext cx="2743200" cy="11313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Internet Egress from Retail Locations – 6,781</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Align with Omni-channel Strategy</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Eliminate Single Point of Failure</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Beginning Production Design Workshop</a:t>
              </a:r>
              <a:endParaRPr sz="1400" b="0" i="0" u="none" strike="noStrike" cap="none">
                <a:solidFill>
                  <a:srgbClr val="000000"/>
                </a:solidFill>
                <a:latin typeface="+mn-lt"/>
                <a:ea typeface="Arial"/>
                <a:cs typeface="Arial"/>
                <a:sym typeface="Arial"/>
              </a:endParaRPr>
            </a:p>
          </p:txBody>
        </p:sp>
        <p:grpSp>
          <p:nvGrpSpPr>
            <p:cNvPr id="463" name="Google Shape;463;g45fb8ed13b4897bd_146"/>
            <p:cNvGrpSpPr/>
            <p:nvPr/>
          </p:nvGrpSpPr>
          <p:grpSpPr>
            <a:xfrm>
              <a:off x="9795080" y="4138507"/>
              <a:ext cx="1715533" cy="836821"/>
              <a:chOff x="9691549" y="4028696"/>
              <a:chExt cx="2147100" cy="1047335"/>
            </a:xfrm>
          </p:grpSpPr>
          <p:sp>
            <p:nvSpPr>
              <p:cNvPr id="464" name="Google Shape;464;g45fb8ed13b4897bd_146"/>
              <p:cNvSpPr txBox="1"/>
              <p:nvPr/>
            </p:nvSpPr>
            <p:spPr>
              <a:xfrm>
                <a:off x="9691549" y="4731631"/>
                <a:ext cx="2147100" cy="344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Retail Locations</a:t>
                </a:r>
                <a:endParaRPr sz="1400" b="0" i="0" u="none" strike="noStrike" cap="none">
                  <a:solidFill>
                    <a:srgbClr val="000000"/>
                  </a:solidFill>
                  <a:latin typeface="+mn-lt"/>
                  <a:ea typeface="Arial"/>
                  <a:cs typeface="Arial"/>
                  <a:sym typeface="Arial"/>
                </a:endParaRPr>
              </a:p>
            </p:txBody>
          </p:sp>
          <p:grpSp>
            <p:nvGrpSpPr>
              <p:cNvPr id="465" name="Google Shape;465;g45fb8ed13b4897bd_146"/>
              <p:cNvGrpSpPr/>
              <p:nvPr/>
            </p:nvGrpSpPr>
            <p:grpSpPr>
              <a:xfrm>
                <a:off x="10405643" y="4028696"/>
                <a:ext cx="718828" cy="778768"/>
                <a:chOff x="10405643" y="4028696"/>
                <a:chExt cx="718828" cy="778768"/>
              </a:xfrm>
            </p:grpSpPr>
            <p:sp>
              <p:nvSpPr>
                <p:cNvPr id="466" name="Google Shape;466;g45fb8ed13b4897bd_146"/>
                <p:cNvSpPr/>
                <p:nvPr/>
              </p:nvSpPr>
              <p:spPr>
                <a:xfrm>
                  <a:off x="10405643" y="4103858"/>
                  <a:ext cx="718828" cy="703606"/>
                </a:xfrm>
                <a:custGeom>
                  <a:avLst/>
                  <a:gdLst/>
                  <a:ahLst/>
                  <a:cxnLst/>
                  <a:rect l="l" t="t" r="r" b="b"/>
                  <a:pathLst>
                    <a:path w="557231" h="545431" extrusionOk="0">
                      <a:moveTo>
                        <a:pt x="224991" y="344829"/>
                      </a:moveTo>
                      <a:lnTo>
                        <a:pt x="185132" y="344829"/>
                      </a:lnTo>
                      <a:cubicBezTo>
                        <a:pt x="162318" y="344829"/>
                        <a:pt x="143700" y="326210"/>
                        <a:pt x="143700" y="303397"/>
                      </a:cubicBezTo>
                      <a:lnTo>
                        <a:pt x="143700" y="263538"/>
                      </a:lnTo>
                      <a:cubicBezTo>
                        <a:pt x="143700" y="240724"/>
                        <a:pt x="162318" y="222106"/>
                        <a:pt x="185132" y="222106"/>
                      </a:cubicBezTo>
                      <a:lnTo>
                        <a:pt x="224991" y="222106"/>
                      </a:lnTo>
                      <a:cubicBezTo>
                        <a:pt x="247804" y="222106"/>
                        <a:pt x="266423" y="240724"/>
                        <a:pt x="266423" y="263538"/>
                      </a:cubicBezTo>
                      <a:lnTo>
                        <a:pt x="266423" y="303397"/>
                      </a:lnTo>
                      <a:cubicBezTo>
                        <a:pt x="266423" y="326210"/>
                        <a:pt x="247804" y="344829"/>
                        <a:pt x="224991" y="344829"/>
                      </a:cubicBezTo>
                      <a:close/>
                      <a:moveTo>
                        <a:pt x="185132" y="249902"/>
                      </a:moveTo>
                      <a:cubicBezTo>
                        <a:pt x="177528" y="249902"/>
                        <a:pt x="171234" y="256196"/>
                        <a:pt x="171234" y="263800"/>
                      </a:cubicBezTo>
                      <a:lnTo>
                        <a:pt x="171234" y="303659"/>
                      </a:lnTo>
                      <a:cubicBezTo>
                        <a:pt x="171234" y="311264"/>
                        <a:pt x="177528" y="317557"/>
                        <a:pt x="185132" y="317557"/>
                      </a:cubicBezTo>
                      <a:lnTo>
                        <a:pt x="224991" y="317557"/>
                      </a:lnTo>
                      <a:cubicBezTo>
                        <a:pt x="232595" y="317557"/>
                        <a:pt x="238889" y="311264"/>
                        <a:pt x="238889" y="303659"/>
                      </a:cubicBezTo>
                      <a:lnTo>
                        <a:pt x="238889" y="263800"/>
                      </a:lnTo>
                      <a:cubicBezTo>
                        <a:pt x="238889" y="256196"/>
                        <a:pt x="232595" y="249902"/>
                        <a:pt x="224991" y="249902"/>
                      </a:cubicBezTo>
                      <a:lnTo>
                        <a:pt x="185132" y="249902"/>
                      </a:lnTo>
                      <a:close/>
                      <a:moveTo>
                        <a:pt x="371576" y="344829"/>
                      </a:moveTo>
                      <a:lnTo>
                        <a:pt x="331717" y="344829"/>
                      </a:lnTo>
                      <a:cubicBezTo>
                        <a:pt x="308903" y="344829"/>
                        <a:pt x="290285" y="326210"/>
                        <a:pt x="290285" y="303397"/>
                      </a:cubicBezTo>
                      <a:lnTo>
                        <a:pt x="290285" y="263538"/>
                      </a:lnTo>
                      <a:cubicBezTo>
                        <a:pt x="290285" y="240724"/>
                        <a:pt x="308903" y="222106"/>
                        <a:pt x="331717" y="222106"/>
                      </a:cubicBezTo>
                      <a:lnTo>
                        <a:pt x="371576" y="222106"/>
                      </a:lnTo>
                      <a:cubicBezTo>
                        <a:pt x="394389" y="222106"/>
                        <a:pt x="413007" y="240724"/>
                        <a:pt x="413007" y="263538"/>
                      </a:cubicBezTo>
                      <a:lnTo>
                        <a:pt x="413007" y="303397"/>
                      </a:lnTo>
                      <a:cubicBezTo>
                        <a:pt x="413007" y="326210"/>
                        <a:pt x="394389" y="344829"/>
                        <a:pt x="371576" y="344829"/>
                      </a:cubicBezTo>
                      <a:close/>
                      <a:moveTo>
                        <a:pt x="331717" y="249902"/>
                      </a:moveTo>
                      <a:cubicBezTo>
                        <a:pt x="324112" y="249902"/>
                        <a:pt x="317819" y="256196"/>
                        <a:pt x="317819" y="263800"/>
                      </a:cubicBezTo>
                      <a:lnTo>
                        <a:pt x="317819" y="303659"/>
                      </a:lnTo>
                      <a:cubicBezTo>
                        <a:pt x="317819" y="311264"/>
                        <a:pt x="324112" y="317557"/>
                        <a:pt x="331717" y="317557"/>
                      </a:cubicBezTo>
                      <a:lnTo>
                        <a:pt x="371576" y="317557"/>
                      </a:lnTo>
                      <a:cubicBezTo>
                        <a:pt x="379180" y="317557"/>
                        <a:pt x="385474" y="311264"/>
                        <a:pt x="385474" y="303659"/>
                      </a:cubicBezTo>
                      <a:lnTo>
                        <a:pt x="385474" y="263800"/>
                      </a:lnTo>
                      <a:cubicBezTo>
                        <a:pt x="385474" y="256196"/>
                        <a:pt x="379180" y="249902"/>
                        <a:pt x="371576" y="249902"/>
                      </a:cubicBezTo>
                      <a:lnTo>
                        <a:pt x="331717" y="249902"/>
                      </a:lnTo>
                      <a:close/>
                      <a:moveTo>
                        <a:pt x="224991" y="200866"/>
                      </a:moveTo>
                      <a:lnTo>
                        <a:pt x="185132" y="200866"/>
                      </a:lnTo>
                      <a:cubicBezTo>
                        <a:pt x="162318" y="200866"/>
                        <a:pt x="143700" y="182248"/>
                        <a:pt x="143700" y="159434"/>
                      </a:cubicBezTo>
                      <a:lnTo>
                        <a:pt x="143700" y="119575"/>
                      </a:lnTo>
                      <a:cubicBezTo>
                        <a:pt x="143700" y="96762"/>
                        <a:pt x="162318" y="78144"/>
                        <a:pt x="185132" y="78144"/>
                      </a:cubicBezTo>
                      <a:lnTo>
                        <a:pt x="224991" y="78144"/>
                      </a:lnTo>
                      <a:cubicBezTo>
                        <a:pt x="247804" y="78144"/>
                        <a:pt x="266423" y="96762"/>
                        <a:pt x="266423" y="119575"/>
                      </a:cubicBezTo>
                      <a:lnTo>
                        <a:pt x="266423" y="159434"/>
                      </a:lnTo>
                      <a:cubicBezTo>
                        <a:pt x="266423" y="182248"/>
                        <a:pt x="247804" y="200866"/>
                        <a:pt x="224991" y="200866"/>
                      </a:cubicBezTo>
                      <a:close/>
                      <a:moveTo>
                        <a:pt x="185132" y="105940"/>
                      </a:moveTo>
                      <a:cubicBezTo>
                        <a:pt x="177528" y="105940"/>
                        <a:pt x="171234" y="112233"/>
                        <a:pt x="171234" y="119838"/>
                      </a:cubicBezTo>
                      <a:lnTo>
                        <a:pt x="171234" y="159696"/>
                      </a:lnTo>
                      <a:cubicBezTo>
                        <a:pt x="171234" y="167301"/>
                        <a:pt x="177528" y="173594"/>
                        <a:pt x="185132" y="173594"/>
                      </a:cubicBezTo>
                      <a:lnTo>
                        <a:pt x="224991" y="173594"/>
                      </a:lnTo>
                      <a:cubicBezTo>
                        <a:pt x="232595" y="173594"/>
                        <a:pt x="238889" y="167301"/>
                        <a:pt x="238889" y="159696"/>
                      </a:cubicBezTo>
                      <a:lnTo>
                        <a:pt x="238889" y="119838"/>
                      </a:lnTo>
                      <a:cubicBezTo>
                        <a:pt x="238889" y="112233"/>
                        <a:pt x="232595" y="105940"/>
                        <a:pt x="224991" y="105940"/>
                      </a:cubicBezTo>
                      <a:lnTo>
                        <a:pt x="185132" y="105940"/>
                      </a:lnTo>
                      <a:close/>
                      <a:moveTo>
                        <a:pt x="371576" y="200866"/>
                      </a:moveTo>
                      <a:lnTo>
                        <a:pt x="331717" y="200866"/>
                      </a:lnTo>
                      <a:cubicBezTo>
                        <a:pt x="308903" y="200866"/>
                        <a:pt x="290285" y="182248"/>
                        <a:pt x="290285" y="159434"/>
                      </a:cubicBezTo>
                      <a:lnTo>
                        <a:pt x="290285" y="119575"/>
                      </a:lnTo>
                      <a:cubicBezTo>
                        <a:pt x="290285" y="96762"/>
                        <a:pt x="308903" y="78144"/>
                        <a:pt x="331717" y="78144"/>
                      </a:cubicBezTo>
                      <a:lnTo>
                        <a:pt x="371576" y="78144"/>
                      </a:lnTo>
                      <a:cubicBezTo>
                        <a:pt x="394389" y="78144"/>
                        <a:pt x="413007" y="96762"/>
                        <a:pt x="413007" y="119575"/>
                      </a:cubicBezTo>
                      <a:lnTo>
                        <a:pt x="413007" y="159434"/>
                      </a:lnTo>
                      <a:cubicBezTo>
                        <a:pt x="413007" y="182248"/>
                        <a:pt x="394389" y="200866"/>
                        <a:pt x="371576" y="200866"/>
                      </a:cubicBezTo>
                      <a:close/>
                      <a:moveTo>
                        <a:pt x="331717" y="105940"/>
                      </a:moveTo>
                      <a:cubicBezTo>
                        <a:pt x="324112" y="105940"/>
                        <a:pt x="317819" y="112233"/>
                        <a:pt x="317819" y="119838"/>
                      </a:cubicBezTo>
                      <a:lnTo>
                        <a:pt x="317819" y="159696"/>
                      </a:lnTo>
                      <a:cubicBezTo>
                        <a:pt x="317819" y="167301"/>
                        <a:pt x="324112" y="173594"/>
                        <a:pt x="331717" y="173594"/>
                      </a:cubicBezTo>
                      <a:lnTo>
                        <a:pt x="371576" y="173594"/>
                      </a:lnTo>
                      <a:cubicBezTo>
                        <a:pt x="379180" y="173594"/>
                        <a:pt x="385474" y="167301"/>
                        <a:pt x="385474" y="159696"/>
                      </a:cubicBezTo>
                      <a:lnTo>
                        <a:pt x="385474" y="119838"/>
                      </a:lnTo>
                      <a:cubicBezTo>
                        <a:pt x="385474" y="112233"/>
                        <a:pt x="379180" y="105940"/>
                        <a:pt x="371576" y="105940"/>
                      </a:cubicBezTo>
                      <a:lnTo>
                        <a:pt x="331717" y="105940"/>
                      </a:lnTo>
                      <a:close/>
                      <a:moveTo>
                        <a:pt x="492724" y="485644"/>
                      </a:moveTo>
                      <a:lnTo>
                        <a:pt x="492724" y="68704"/>
                      </a:lnTo>
                      <a:cubicBezTo>
                        <a:pt x="492724" y="61099"/>
                        <a:pt x="486431" y="54806"/>
                        <a:pt x="478826" y="54806"/>
                      </a:cubicBezTo>
                      <a:cubicBezTo>
                        <a:pt x="471222" y="54806"/>
                        <a:pt x="464928" y="61099"/>
                        <a:pt x="464928" y="68704"/>
                      </a:cubicBezTo>
                      <a:lnTo>
                        <a:pt x="464928" y="485644"/>
                      </a:lnTo>
                      <a:cubicBezTo>
                        <a:pt x="464928" y="503476"/>
                        <a:pt x="450506" y="517898"/>
                        <a:pt x="432674" y="517898"/>
                      </a:cubicBezTo>
                      <a:lnTo>
                        <a:pt x="339322" y="517898"/>
                      </a:lnTo>
                      <a:lnTo>
                        <a:pt x="339322" y="437395"/>
                      </a:lnTo>
                      <a:cubicBezTo>
                        <a:pt x="339322" y="414581"/>
                        <a:pt x="320704" y="395963"/>
                        <a:pt x="297890" y="395963"/>
                      </a:cubicBezTo>
                      <a:lnTo>
                        <a:pt x="258031" y="395963"/>
                      </a:lnTo>
                      <a:cubicBezTo>
                        <a:pt x="235217" y="395963"/>
                        <a:pt x="216599" y="414581"/>
                        <a:pt x="216599" y="437395"/>
                      </a:cubicBezTo>
                      <a:lnTo>
                        <a:pt x="216599" y="517898"/>
                      </a:lnTo>
                      <a:lnTo>
                        <a:pt x="123247" y="517898"/>
                      </a:lnTo>
                      <a:cubicBezTo>
                        <a:pt x="105415" y="517898"/>
                        <a:pt x="90993" y="503476"/>
                        <a:pt x="90993" y="485644"/>
                      </a:cubicBezTo>
                      <a:lnTo>
                        <a:pt x="90993" y="68704"/>
                      </a:lnTo>
                      <a:cubicBezTo>
                        <a:pt x="90993" y="61099"/>
                        <a:pt x="84699" y="54806"/>
                        <a:pt x="77095" y="54806"/>
                      </a:cubicBezTo>
                      <a:cubicBezTo>
                        <a:pt x="69490" y="54806"/>
                        <a:pt x="63197" y="61099"/>
                        <a:pt x="63197" y="68704"/>
                      </a:cubicBezTo>
                      <a:lnTo>
                        <a:pt x="63197" y="485644"/>
                      </a:lnTo>
                      <a:cubicBezTo>
                        <a:pt x="63197" y="518423"/>
                        <a:pt x="89944" y="545432"/>
                        <a:pt x="122984" y="545432"/>
                      </a:cubicBezTo>
                      <a:lnTo>
                        <a:pt x="230235" y="545432"/>
                      </a:lnTo>
                      <a:cubicBezTo>
                        <a:pt x="237840" y="545432"/>
                        <a:pt x="244133" y="539138"/>
                        <a:pt x="244133" y="531534"/>
                      </a:cubicBezTo>
                      <a:lnTo>
                        <a:pt x="244133" y="437132"/>
                      </a:lnTo>
                      <a:cubicBezTo>
                        <a:pt x="244133" y="429528"/>
                        <a:pt x="250427" y="423234"/>
                        <a:pt x="258031" y="423234"/>
                      </a:cubicBezTo>
                      <a:lnTo>
                        <a:pt x="297890" y="423234"/>
                      </a:lnTo>
                      <a:cubicBezTo>
                        <a:pt x="305494" y="423234"/>
                        <a:pt x="311788" y="429528"/>
                        <a:pt x="311788" y="437132"/>
                      </a:cubicBezTo>
                      <a:lnTo>
                        <a:pt x="311788" y="531534"/>
                      </a:lnTo>
                      <a:cubicBezTo>
                        <a:pt x="311788" y="539138"/>
                        <a:pt x="318081" y="545432"/>
                        <a:pt x="325686" y="545432"/>
                      </a:cubicBezTo>
                      <a:lnTo>
                        <a:pt x="432937" y="545432"/>
                      </a:lnTo>
                      <a:cubicBezTo>
                        <a:pt x="465715" y="545432"/>
                        <a:pt x="492724" y="518685"/>
                        <a:pt x="492724" y="485644"/>
                      </a:cubicBezTo>
                      <a:close/>
                      <a:moveTo>
                        <a:pt x="36712" y="187492"/>
                      </a:moveTo>
                      <a:lnTo>
                        <a:pt x="36712" y="186968"/>
                      </a:lnTo>
                      <a:cubicBezTo>
                        <a:pt x="36712" y="176741"/>
                        <a:pt x="28583" y="168874"/>
                        <a:pt x="18356" y="168874"/>
                      </a:cubicBezTo>
                      <a:cubicBezTo>
                        <a:pt x="8129" y="168874"/>
                        <a:pt x="0" y="177266"/>
                        <a:pt x="0" y="187492"/>
                      </a:cubicBezTo>
                      <a:cubicBezTo>
                        <a:pt x="0" y="197719"/>
                        <a:pt x="8129" y="205848"/>
                        <a:pt x="18356" y="205848"/>
                      </a:cubicBezTo>
                      <a:cubicBezTo>
                        <a:pt x="28583" y="205848"/>
                        <a:pt x="36712" y="197719"/>
                        <a:pt x="36712" y="187492"/>
                      </a:cubicBezTo>
                      <a:close/>
                      <a:moveTo>
                        <a:pt x="18356" y="420087"/>
                      </a:moveTo>
                      <a:cubicBezTo>
                        <a:pt x="8129" y="420087"/>
                        <a:pt x="0" y="411959"/>
                        <a:pt x="0" y="401732"/>
                      </a:cubicBezTo>
                      <a:lnTo>
                        <a:pt x="0" y="400683"/>
                      </a:lnTo>
                      <a:cubicBezTo>
                        <a:pt x="0" y="390456"/>
                        <a:pt x="8129" y="382327"/>
                        <a:pt x="18356" y="382327"/>
                      </a:cubicBezTo>
                      <a:cubicBezTo>
                        <a:pt x="28583" y="382327"/>
                        <a:pt x="36712" y="390456"/>
                        <a:pt x="36712" y="400683"/>
                      </a:cubicBezTo>
                      <a:lnTo>
                        <a:pt x="36712" y="401732"/>
                      </a:lnTo>
                      <a:cubicBezTo>
                        <a:pt x="36712" y="411959"/>
                        <a:pt x="28583" y="420087"/>
                        <a:pt x="18356" y="420087"/>
                      </a:cubicBezTo>
                      <a:close/>
                      <a:moveTo>
                        <a:pt x="18356" y="348762"/>
                      </a:moveTo>
                      <a:cubicBezTo>
                        <a:pt x="8129" y="348762"/>
                        <a:pt x="0" y="340633"/>
                        <a:pt x="0" y="330406"/>
                      </a:cubicBezTo>
                      <a:lnTo>
                        <a:pt x="0" y="329357"/>
                      </a:lnTo>
                      <a:cubicBezTo>
                        <a:pt x="0" y="319130"/>
                        <a:pt x="8129" y="311001"/>
                        <a:pt x="18356" y="311001"/>
                      </a:cubicBezTo>
                      <a:cubicBezTo>
                        <a:pt x="28583" y="311001"/>
                        <a:pt x="36712" y="319130"/>
                        <a:pt x="36712" y="329357"/>
                      </a:cubicBezTo>
                      <a:lnTo>
                        <a:pt x="36712" y="330406"/>
                      </a:lnTo>
                      <a:cubicBezTo>
                        <a:pt x="36712" y="340633"/>
                        <a:pt x="28583" y="348762"/>
                        <a:pt x="18356" y="348762"/>
                      </a:cubicBezTo>
                      <a:close/>
                      <a:moveTo>
                        <a:pt x="18356" y="277436"/>
                      </a:moveTo>
                      <a:cubicBezTo>
                        <a:pt x="8129" y="277436"/>
                        <a:pt x="0" y="269307"/>
                        <a:pt x="0" y="259080"/>
                      </a:cubicBezTo>
                      <a:lnTo>
                        <a:pt x="0" y="258031"/>
                      </a:lnTo>
                      <a:cubicBezTo>
                        <a:pt x="0" y="247805"/>
                        <a:pt x="8129" y="239675"/>
                        <a:pt x="18356" y="239675"/>
                      </a:cubicBezTo>
                      <a:cubicBezTo>
                        <a:pt x="28583" y="239675"/>
                        <a:pt x="36712" y="247805"/>
                        <a:pt x="36712" y="258031"/>
                      </a:cubicBezTo>
                      <a:lnTo>
                        <a:pt x="36712" y="259080"/>
                      </a:lnTo>
                      <a:cubicBezTo>
                        <a:pt x="36712" y="269307"/>
                        <a:pt x="28583" y="277436"/>
                        <a:pt x="18356" y="277436"/>
                      </a:cubicBezTo>
                      <a:close/>
                      <a:moveTo>
                        <a:pt x="36712" y="472795"/>
                      </a:moveTo>
                      <a:lnTo>
                        <a:pt x="36712" y="472271"/>
                      </a:lnTo>
                      <a:cubicBezTo>
                        <a:pt x="36712" y="462044"/>
                        <a:pt x="28583" y="454177"/>
                        <a:pt x="18356" y="454177"/>
                      </a:cubicBezTo>
                      <a:cubicBezTo>
                        <a:pt x="8129" y="454177"/>
                        <a:pt x="0" y="462568"/>
                        <a:pt x="0" y="472795"/>
                      </a:cubicBezTo>
                      <a:cubicBezTo>
                        <a:pt x="0" y="483022"/>
                        <a:pt x="8129" y="491151"/>
                        <a:pt x="18356" y="491151"/>
                      </a:cubicBezTo>
                      <a:cubicBezTo>
                        <a:pt x="28583" y="491151"/>
                        <a:pt x="36712" y="483022"/>
                        <a:pt x="36712" y="472795"/>
                      </a:cubicBezTo>
                      <a:close/>
                      <a:moveTo>
                        <a:pt x="557232" y="187754"/>
                      </a:moveTo>
                      <a:lnTo>
                        <a:pt x="557232" y="187230"/>
                      </a:lnTo>
                      <a:cubicBezTo>
                        <a:pt x="557232" y="177003"/>
                        <a:pt x="549103" y="169137"/>
                        <a:pt x="538876" y="169137"/>
                      </a:cubicBezTo>
                      <a:cubicBezTo>
                        <a:pt x="528649" y="169137"/>
                        <a:pt x="520520" y="177528"/>
                        <a:pt x="520520" y="187754"/>
                      </a:cubicBezTo>
                      <a:cubicBezTo>
                        <a:pt x="520520" y="197981"/>
                        <a:pt x="528649" y="206110"/>
                        <a:pt x="538876" y="206110"/>
                      </a:cubicBezTo>
                      <a:cubicBezTo>
                        <a:pt x="549103" y="206110"/>
                        <a:pt x="557232" y="197981"/>
                        <a:pt x="557232" y="187754"/>
                      </a:cubicBezTo>
                      <a:close/>
                      <a:moveTo>
                        <a:pt x="538876" y="420350"/>
                      </a:moveTo>
                      <a:cubicBezTo>
                        <a:pt x="528649" y="420350"/>
                        <a:pt x="520520" y="412221"/>
                        <a:pt x="520520" y="401994"/>
                      </a:cubicBezTo>
                      <a:lnTo>
                        <a:pt x="520520" y="400945"/>
                      </a:lnTo>
                      <a:cubicBezTo>
                        <a:pt x="520520" y="390718"/>
                        <a:pt x="528649" y="382589"/>
                        <a:pt x="538876" y="382589"/>
                      </a:cubicBezTo>
                      <a:cubicBezTo>
                        <a:pt x="549103" y="382589"/>
                        <a:pt x="557232" y="390718"/>
                        <a:pt x="557232" y="400945"/>
                      </a:cubicBezTo>
                      <a:lnTo>
                        <a:pt x="557232" y="401994"/>
                      </a:lnTo>
                      <a:cubicBezTo>
                        <a:pt x="557232" y="412221"/>
                        <a:pt x="549103" y="420350"/>
                        <a:pt x="538876" y="420350"/>
                      </a:cubicBezTo>
                      <a:close/>
                      <a:moveTo>
                        <a:pt x="538876" y="349024"/>
                      </a:moveTo>
                      <a:cubicBezTo>
                        <a:pt x="528649" y="349024"/>
                        <a:pt x="520520" y="340895"/>
                        <a:pt x="520520" y="330668"/>
                      </a:cubicBezTo>
                      <a:lnTo>
                        <a:pt x="520520" y="329619"/>
                      </a:lnTo>
                      <a:cubicBezTo>
                        <a:pt x="520520" y="319392"/>
                        <a:pt x="528649" y="311264"/>
                        <a:pt x="538876" y="311264"/>
                      </a:cubicBezTo>
                      <a:cubicBezTo>
                        <a:pt x="549103" y="311264"/>
                        <a:pt x="557232" y="319392"/>
                        <a:pt x="557232" y="329619"/>
                      </a:cubicBezTo>
                      <a:lnTo>
                        <a:pt x="557232" y="330668"/>
                      </a:lnTo>
                      <a:cubicBezTo>
                        <a:pt x="557232" y="340895"/>
                        <a:pt x="549103" y="349024"/>
                        <a:pt x="538876" y="349024"/>
                      </a:cubicBezTo>
                      <a:close/>
                      <a:moveTo>
                        <a:pt x="538876" y="277699"/>
                      </a:moveTo>
                      <a:cubicBezTo>
                        <a:pt x="528649" y="277699"/>
                        <a:pt x="520520" y="269569"/>
                        <a:pt x="520520" y="259342"/>
                      </a:cubicBezTo>
                      <a:lnTo>
                        <a:pt x="520520" y="258294"/>
                      </a:lnTo>
                      <a:cubicBezTo>
                        <a:pt x="520520" y="248067"/>
                        <a:pt x="528649" y="239938"/>
                        <a:pt x="538876" y="239938"/>
                      </a:cubicBezTo>
                      <a:cubicBezTo>
                        <a:pt x="549103" y="239938"/>
                        <a:pt x="557232" y="248067"/>
                        <a:pt x="557232" y="258294"/>
                      </a:cubicBezTo>
                      <a:lnTo>
                        <a:pt x="557232" y="259342"/>
                      </a:lnTo>
                      <a:cubicBezTo>
                        <a:pt x="557232" y="269569"/>
                        <a:pt x="549103" y="277699"/>
                        <a:pt x="538876" y="277699"/>
                      </a:cubicBezTo>
                      <a:close/>
                      <a:moveTo>
                        <a:pt x="557232" y="473057"/>
                      </a:moveTo>
                      <a:lnTo>
                        <a:pt x="557232" y="472533"/>
                      </a:lnTo>
                      <a:cubicBezTo>
                        <a:pt x="557232" y="462306"/>
                        <a:pt x="549103" y="454439"/>
                        <a:pt x="538876" y="454439"/>
                      </a:cubicBezTo>
                      <a:cubicBezTo>
                        <a:pt x="528649" y="454439"/>
                        <a:pt x="520520" y="462831"/>
                        <a:pt x="520520" y="473057"/>
                      </a:cubicBezTo>
                      <a:cubicBezTo>
                        <a:pt x="520520" y="483284"/>
                        <a:pt x="528649" y="491413"/>
                        <a:pt x="538876" y="491413"/>
                      </a:cubicBezTo>
                      <a:cubicBezTo>
                        <a:pt x="549103" y="491413"/>
                        <a:pt x="557232" y="483284"/>
                        <a:pt x="557232" y="473057"/>
                      </a:cubicBezTo>
                      <a:close/>
                      <a:moveTo>
                        <a:pt x="492987" y="13898"/>
                      </a:moveTo>
                      <a:cubicBezTo>
                        <a:pt x="492987" y="6294"/>
                        <a:pt x="486693" y="0"/>
                        <a:pt x="479089" y="0"/>
                      </a:cubicBezTo>
                      <a:lnTo>
                        <a:pt x="78144" y="0"/>
                      </a:lnTo>
                      <a:cubicBezTo>
                        <a:pt x="70539" y="0"/>
                        <a:pt x="64246" y="6294"/>
                        <a:pt x="64246" y="13898"/>
                      </a:cubicBezTo>
                      <a:cubicBezTo>
                        <a:pt x="64246" y="21503"/>
                        <a:pt x="70539" y="27796"/>
                        <a:pt x="78144" y="27796"/>
                      </a:cubicBezTo>
                      <a:lnTo>
                        <a:pt x="479089" y="27796"/>
                      </a:lnTo>
                      <a:cubicBezTo>
                        <a:pt x="486693" y="27796"/>
                        <a:pt x="492987" y="21503"/>
                        <a:pt x="492987" y="13898"/>
                      </a:cubicBezTo>
                      <a:close/>
                    </a:path>
                  </a:pathLst>
                </a:custGeom>
                <a:solidFill>
                  <a:srgbClr val="236BF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mn-lt"/>
                    <a:ea typeface="Quattrocento Sans"/>
                    <a:cs typeface="Quattrocento Sans"/>
                    <a:sym typeface="Quattrocento Sans"/>
                  </a:endParaRPr>
                </a:p>
              </p:txBody>
            </p:sp>
            <p:pic>
              <p:nvPicPr>
                <p:cNvPr id="467" name="Google Shape;467;g45fb8ed13b4897bd_146" descr="CVS Health logo in transparent PNG and vectorized SVG formats"/>
                <p:cNvPicPr preferRelativeResize="0"/>
                <p:nvPr/>
              </p:nvPicPr>
              <p:blipFill rotWithShape="1">
                <a:blip r:embed="rId6">
                  <a:alphaModFix/>
                </a:blip>
                <a:srcRect/>
                <a:stretch/>
              </p:blipFill>
              <p:spPr>
                <a:xfrm>
                  <a:off x="10867104" y="4645448"/>
                  <a:ext cx="125601" cy="104302"/>
                </a:xfrm>
                <a:prstGeom prst="rect">
                  <a:avLst/>
                </a:prstGeom>
                <a:noFill/>
                <a:ln>
                  <a:noFill/>
                </a:ln>
              </p:spPr>
            </p:pic>
            <p:pic>
              <p:nvPicPr>
                <p:cNvPr id="468" name="Google Shape;468;g45fb8ed13b4897bd_146"/>
                <p:cNvPicPr preferRelativeResize="0"/>
                <p:nvPr/>
              </p:nvPicPr>
              <p:blipFill rotWithShape="1">
                <a:blip r:embed="rId5">
                  <a:alphaModFix/>
                </a:blip>
                <a:srcRect l="11316" t="42590" r="11325" b="42872"/>
                <a:stretch/>
              </p:blipFill>
              <p:spPr>
                <a:xfrm>
                  <a:off x="10519499" y="4028696"/>
                  <a:ext cx="491343" cy="61554"/>
                </a:xfrm>
                <a:prstGeom prst="rect">
                  <a:avLst/>
                </a:prstGeom>
                <a:noFill/>
                <a:ln>
                  <a:noFill/>
                </a:ln>
              </p:spPr>
            </p:pic>
          </p:grpSp>
        </p:grpSp>
      </p:grpSp>
      <p:grpSp>
        <p:nvGrpSpPr>
          <p:cNvPr id="469" name="Google Shape;469;g45fb8ed13b4897bd_146"/>
          <p:cNvGrpSpPr/>
          <p:nvPr/>
        </p:nvGrpSpPr>
        <p:grpSpPr>
          <a:xfrm>
            <a:off x="230183" y="3473360"/>
            <a:ext cx="2743200" cy="2534043"/>
            <a:chOff x="256918" y="3751766"/>
            <a:chExt cx="2743200" cy="2534043"/>
          </a:xfrm>
        </p:grpSpPr>
        <p:sp>
          <p:nvSpPr>
            <p:cNvPr id="470" name="Google Shape;470;g45fb8ed13b4897bd_146"/>
            <p:cNvSpPr txBox="1"/>
            <p:nvPr/>
          </p:nvSpPr>
          <p:spPr>
            <a:xfrm>
              <a:off x="256918" y="4670022"/>
              <a:ext cx="2743200" cy="161578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ZT SD-WAN: Transition Next Gen Sites (10) + Hub &amp; Spoke Sites (890)</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Develop best path to Zscaler for Internet and Private Application Access</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Improved Colleague Experience</a:t>
              </a:r>
              <a:endParaRPr sz="1400" b="0" i="0" u="none" strike="noStrike" cap="none">
                <a:solidFill>
                  <a:srgbClr val="000000"/>
                </a:solidFill>
                <a:latin typeface="+mn-lt"/>
                <a:ea typeface="Arial"/>
                <a:cs typeface="Arial"/>
                <a:sym typeface="Arial"/>
              </a:endParaRPr>
            </a:p>
            <a:p>
              <a:pPr marL="285750" marR="0" lvl="0" indent="-215900" algn="l" rtl="0">
                <a:lnSpc>
                  <a:spcPct val="100000"/>
                </a:lnSpc>
                <a:spcBef>
                  <a:spcPts val="0"/>
                </a:spcBef>
                <a:spcAft>
                  <a:spcPts val="0"/>
                </a:spcAft>
                <a:buClr>
                  <a:srgbClr val="000000"/>
                </a:buClr>
                <a:buSzPts val="1100"/>
                <a:buFont typeface="Noto Sans Symbols"/>
                <a:buNone/>
              </a:pPr>
              <a:endParaRPr sz="1100" b="0" i="0" u="none" strike="noStrike" cap="none">
                <a:solidFill>
                  <a:srgbClr val="222222"/>
                </a:solidFill>
                <a:latin typeface="+mn-lt"/>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222222"/>
                </a:solidFill>
                <a:latin typeface="+mn-lt"/>
                <a:ea typeface="Quattrocento Sans"/>
                <a:cs typeface="Quattrocento Sans"/>
                <a:sym typeface="Quattrocento Sans"/>
              </a:endParaRPr>
            </a:p>
          </p:txBody>
        </p:sp>
        <p:grpSp>
          <p:nvGrpSpPr>
            <p:cNvPr id="471" name="Google Shape;471;g45fb8ed13b4897bd_146"/>
            <p:cNvGrpSpPr/>
            <p:nvPr/>
          </p:nvGrpSpPr>
          <p:grpSpPr>
            <a:xfrm>
              <a:off x="770690" y="3751766"/>
              <a:ext cx="1715533" cy="970793"/>
              <a:chOff x="647584" y="3630259"/>
              <a:chExt cx="2147100" cy="1215010"/>
            </a:xfrm>
          </p:grpSpPr>
          <p:sp>
            <p:nvSpPr>
              <p:cNvPr id="472" name="Google Shape;472;g45fb8ed13b4897bd_146"/>
              <p:cNvSpPr txBox="1"/>
              <p:nvPr/>
            </p:nvSpPr>
            <p:spPr>
              <a:xfrm>
                <a:off x="647584" y="4500869"/>
                <a:ext cx="2147100" cy="344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Remote Sites</a:t>
                </a:r>
                <a:endParaRPr sz="1400" b="0" i="0" u="none" strike="noStrike" cap="none">
                  <a:solidFill>
                    <a:srgbClr val="000000"/>
                  </a:solidFill>
                  <a:latin typeface="+mn-lt"/>
                  <a:ea typeface="Arial"/>
                  <a:cs typeface="Arial"/>
                  <a:sym typeface="Arial"/>
                </a:endParaRPr>
              </a:p>
            </p:txBody>
          </p:sp>
          <p:grpSp>
            <p:nvGrpSpPr>
              <p:cNvPr id="473" name="Google Shape;473;g45fb8ed13b4897bd_146"/>
              <p:cNvGrpSpPr/>
              <p:nvPr/>
            </p:nvGrpSpPr>
            <p:grpSpPr>
              <a:xfrm>
                <a:off x="1166159" y="3630259"/>
                <a:ext cx="1110090" cy="1110090"/>
                <a:chOff x="1166159" y="3630259"/>
                <a:chExt cx="1110090" cy="1110090"/>
              </a:xfrm>
            </p:grpSpPr>
            <p:pic>
              <p:nvPicPr>
                <p:cNvPr id="474" name="Google Shape;474;g45fb8ed13b4897bd_146"/>
                <p:cNvPicPr preferRelativeResize="0"/>
                <p:nvPr/>
              </p:nvPicPr>
              <p:blipFill rotWithShape="1">
                <a:blip r:embed="rId9">
                  <a:alphaModFix/>
                </a:blip>
                <a:srcRect/>
                <a:stretch/>
              </p:blipFill>
              <p:spPr>
                <a:xfrm>
                  <a:off x="1166159" y="3630259"/>
                  <a:ext cx="1110090" cy="1110090"/>
                </a:xfrm>
                <a:prstGeom prst="rect">
                  <a:avLst/>
                </a:prstGeom>
                <a:noFill/>
                <a:ln>
                  <a:noFill/>
                </a:ln>
              </p:spPr>
            </p:pic>
            <p:pic>
              <p:nvPicPr>
                <p:cNvPr id="475" name="Google Shape;475;g45fb8ed13b4897bd_146" descr="CVS Health logo in transparent PNG and vectorized SVG formats"/>
                <p:cNvPicPr preferRelativeResize="0"/>
                <p:nvPr/>
              </p:nvPicPr>
              <p:blipFill rotWithShape="1">
                <a:blip r:embed="rId6">
                  <a:alphaModFix/>
                </a:blip>
                <a:srcRect/>
                <a:stretch/>
              </p:blipFill>
              <p:spPr>
                <a:xfrm>
                  <a:off x="1511195" y="4379538"/>
                  <a:ext cx="110111" cy="91441"/>
                </a:xfrm>
                <a:prstGeom prst="rect">
                  <a:avLst/>
                </a:prstGeom>
                <a:noFill/>
                <a:ln>
                  <a:noFill/>
                </a:ln>
              </p:spPr>
            </p:pic>
            <p:pic>
              <p:nvPicPr>
                <p:cNvPr id="476" name="Google Shape;476;g45fb8ed13b4897bd_146"/>
                <p:cNvPicPr preferRelativeResize="0"/>
                <p:nvPr/>
              </p:nvPicPr>
              <p:blipFill rotWithShape="1">
                <a:blip r:embed="rId5">
                  <a:alphaModFix/>
                </a:blip>
                <a:srcRect l="11316" t="42590" r="11325" b="42872"/>
                <a:stretch/>
              </p:blipFill>
              <p:spPr>
                <a:xfrm>
                  <a:off x="1502458" y="3761041"/>
                  <a:ext cx="430754" cy="53966"/>
                </a:xfrm>
                <a:prstGeom prst="rect">
                  <a:avLst/>
                </a:prstGeom>
                <a:noFill/>
                <a:ln>
                  <a:noFill/>
                </a:ln>
              </p:spPr>
            </p:pic>
          </p:grpSp>
        </p:grpSp>
      </p:grpSp>
      <p:sp>
        <p:nvSpPr>
          <p:cNvPr id="477" name="Google Shape;477;g45fb8ed13b4897bd_146"/>
          <p:cNvSpPr/>
          <p:nvPr/>
        </p:nvSpPr>
        <p:spPr>
          <a:xfrm flipH="1">
            <a:off x="8041612" y="3720651"/>
            <a:ext cx="2093917" cy="821244"/>
          </a:xfrm>
          <a:custGeom>
            <a:avLst/>
            <a:gdLst/>
            <a:ahLst/>
            <a:cxnLst/>
            <a:rect l="l" t="t" r="r" b="b"/>
            <a:pathLst>
              <a:path w="3039063" h="1127585" extrusionOk="0">
                <a:moveTo>
                  <a:pt x="0" y="1127225"/>
                </a:moveTo>
                <a:cubicBezTo>
                  <a:pt x="1063121" y="1138478"/>
                  <a:pt x="1255515" y="883403"/>
                  <a:pt x="1727199" y="717103"/>
                </a:cubicBezTo>
                <a:lnTo>
                  <a:pt x="3039064" y="0"/>
                </a:ln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sp>
        <p:nvSpPr>
          <p:cNvPr id="478" name="Google Shape;478;g45fb8ed13b4897bd_146"/>
          <p:cNvSpPr txBox="1"/>
          <p:nvPr/>
        </p:nvSpPr>
        <p:spPr>
          <a:xfrm>
            <a:off x="5138871" y="1597912"/>
            <a:ext cx="1029300" cy="275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A5A5A5"/>
                </a:solidFill>
                <a:latin typeface="+mn-lt"/>
                <a:ea typeface="Quattrocento Sans"/>
                <a:cs typeface="Quattrocento Sans"/>
                <a:sym typeface="Quattrocento Sans"/>
              </a:rPr>
              <a:t>Risk360</a:t>
            </a:r>
            <a:endParaRPr sz="1400" b="0" i="0" u="none" strike="noStrike" cap="none">
              <a:solidFill>
                <a:srgbClr val="000000"/>
              </a:solidFill>
              <a:latin typeface="+mn-lt"/>
              <a:ea typeface="Arial"/>
              <a:cs typeface="Arial"/>
              <a:sym typeface="Arial"/>
            </a:endParaRPr>
          </a:p>
        </p:txBody>
      </p:sp>
      <p:sp>
        <p:nvSpPr>
          <p:cNvPr id="479" name="Google Shape;479;g45fb8ed13b4897bd_146"/>
          <p:cNvSpPr txBox="1"/>
          <p:nvPr/>
        </p:nvSpPr>
        <p:spPr>
          <a:xfrm>
            <a:off x="4500132" y="1349993"/>
            <a:ext cx="3176400" cy="275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Data Analytics</a:t>
            </a:r>
            <a:endParaRPr sz="1400" b="0" i="0" u="none" strike="noStrike" cap="none">
              <a:solidFill>
                <a:srgbClr val="000000"/>
              </a:solidFill>
              <a:latin typeface="+mn-lt"/>
              <a:ea typeface="Arial"/>
              <a:cs typeface="Arial"/>
              <a:sym typeface="Arial"/>
            </a:endParaRPr>
          </a:p>
        </p:txBody>
      </p:sp>
      <p:sp>
        <p:nvSpPr>
          <p:cNvPr id="480" name="Google Shape;480;g45fb8ed13b4897bd_146"/>
          <p:cNvSpPr txBox="1"/>
          <p:nvPr/>
        </p:nvSpPr>
        <p:spPr>
          <a:xfrm>
            <a:off x="4314510" y="1421123"/>
            <a:ext cx="1029300" cy="45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5E5E5E"/>
                </a:solidFill>
                <a:latin typeface="+mn-lt"/>
                <a:ea typeface="Quattrocento Sans"/>
                <a:cs typeface="Quattrocento Sans"/>
                <a:sym typeface="Quattrocento Sans"/>
              </a:rPr>
              <a:t>Digital Experience</a:t>
            </a:r>
            <a:endParaRPr sz="1400" b="0" i="0" u="none" strike="noStrike" cap="none">
              <a:solidFill>
                <a:srgbClr val="000000"/>
              </a:solidFill>
              <a:latin typeface="+mn-lt"/>
              <a:ea typeface="Arial"/>
              <a:cs typeface="Arial"/>
              <a:sym typeface="Arial"/>
            </a:endParaRPr>
          </a:p>
        </p:txBody>
      </p:sp>
      <p:sp>
        <p:nvSpPr>
          <p:cNvPr id="481" name="Google Shape;481;g45fb8ed13b4897bd_146"/>
          <p:cNvSpPr txBox="1"/>
          <p:nvPr/>
        </p:nvSpPr>
        <p:spPr>
          <a:xfrm>
            <a:off x="6935295" y="1402539"/>
            <a:ext cx="1029300" cy="45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A5A5A5"/>
                </a:solidFill>
                <a:latin typeface="+mn-lt"/>
                <a:ea typeface="Quattrocento Sans"/>
                <a:cs typeface="Quattrocento Sans"/>
                <a:sym typeface="Quattrocento Sans"/>
              </a:rPr>
              <a:t>Business Insights</a:t>
            </a:r>
            <a:endParaRPr sz="1400" b="0" i="0" u="none" strike="noStrike" cap="none">
              <a:solidFill>
                <a:srgbClr val="000000"/>
              </a:solidFill>
              <a:latin typeface="+mn-lt"/>
              <a:ea typeface="Arial"/>
              <a:cs typeface="Arial"/>
              <a:sym typeface="Arial"/>
            </a:endParaRPr>
          </a:p>
        </p:txBody>
      </p:sp>
      <p:grpSp>
        <p:nvGrpSpPr>
          <p:cNvPr id="482" name="Google Shape;482;g45fb8ed13b4897bd_146"/>
          <p:cNvGrpSpPr/>
          <p:nvPr/>
        </p:nvGrpSpPr>
        <p:grpSpPr>
          <a:xfrm>
            <a:off x="6278204" y="4766216"/>
            <a:ext cx="2743200" cy="2068093"/>
            <a:chOff x="6386848" y="4342712"/>
            <a:chExt cx="2743200" cy="2068093"/>
          </a:xfrm>
        </p:grpSpPr>
        <p:grpSp>
          <p:nvGrpSpPr>
            <p:cNvPr id="483" name="Google Shape;483;g45fb8ed13b4897bd_146"/>
            <p:cNvGrpSpPr/>
            <p:nvPr/>
          </p:nvGrpSpPr>
          <p:grpSpPr>
            <a:xfrm>
              <a:off x="6742405" y="4342712"/>
              <a:ext cx="2031937" cy="843711"/>
              <a:chOff x="6698122" y="4237187"/>
              <a:chExt cx="2543100" cy="1055959"/>
            </a:xfrm>
          </p:grpSpPr>
          <p:grpSp>
            <p:nvGrpSpPr>
              <p:cNvPr id="484" name="Google Shape;484;g45fb8ed13b4897bd_146"/>
              <p:cNvGrpSpPr/>
              <p:nvPr/>
            </p:nvGrpSpPr>
            <p:grpSpPr>
              <a:xfrm>
                <a:off x="7519352" y="4237187"/>
                <a:ext cx="901115" cy="766264"/>
                <a:chOff x="7530479" y="4237187"/>
                <a:chExt cx="901115" cy="766264"/>
              </a:xfrm>
            </p:grpSpPr>
            <p:sp>
              <p:nvSpPr>
                <p:cNvPr id="485" name="Google Shape;485;g45fb8ed13b4897bd_146"/>
                <p:cNvSpPr/>
                <p:nvPr/>
              </p:nvSpPr>
              <p:spPr>
                <a:xfrm>
                  <a:off x="7530479" y="4304150"/>
                  <a:ext cx="901115" cy="699301"/>
                </a:xfrm>
                <a:custGeom>
                  <a:avLst/>
                  <a:gdLst/>
                  <a:ahLst/>
                  <a:cxnLst/>
                  <a:rect l="l" t="t" r="r" b="b"/>
                  <a:pathLst>
                    <a:path w="557966" h="433004" extrusionOk="0">
                      <a:moveTo>
                        <a:pt x="408051" y="433005"/>
                      </a:moveTo>
                      <a:lnTo>
                        <a:pt x="149916" y="433005"/>
                      </a:lnTo>
                      <a:cubicBezTo>
                        <a:pt x="126902" y="432969"/>
                        <a:pt x="108254" y="414322"/>
                        <a:pt x="108219" y="391308"/>
                      </a:cubicBezTo>
                      <a:lnTo>
                        <a:pt x="108219" y="41697"/>
                      </a:lnTo>
                      <a:cubicBezTo>
                        <a:pt x="108254" y="18683"/>
                        <a:pt x="126902" y="35"/>
                        <a:pt x="149916" y="0"/>
                      </a:cubicBezTo>
                      <a:lnTo>
                        <a:pt x="408051" y="0"/>
                      </a:lnTo>
                      <a:cubicBezTo>
                        <a:pt x="431065" y="35"/>
                        <a:pt x="449712" y="18683"/>
                        <a:pt x="449748" y="41697"/>
                      </a:cubicBezTo>
                      <a:lnTo>
                        <a:pt x="449748" y="391308"/>
                      </a:lnTo>
                      <a:cubicBezTo>
                        <a:pt x="449712" y="414322"/>
                        <a:pt x="431065" y="432969"/>
                        <a:pt x="408051" y="433005"/>
                      </a:cubicBezTo>
                      <a:close/>
                      <a:moveTo>
                        <a:pt x="149916" y="19245"/>
                      </a:moveTo>
                      <a:cubicBezTo>
                        <a:pt x="137516" y="19245"/>
                        <a:pt x="127464" y="29297"/>
                        <a:pt x="127464" y="41697"/>
                      </a:cubicBezTo>
                      <a:lnTo>
                        <a:pt x="127464" y="391308"/>
                      </a:lnTo>
                      <a:cubicBezTo>
                        <a:pt x="127464" y="403708"/>
                        <a:pt x="137516" y="413760"/>
                        <a:pt x="149916" y="413760"/>
                      </a:cubicBezTo>
                      <a:lnTo>
                        <a:pt x="408051" y="413760"/>
                      </a:lnTo>
                      <a:cubicBezTo>
                        <a:pt x="420451" y="413760"/>
                        <a:pt x="430503" y="403708"/>
                        <a:pt x="430503" y="391308"/>
                      </a:cubicBezTo>
                      <a:lnTo>
                        <a:pt x="430503" y="41697"/>
                      </a:lnTo>
                      <a:cubicBezTo>
                        <a:pt x="430503" y="29297"/>
                        <a:pt x="420451" y="19245"/>
                        <a:pt x="408051" y="19245"/>
                      </a:cubicBezTo>
                      <a:close/>
                      <a:moveTo>
                        <a:pt x="88076" y="382263"/>
                      </a:moveTo>
                      <a:cubicBezTo>
                        <a:pt x="88076" y="375177"/>
                        <a:pt x="82332" y="369433"/>
                        <a:pt x="75247" y="369433"/>
                      </a:cubicBezTo>
                      <a:cubicBezTo>
                        <a:pt x="68161" y="369433"/>
                        <a:pt x="62417" y="375177"/>
                        <a:pt x="62417" y="382263"/>
                      </a:cubicBezTo>
                      <a:cubicBezTo>
                        <a:pt x="62417" y="389349"/>
                        <a:pt x="68161" y="395093"/>
                        <a:pt x="75247" y="395093"/>
                      </a:cubicBezTo>
                      <a:lnTo>
                        <a:pt x="75567" y="395093"/>
                      </a:lnTo>
                      <a:cubicBezTo>
                        <a:pt x="82527" y="394919"/>
                        <a:pt x="88078" y="389225"/>
                        <a:pt x="88076" y="382263"/>
                      </a:cubicBezTo>
                      <a:close/>
                      <a:moveTo>
                        <a:pt x="29573" y="392847"/>
                      </a:moveTo>
                      <a:cubicBezTo>
                        <a:pt x="27826" y="392833"/>
                        <a:pt x="26102" y="392461"/>
                        <a:pt x="24505" y="391757"/>
                      </a:cubicBezTo>
                      <a:lnTo>
                        <a:pt x="23799" y="391757"/>
                      </a:lnTo>
                      <a:cubicBezTo>
                        <a:pt x="17334" y="388834"/>
                        <a:pt x="14462" y="381223"/>
                        <a:pt x="17384" y="374757"/>
                      </a:cubicBezTo>
                      <a:cubicBezTo>
                        <a:pt x="20307" y="368292"/>
                        <a:pt x="27918" y="365420"/>
                        <a:pt x="34384" y="368343"/>
                      </a:cubicBezTo>
                      <a:cubicBezTo>
                        <a:pt x="40922" y="371074"/>
                        <a:pt x="44007" y="378588"/>
                        <a:pt x="41276" y="385127"/>
                      </a:cubicBezTo>
                      <a:cubicBezTo>
                        <a:pt x="41246" y="385199"/>
                        <a:pt x="41215" y="385270"/>
                        <a:pt x="41184" y="385342"/>
                      </a:cubicBezTo>
                      <a:cubicBezTo>
                        <a:pt x="39108" y="389893"/>
                        <a:pt x="34575" y="392823"/>
                        <a:pt x="29573" y="392847"/>
                      </a:cubicBezTo>
                      <a:close/>
                      <a:moveTo>
                        <a:pt x="12830" y="353268"/>
                      </a:moveTo>
                      <a:cubicBezTo>
                        <a:pt x="5744" y="353268"/>
                        <a:pt x="0" y="347524"/>
                        <a:pt x="0" y="340438"/>
                      </a:cubicBezTo>
                      <a:lnTo>
                        <a:pt x="0" y="339796"/>
                      </a:lnTo>
                      <a:cubicBezTo>
                        <a:pt x="0" y="332711"/>
                        <a:pt x="5744" y="326967"/>
                        <a:pt x="12830" y="326967"/>
                      </a:cubicBezTo>
                      <a:cubicBezTo>
                        <a:pt x="19916" y="326967"/>
                        <a:pt x="25660" y="332711"/>
                        <a:pt x="25660" y="339796"/>
                      </a:cubicBezTo>
                      <a:lnTo>
                        <a:pt x="25660" y="340438"/>
                      </a:lnTo>
                      <a:cubicBezTo>
                        <a:pt x="25660" y="347524"/>
                        <a:pt x="19916" y="353268"/>
                        <a:pt x="12830" y="353268"/>
                      </a:cubicBezTo>
                      <a:close/>
                      <a:moveTo>
                        <a:pt x="12830" y="306952"/>
                      </a:moveTo>
                      <a:cubicBezTo>
                        <a:pt x="5744" y="306952"/>
                        <a:pt x="0" y="301208"/>
                        <a:pt x="0" y="294122"/>
                      </a:cubicBezTo>
                      <a:lnTo>
                        <a:pt x="0" y="293481"/>
                      </a:lnTo>
                      <a:cubicBezTo>
                        <a:pt x="0" y="286395"/>
                        <a:pt x="5744" y="280651"/>
                        <a:pt x="12830" y="280651"/>
                      </a:cubicBezTo>
                      <a:cubicBezTo>
                        <a:pt x="19916" y="280651"/>
                        <a:pt x="25660" y="286395"/>
                        <a:pt x="25660" y="293481"/>
                      </a:cubicBezTo>
                      <a:lnTo>
                        <a:pt x="25660" y="294187"/>
                      </a:lnTo>
                      <a:cubicBezTo>
                        <a:pt x="25624" y="301247"/>
                        <a:pt x="19891" y="306952"/>
                        <a:pt x="12830" y="306952"/>
                      </a:cubicBezTo>
                      <a:close/>
                      <a:moveTo>
                        <a:pt x="12830" y="260573"/>
                      </a:moveTo>
                      <a:cubicBezTo>
                        <a:pt x="5744" y="260573"/>
                        <a:pt x="0" y="254829"/>
                        <a:pt x="0" y="247743"/>
                      </a:cubicBezTo>
                      <a:lnTo>
                        <a:pt x="0" y="247101"/>
                      </a:lnTo>
                      <a:cubicBezTo>
                        <a:pt x="0" y="240015"/>
                        <a:pt x="5744" y="234272"/>
                        <a:pt x="12830" y="234272"/>
                      </a:cubicBezTo>
                      <a:cubicBezTo>
                        <a:pt x="19916" y="234272"/>
                        <a:pt x="25660" y="240015"/>
                        <a:pt x="25660" y="247101"/>
                      </a:cubicBezTo>
                      <a:lnTo>
                        <a:pt x="25660" y="247743"/>
                      </a:lnTo>
                      <a:cubicBezTo>
                        <a:pt x="25660" y="254829"/>
                        <a:pt x="19916" y="260573"/>
                        <a:pt x="12830" y="260573"/>
                      </a:cubicBezTo>
                      <a:close/>
                      <a:moveTo>
                        <a:pt x="12830" y="214257"/>
                      </a:moveTo>
                      <a:cubicBezTo>
                        <a:pt x="5744" y="214257"/>
                        <a:pt x="0" y="208513"/>
                        <a:pt x="0" y="201427"/>
                      </a:cubicBezTo>
                      <a:lnTo>
                        <a:pt x="0" y="200786"/>
                      </a:lnTo>
                      <a:cubicBezTo>
                        <a:pt x="0" y="193700"/>
                        <a:pt x="5744" y="187956"/>
                        <a:pt x="12830" y="187956"/>
                      </a:cubicBezTo>
                      <a:cubicBezTo>
                        <a:pt x="19916" y="187956"/>
                        <a:pt x="25660" y="193700"/>
                        <a:pt x="25660" y="200786"/>
                      </a:cubicBezTo>
                      <a:lnTo>
                        <a:pt x="25660" y="201427"/>
                      </a:lnTo>
                      <a:cubicBezTo>
                        <a:pt x="25660" y="208513"/>
                        <a:pt x="19916" y="214257"/>
                        <a:pt x="12830" y="214257"/>
                      </a:cubicBezTo>
                      <a:close/>
                      <a:moveTo>
                        <a:pt x="12830" y="167877"/>
                      </a:moveTo>
                      <a:cubicBezTo>
                        <a:pt x="5744" y="167877"/>
                        <a:pt x="0" y="162134"/>
                        <a:pt x="0" y="155048"/>
                      </a:cubicBezTo>
                      <a:lnTo>
                        <a:pt x="0" y="154406"/>
                      </a:lnTo>
                      <a:cubicBezTo>
                        <a:pt x="0" y="147320"/>
                        <a:pt x="5744" y="141576"/>
                        <a:pt x="12830" y="141576"/>
                      </a:cubicBezTo>
                      <a:cubicBezTo>
                        <a:pt x="19916" y="141576"/>
                        <a:pt x="25660" y="147320"/>
                        <a:pt x="25660" y="154406"/>
                      </a:cubicBezTo>
                      <a:lnTo>
                        <a:pt x="25660" y="155048"/>
                      </a:lnTo>
                      <a:cubicBezTo>
                        <a:pt x="25660" y="162134"/>
                        <a:pt x="19916" y="167877"/>
                        <a:pt x="12830" y="167877"/>
                      </a:cubicBezTo>
                      <a:close/>
                      <a:moveTo>
                        <a:pt x="29316" y="127720"/>
                      </a:moveTo>
                      <a:cubicBezTo>
                        <a:pt x="24282" y="127758"/>
                        <a:pt x="19691" y="124848"/>
                        <a:pt x="17577" y="120279"/>
                      </a:cubicBezTo>
                      <a:cubicBezTo>
                        <a:pt x="14635" y="113934"/>
                        <a:pt x="17317" y="106402"/>
                        <a:pt x="23607" y="103344"/>
                      </a:cubicBezTo>
                      <a:lnTo>
                        <a:pt x="24377" y="103344"/>
                      </a:lnTo>
                      <a:cubicBezTo>
                        <a:pt x="30569" y="99900"/>
                        <a:pt x="38381" y="102128"/>
                        <a:pt x="41825" y="108320"/>
                      </a:cubicBezTo>
                      <a:cubicBezTo>
                        <a:pt x="45269" y="114512"/>
                        <a:pt x="43041" y="122324"/>
                        <a:pt x="36849" y="125768"/>
                      </a:cubicBezTo>
                      <a:cubicBezTo>
                        <a:pt x="36184" y="126138"/>
                        <a:pt x="35488" y="126448"/>
                        <a:pt x="34769" y="126694"/>
                      </a:cubicBezTo>
                      <a:cubicBezTo>
                        <a:pt x="33048" y="127430"/>
                        <a:pt x="31187" y="127780"/>
                        <a:pt x="29316" y="127720"/>
                      </a:cubicBezTo>
                      <a:close/>
                      <a:moveTo>
                        <a:pt x="88205" y="112517"/>
                      </a:moveTo>
                      <a:cubicBezTo>
                        <a:pt x="88205" y="105431"/>
                        <a:pt x="82461" y="99687"/>
                        <a:pt x="75375" y="99687"/>
                      </a:cubicBezTo>
                      <a:lnTo>
                        <a:pt x="75054" y="99687"/>
                      </a:lnTo>
                      <a:cubicBezTo>
                        <a:pt x="67968" y="99687"/>
                        <a:pt x="62224" y="105431"/>
                        <a:pt x="62224" y="112517"/>
                      </a:cubicBezTo>
                      <a:cubicBezTo>
                        <a:pt x="62224" y="119603"/>
                        <a:pt x="67968" y="125347"/>
                        <a:pt x="75054" y="125347"/>
                      </a:cubicBezTo>
                      <a:cubicBezTo>
                        <a:pt x="82137" y="125524"/>
                        <a:pt x="88024" y="119926"/>
                        <a:pt x="88201" y="112842"/>
                      </a:cubicBezTo>
                      <a:cubicBezTo>
                        <a:pt x="88203" y="112734"/>
                        <a:pt x="88205" y="112625"/>
                        <a:pt x="88205" y="112517"/>
                      </a:cubicBezTo>
                      <a:close/>
                      <a:moveTo>
                        <a:pt x="495742" y="382263"/>
                      </a:moveTo>
                      <a:cubicBezTo>
                        <a:pt x="495742" y="375177"/>
                        <a:pt x="489998" y="369433"/>
                        <a:pt x="482912" y="369433"/>
                      </a:cubicBezTo>
                      <a:lnTo>
                        <a:pt x="482592" y="369433"/>
                      </a:lnTo>
                      <a:cubicBezTo>
                        <a:pt x="475506" y="369433"/>
                        <a:pt x="469762" y="375177"/>
                        <a:pt x="469762" y="382263"/>
                      </a:cubicBezTo>
                      <a:cubicBezTo>
                        <a:pt x="469762" y="389349"/>
                        <a:pt x="475506" y="395093"/>
                        <a:pt x="482592" y="395093"/>
                      </a:cubicBezTo>
                      <a:cubicBezTo>
                        <a:pt x="489678" y="395093"/>
                        <a:pt x="495421" y="389349"/>
                        <a:pt x="495421" y="382263"/>
                      </a:cubicBezTo>
                      <a:close/>
                      <a:moveTo>
                        <a:pt x="528266" y="392847"/>
                      </a:moveTo>
                      <a:cubicBezTo>
                        <a:pt x="521180" y="392823"/>
                        <a:pt x="515456" y="387059"/>
                        <a:pt x="515480" y="379973"/>
                      </a:cubicBezTo>
                      <a:cubicBezTo>
                        <a:pt x="515497" y="374906"/>
                        <a:pt x="518496" y="370323"/>
                        <a:pt x="523134" y="368278"/>
                      </a:cubicBezTo>
                      <a:lnTo>
                        <a:pt x="523583" y="368278"/>
                      </a:lnTo>
                      <a:cubicBezTo>
                        <a:pt x="530048" y="365356"/>
                        <a:pt x="537657" y="368228"/>
                        <a:pt x="540582" y="374693"/>
                      </a:cubicBezTo>
                      <a:cubicBezTo>
                        <a:pt x="543507" y="381159"/>
                        <a:pt x="540634" y="388770"/>
                        <a:pt x="534167" y="391693"/>
                      </a:cubicBezTo>
                      <a:lnTo>
                        <a:pt x="533462" y="391693"/>
                      </a:lnTo>
                      <a:cubicBezTo>
                        <a:pt x="531821" y="392413"/>
                        <a:pt x="530057" y="392805"/>
                        <a:pt x="528266" y="392847"/>
                      </a:cubicBezTo>
                      <a:close/>
                      <a:moveTo>
                        <a:pt x="545137" y="353268"/>
                      </a:moveTo>
                      <a:cubicBezTo>
                        <a:pt x="538048" y="353268"/>
                        <a:pt x="532307" y="347524"/>
                        <a:pt x="532307" y="340438"/>
                      </a:cubicBezTo>
                      <a:lnTo>
                        <a:pt x="532307" y="339796"/>
                      </a:lnTo>
                      <a:cubicBezTo>
                        <a:pt x="532307" y="332711"/>
                        <a:pt x="538048" y="326967"/>
                        <a:pt x="545137" y="326967"/>
                      </a:cubicBezTo>
                      <a:cubicBezTo>
                        <a:pt x="552225" y="326967"/>
                        <a:pt x="557967" y="332711"/>
                        <a:pt x="557967" y="339796"/>
                      </a:cubicBezTo>
                      <a:lnTo>
                        <a:pt x="557967" y="340438"/>
                      </a:lnTo>
                      <a:cubicBezTo>
                        <a:pt x="557967" y="347524"/>
                        <a:pt x="552225" y="353268"/>
                        <a:pt x="545137" y="353268"/>
                      </a:cubicBezTo>
                      <a:close/>
                      <a:moveTo>
                        <a:pt x="545137" y="306952"/>
                      </a:moveTo>
                      <a:cubicBezTo>
                        <a:pt x="538048" y="306952"/>
                        <a:pt x="532307" y="301208"/>
                        <a:pt x="532307" y="294122"/>
                      </a:cubicBezTo>
                      <a:lnTo>
                        <a:pt x="532307" y="293481"/>
                      </a:lnTo>
                      <a:cubicBezTo>
                        <a:pt x="532307" y="286395"/>
                        <a:pt x="538048" y="280651"/>
                        <a:pt x="545137" y="280651"/>
                      </a:cubicBezTo>
                      <a:cubicBezTo>
                        <a:pt x="552225" y="280651"/>
                        <a:pt x="557967" y="286395"/>
                        <a:pt x="557967" y="293481"/>
                      </a:cubicBezTo>
                      <a:lnTo>
                        <a:pt x="557967" y="294187"/>
                      </a:lnTo>
                      <a:cubicBezTo>
                        <a:pt x="557928" y="301247"/>
                        <a:pt x="552200" y="306952"/>
                        <a:pt x="545137" y="306952"/>
                      </a:cubicBezTo>
                      <a:close/>
                      <a:moveTo>
                        <a:pt x="545137" y="260573"/>
                      </a:moveTo>
                      <a:cubicBezTo>
                        <a:pt x="538048" y="260573"/>
                        <a:pt x="532307" y="254829"/>
                        <a:pt x="532307" y="247743"/>
                      </a:cubicBezTo>
                      <a:lnTo>
                        <a:pt x="532307" y="247101"/>
                      </a:lnTo>
                      <a:cubicBezTo>
                        <a:pt x="532307" y="240015"/>
                        <a:pt x="538048" y="234272"/>
                        <a:pt x="545137" y="234272"/>
                      </a:cubicBezTo>
                      <a:cubicBezTo>
                        <a:pt x="552225" y="234272"/>
                        <a:pt x="557967" y="240015"/>
                        <a:pt x="557967" y="247101"/>
                      </a:cubicBezTo>
                      <a:lnTo>
                        <a:pt x="557967" y="247743"/>
                      </a:lnTo>
                      <a:cubicBezTo>
                        <a:pt x="557967" y="254829"/>
                        <a:pt x="552225" y="260573"/>
                        <a:pt x="545137" y="260573"/>
                      </a:cubicBezTo>
                      <a:close/>
                      <a:moveTo>
                        <a:pt x="545137" y="214257"/>
                      </a:moveTo>
                      <a:cubicBezTo>
                        <a:pt x="538048" y="214257"/>
                        <a:pt x="532307" y="208513"/>
                        <a:pt x="532307" y="201427"/>
                      </a:cubicBezTo>
                      <a:lnTo>
                        <a:pt x="532307" y="200786"/>
                      </a:lnTo>
                      <a:cubicBezTo>
                        <a:pt x="532307" y="193700"/>
                        <a:pt x="538048" y="187956"/>
                        <a:pt x="545137" y="187956"/>
                      </a:cubicBezTo>
                      <a:cubicBezTo>
                        <a:pt x="552225" y="187956"/>
                        <a:pt x="557967" y="193700"/>
                        <a:pt x="557967" y="200786"/>
                      </a:cubicBezTo>
                      <a:lnTo>
                        <a:pt x="557967" y="201427"/>
                      </a:lnTo>
                      <a:cubicBezTo>
                        <a:pt x="557967" y="208513"/>
                        <a:pt x="552225" y="214257"/>
                        <a:pt x="545137" y="214257"/>
                      </a:cubicBezTo>
                      <a:close/>
                      <a:moveTo>
                        <a:pt x="545137" y="167877"/>
                      </a:moveTo>
                      <a:cubicBezTo>
                        <a:pt x="538048" y="167877"/>
                        <a:pt x="532307" y="162134"/>
                        <a:pt x="532307" y="155048"/>
                      </a:cubicBezTo>
                      <a:lnTo>
                        <a:pt x="532307" y="154406"/>
                      </a:lnTo>
                      <a:cubicBezTo>
                        <a:pt x="532307" y="147320"/>
                        <a:pt x="538048" y="141576"/>
                        <a:pt x="545137" y="141576"/>
                      </a:cubicBezTo>
                      <a:cubicBezTo>
                        <a:pt x="552225" y="141576"/>
                        <a:pt x="557967" y="147320"/>
                        <a:pt x="557967" y="154406"/>
                      </a:cubicBezTo>
                      <a:lnTo>
                        <a:pt x="557967" y="155048"/>
                      </a:lnTo>
                      <a:cubicBezTo>
                        <a:pt x="557967" y="162134"/>
                        <a:pt x="552225" y="167877"/>
                        <a:pt x="545137" y="167877"/>
                      </a:cubicBezTo>
                      <a:close/>
                      <a:moveTo>
                        <a:pt x="529164" y="127913"/>
                      </a:moveTo>
                      <a:cubicBezTo>
                        <a:pt x="527319" y="127915"/>
                        <a:pt x="525499" y="127498"/>
                        <a:pt x="523839" y="126694"/>
                      </a:cubicBezTo>
                      <a:lnTo>
                        <a:pt x="523390" y="126694"/>
                      </a:lnTo>
                      <a:cubicBezTo>
                        <a:pt x="516759" y="124197"/>
                        <a:pt x="513408" y="116798"/>
                        <a:pt x="515904" y="110167"/>
                      </a:cubicBezTo>
                      <a:cubicBezTo>
                        <a:pt x="518400" y="103535"/>
                        <a:pt x="525800" y="100183"/>
                        <a:pt x="532431" y="102680"/>
                      </a:cubicBezTo>
                      <a:cubicBezTo>
                        <a:pt x="532893" y="102854"/>
                        <a:pt x="533344" y="103054"/>
                        <a:pt x="533782" y="103280"/>
                      </a:cubicBezTo>
                      <a:lnTo>
                        <a:pt x="534552" y="103280"/>
                      </a:lnTo>
                      <a:cubicBezTo>
                        <a:pt x="541076" y="106050"/>
                        <a:pt x="544117" y="113582"/>
                        <a:pt x="541346" y="120104"/>
                      </a:cubicBezTo>
                      <a:cubicBezTo>
                        <a:pt x="539280" y="124967"/>
                        <a:pt x="534445" y="128066"/>
                        <a:pt x="529164" y="127913"/>
                      </a:cubicBezTo>
                      <a:close/>
                      <a:moveTo>
                        <a:pt x="495742" y="112517"/>
                      </a:moveTo>
                      <a:cubicBezTo>
                        <a:pt x="495742" y="105431"/>
                        <a:pt x="489998" y="99687"/>
                        <a:pt x="482912" y="99687"/>
                      </a:cubicBezTo>
                      <a:cubicBezTo>
                        <a:pt x="475827" y="99687"/>
                        <a:pt x="470083" y="105431"/>
                        <a:pt x="470083" y="112517"/>
                      </a:cubicBezTo>
                      <a:cubicBezTo>
                        <a:pt x="470083" y="119603"/>
                        <a:pt x="475827" y="125347"/>
                        <a:pt x="482912" y="125347"/>
                      </a:cubicBezTo>
                      <a:lnTo>
                        <a:pt x="483233" y="125347"/>
                      </a:lnTo>
                      <a:cubicBezTo>
                        <a:pt x="490118" y="125071"/>
                        <a:pt x="495556" y="119407"/>
                        <a:pt x="495550" y="112517"/>
                      </a:cubicBezTo>
                      <a:close/>
                      <a:moveTo>
                        <a:pt x="368214" y="122139"/>
                      </a:moveTo>
                      <a:lnTo>
                        <a:pt x="239339" y="122139"/>
                      </a:lnTo>
                      <a:cubicBezTo>
                        <a:pt x="223857" y="122139"/>
                        <a:pt x="211306" y="109589"/>
                        <a:pt x="211306" y="94106"/>
                      </a:cubicBezTo>
                      <a:cubicBezTo>
                        <a:pt x="211306" y="78624"/>
                        <a:pt x="223857" y="66073"/>
                        <a:pt x="239339" y="66073"/>
                      </a:cubicBezTo>
                      <a:lnTo>
                        <a:pt x="368022" y="66073"/>
                      </a:lnTo>
                      <a:cubicBezTo>
                        <a:pt x="383504" y="66073"/>
                        <a:pt x="396055" y="78624"/>
                        <a:pt x="396055" y="94106"/>
                      </a:cubicBezTo>
                      <a:cubicBezTo>
                        <a:pt x="396055" y="109589"/>
                        <a:pt x="383504" y="122139"/>
                        <a:pt x="368022" y="122139"/>
                      </a:cubicBezTo>
                      <a:close/>
                      <a:moveTo>
                        <a:pt x="239339" y="85318"/>
                      </a:moveTo>
                      <a:cubicBezTo>
                        <a:pt x="234486" y="85318"/>
                        <a:pt x="230551" y="89253"/>
                        <a:pt x="230551" y="94106"/>
                      </a:cubicBezTo>
                      <a:cubicBezTo>
                        <a:pt x="230551" y="98960"/>
                        <a:pt x="234486" y="102895"/>
                        <a:pt x="239339" y="102895"/>
                      </a:cubicBezTo>
                      <a:lnTo>
                        <a:pt x="368022" y="102895"/>
                      </a:lnTo>
                      <a:cubicBezTo>
                        <a:pt x="372875" y="102895"/>
                        <a:pt x="376810" y="98960"/>
                        <a:pt x="376810" y="94106"/>
                      </a:cubicBezTo>
                      <a:cubicBezTo>
                        <a:pt x="376810" y="89253"/>
                        <a:pt x="372875" y="85318"/>
                        <a:pt x="368022" y="85318"/>
                      </a:cubicBezTo>
                      <a:close/>
                      <a:moveTo>
                        <a:pt x="368022" y="203673"/>
                      </a:moveTo>
                      <a:lnTo>
                        <a:pt x="239339" y="203673"/>
                      </a:lnTo>
                      <a:cubicBezTo>
                        <a:pt x="223857" y="203673"/>
                        <a:pt x="211306" y="191122"/>
                        <a:pt x="211306" y="175640"/>
                      </a:cubicBezTo>
                      <a:cubicBezTo>
                        <a:pt x="211306" y="160157"/>
                        <a:pt x="223857" y="147606"/>
                        <a:pt x="239339" y="147606"/>
                      </a:cubicBezTo>
                      <a:lnTo>
                        <a:pt x="368022" y="147606"/>
                      </a:lnTo>
                      <a:cubicBezTo>
                        <a:pt x="383504" y="147606"/>
                        <a:pt x="396055" y="160157"/>
                        <a:pt x="396055" y="175640"/>
                      </a:cubicBezTo>
                      <a:cubicBezTo>
                        <a:pt x="396055" y="191122"/>
                        <a:pt x="383504" y="203673"/>
                        <a:pt x="368022" y="203673"/>
                      </a:cubicBezTo>
                      <a:close/>
                      <a:moveTo>
                        <a:pt x="239339" y="166915"/>
                      </a:moveTo>
                      <a:cubicBezTo>
                        <a:pt x="234486" y="166915"/>
                        <a:pt x="230551" y="170850"/>
                        <a:pt x="230551" y="175704"/>
                      </a:cubicBezTo>
                      <a:cubicBezTo>
                        <a:pt x="230551" y="180557"/>
                        <a:pt x="234486" y="184492"/>
                        <a:pt x="239339" y="184492"/>
                      </a:cubicBezTo>
                      <a:lnTo>
                        <a:pt x="368022" y="184492"/>
                      </a:lnTo>
                      <a:cubicBezTo>
                        <a:pt x="372875" y="184492"/>
                        <a:pt x="376810" y="180557"/>
                        <a:pt x="376810" y="175704"/>
                      </a:cubicBezTo>
                      <a:cubicBezTo>
                        <a:pt x="376810" y="170850"/>
                        <a:pt x="372875" y="166915"/>
                        <a:pt x="368022" y="166915"/>
                      </a:cubicBezTo>
                      <a:close/>
                      <a:moveTo>
                        <a:pt x="368022" y="285334"/>
                      </a:moveTo>
                      <a:lnTo>
                        <a:pt x="239339" y="285334"/>
                      </a:lnTo>
                      <a:cubicBezTo>
                        <a:pt x="223857" y="285334"/>
                        <a:pt x="211306" y="272783"/>
                        <a:pt x="211306" y="257301"/>
                      </a:cubicBezTo>
                      <a:cubicBezTo>
                        <a:pt x="211306" y="241819"/>
                        <a:pt x="223857" y="229268"/>
                        <a:pt x="239339" y="229268"/>
                      </a:cubicBezTo>
                      <a:lnTo>
                        <a:pt x="368022" y="229268"/>
                      </a:lnTo>
                      <a:cubicBezTo>
                        <a:pt x="383504" y="229268"/>
                        <a:pt x="396055" y="241819"/>
                        <a:pt x="396055" y="257301"/>
                      </a:cubicBezTo>
                      <a:cubicBezTo>
                        <a:pt x="396055" y="272783"/>
                        <a:pt x="383504" y="285334"/>
                        <a:pt x="368022" y="285334"/>
                      </a:cubicBezTo>
                      <a:close/>
                      <a:moveTo>
                        <a:pt x="239339" y="248577"/>
                      </a:moveTo>
                      <a:cubicBezTo>
                        <a:pt x="234486" y="248577"/>
                        <a:pt x="230551" y="252512"/>
                        <a:pt x="230551" y="257365"/>
                      </a:cubicBezTo>
                      <a:cubicBezTo>
                        <a:pt x="230551" y="262219"/>
                        <a:pt x="234486" y="266154"/>
                        <a:pt x="239339" y="266154"/>
                      </a:cubicBezTo>
                      <a:lnTo>
                        <a:pt x="368022" y="266154"/>
                      </a:lnTo>
                      <a:cubicBezTo>
                        <a:pt x="372875" y="266154"/>
                        <a:pt x="376810" y="262219"/>
                        <a:pt x="376810" y="257365"/>
                      </a:cubicBezTo>
                      <a:cubicBezTo>
                        <a:pt x="376810" y="252512"/>
                        <a:pt x="372875" y="248577"/>
                        <a:pt x="368022" y="248577"/>
                      </a:cubicBezTo>
                      <a:close/>
                      <a:moveTo>
                        <a:pt x="368022" y="366931"/>
                      </a:moveTo>
                      <a:lnTo>
                        <a:pt x="239339" y="366931"/>
                      </a:lnTo>
                      <a:cubicBezTo>
                        <a:pt x="223857" y="366931"/>
                        <a:pt x="211306" y="354381"/>
                        <a:pt x="211306" y="338898"/>
                      </a:cubicBezTo>
                      <a:cubicBezTo>
                        <a:pt x="211306" y="323416"/>
                        <a:pt x="223857" y="310865"/>
                        <a:pt x="239339" y="310865"/>
                      </a:cubicBezTo>
                      <a:lnTo>
                        <a:pt x="368022" y="310865"/>
                      </a:lnTo>
                      <a:cubicBezTo>
                        <a:pt x="383504" y="310865"/>
                        <a:pt x="396055" y="323416"/>
                        <a:pt x="396055" y="338898"/>
                      </a:cubicBezTo>
                      <a:cubicBezTo>
                        <a:pt x="396055" y="354381"/>
                        <a:pt x="383504" y="366931"/>
                        <a:pt x="368022" y="366931"/>
                      </a:cubicBezTo>
                      <a:close/>
                      <a:moveTo>
                        <a:pt x="239339" y="330110"/>
                      </a:moveTo>
                      <a:cubicBezTo>
                        <a:pt x="234486" y="330110"/>
                        <a:pt x="230551" y="334045"/>
                        <a:pt x="230551" y="338898"/>
                      </a:cubicBezTo>
                      <a:cubicBezTo>
                        <a:pt x="230551" y="343752"/>
                        <a:pt x="234486" y="347687"/>
                        <a:pt x="239339" y="347687"/>
                      </a:cubicBezTo>
                      <a:lnTo>
                        <a:pt x="368022" y="347687"/>
                      </a:lnTo>
                      <a:cubicBezTo>
                        <a:pt x="372875" y="347687"/>
                        <a:pt x="376810" y="343752"/>
                        <a:pt x="376810" y="338898"/>
                      </a:cubicBezTo>
                      <a:cubicBezTo>
                        <a:pt x="376810" y="334045"/>
                        <a:pt x="372875" y="330110"/>
                        <a:pt x="368022" y="330110"/>
                      </a:cubicBezTo>
                      <a:close/>
                      <a:moveTo>
                        <a:pt x="174741" y="81277"/>
                      </a:moveTo>
                      <a:cubicBezTo>
                        <a:pt x="167656" y="81277"/>
                        <a:pt x="161912" y="87020"/>
                        <a:pt x="161912" y="94106"/>
                      </a:cubicBezTo>
                      <a:cubicBezTo>
                        <a:pt x="161912" y="101192"/>
                        <a:pt x="167656" y="106936"/>
                        <a:pt x="174741" y="106936"/>
                      </a:cubicBezTo>
                      <a:cubicBezTo>
                        <a:pt x="181827" y="106936"/>
                        <a:pt x="187571" y="101192"/>
                        <a:pt x="187571" y="94106"/>
                      </a:cubicBezTo>
                      <a:cubicBezTo>
                        <a:pt x="187571" y="87020"/>
                        <a:pt x="181827" y="81277"/>
                        <a:pt x="174741" y="81277"/>
                      </a:cubicBezTo>
                      <a:close/>
                      <a:moveTo>
                        <a:pt x="174741" y="162874"/>
                      </a:moveTo>
                      <a:cubicBezTo>
                        <a:pt x="167656" y="162874"/>
                        <a:pt x="161912" y="168618"/>
                        <a:pt x="161912" y="175704"/>
                      </a:cubicBezTo>
                      <a:cubicBezTo>
                        <a:pt x="161912" y="182790"/>
                        <a:pt x="167656" y="188533"/>
                        <a:pt x="174741" y="188533"/>
                      </a:cubicBezTo>
                      <a:cubicBezTo>
                        <a:pt x="181827" y="188533"/>
                        <a:pt x="187571" y="182790"/>
                        <a:pt x="187571" y="175704"/>
                      </a:cubicBezTo>
                      <a:cubicBezTo>
                        <a:pt x="187571" y="168618"/>
                        <a:pt x="181827" y="162874"/>
                        <a:pt x="174741" y="162874"/>
                      </a:cubicBezTo>
                      <a:close/>
                      <a:moveTo>
                        <a:pt x="174741" y="244471"/>
                      </a:moveTo>
                      <a:cubicBezTo>
                        <a:pt x="167656" y="244471"/>
                        <a:pt x="161912" y="250215"/>
                        <a:pt x="161912" y="257301"/>
                      </a:cubicBezTo>
                      <a:cubicBezTo>
                        <a:pt x="161912" y="264387"/>
                        <a:pt x="167656" y="270131"/>
                        <a:pt x="174741" y="270131"/>
                      </a:cubicBezTo>
                      <a:cubicBezTo>
                        <a:pt x="181827" y="270131"/>
                        <a:pt x="187571" y="264387"/>
                        <a:pt x="187571" y="257301"/>
                      </a:cubicBezTo>
                      <a:cubicBezTo>
                        <a:pt x="187571" y="250215"/>
                        <a:pt x="181827" y="244471"/>
                        <a:pt x="174741" y="244471"/>
                      </a:cubicBezTo>
                      <a:close/>
                      <a:moveTo>
                        <a:pt x="174741" y="326069"/>
                      </a:moveTo>
                      <a:cubicBezTo>
                        <a:pt x="167656" y="326069"/>
                        <a:pt x="161912" y="331812"/>
                        <a:pt x="161912" y="338898"/>
                      </a:cubicBezTo>
                      <a:cubicBezTo>
                        <a:pt x="161912" y="345984"/>
                        <a:pt x="167656" y="351728"/>
                        <a:pt x="174741" y="351728"/>
                      </a:cubicBezTo>
                      <a:cubicBezTo>
                        <a:pt x="181827" y="351728"/>
                        <a:pt x="187571" y="345984"/>
                        <a:pt x="187571" y="338898"/>
                      </a:cubicBezTo>
                      <a:cubicBezTo>
                        <a:pt x="187571" y="331812"/>
                        <a:pt x="181827" y="326069"/>
                        <a:pt x="174741" y="32606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mn-lt"/>
                    <a:ea typeface="Quattrocento Sans"/>
                    <a:cs typeface="Quattrocento Sans"/>
                    <a:sym typeface="Quattrocento Sans"/>
                  </a:endParaRPr>
                </a:p>
              </p:txBody>
            </p:sp>
            <p:pic>
              <p:nvPicPr>
                <p:cNvPr id="486" name="Google Shape;486;g45fb8ed13b4897bd_146"/>
                <p:cNvPicPr preferRelativeResize="0"/>
                <p:nvPr/>
              </p:nvPicPr>
              <p:blipFill rotWithShape="1">
                <a:blip r:embed="rId5">
                  <a:alphaModFix/>
                </a:blip>
                <a:srcRect l="11316" t="42590" r="11325" b="42872"/>
                <a:stretch/>
              </p:blipFill>
              <p:spPr>
                <a:xfrm>
                  <a:off x="7765486" y="4237187"/>
                  <a:ext cx="430754" cy="53966"/>
                </a:xfrm>
                <a:prstGeom prst="rect">
                  <a:avLst/>
                </a:prstGeom>
                <a:noFill/>
                <a:ln>
                  <a:noFill/>
                </a:ln>
              </p:spPr>
            </p:pic>
          </p:grpSp>
          <p:sp>
            <p:nvSpPr>
              <p:cNvPr id="487" name="Google Shape;487;g45fb8ed13b4897bd_146"/>
              <p:cNvSpPr txBox="1"/>
              <p:nvPr/>
            </p:nvSpPr>
            <p:spPr>
              <a:xfrm>
                <a:off x="6698122" y="4948746"/>
                <a:ext cx="2543100" cy="344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a:solidFill>
                      <a:srgbClr val="000000"/>
                    </a:solidFill>
                    <a:latin typeface="+mn-lt"/>
                    <a:ea typeface="Quattrocento Sans"/>
                    <a:cs typeface="Quattrocento Sans"/>
                    <a:sym typeface="Quattrocento Sans"/>
                  </a:rPr>
                  <a:t>Physical Datacenters</a:t>
                </a:r>
                <a:endParaRPr sz="1400" b="0" i="0" u="none" strike="noStrike" cap="none">
                  <a:solidFill>
                    <a:srgbClr val="000000"/>
                  </a:solidFill>
                  <a:latin typeface="+mn-lt"/>
                  <a:ea typeface="Arial"/>
                  <a:cs typeface="Arial"/>
                  <a:sym typeface="Arial"/>
                </a:endParaRPr>
              </a:p>
            </p:txBody>
          </p:sp>
        </p:grpSp>
        <p:sp>
          <p:nvSpPr>
            <p:cNvPr id="488" name="Google Shape;488;g45fb8ed13b4897bd_146"/>
            <p:cNvSpPr txBox="1"/>
            <p:nvPr/>
          </p:nvSpPr>
          <p:spPr>
            <a:xfrm>
              <a:off x="6386848" y="5133573"/>
              <a:ext cx="2743200" cy="12772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Accelerate Adoption of Zscaler for Egress Protection</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Increase Colleague Experience and Performance</a:t>
              </a:r>
              <a:endParaRPr sz="1400" b="0" i="0" u="none" strike="noStrike" cap="none">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a:solidFill>
                    <a:srgbClr val="222222"/>
                  </a:solidFill>
                  <a:latin typeface="+mn-lt"/>
                  <a:ea typeface="Quattrocento Sans"/>
                  <a:cs typeface="Quattrocento Sans"/>
                  <a:sym typeface="Quattrocento Sans"/>
                </a:rPr>
                <a:t>Decommission Legacy Technologies</a:t>
              </a:r>
              <a:endParaRPr sz="1400" b="0" i="0" u="none" strike="noStrike" cap="none">
                <a:solidFill>
                  <a:srgbClr val="000000"/>
                </a:solidFill>
                <a:latin typeface="+mn-lt"/>
                <a:ea typeface="Arial"/>
                <a:cs typeface="Arial"/>
                <a:sym typeface="Arial"/>
              </a:endParaRPr>
            </a:p>
            <a:p>
              <a:pPr marL="285750" marR="0" lvl="0" indent="-215900" algn="l" rtl="0">
                <a:lnSpc>
                  <a:spcPct val="100000"/>
                </a:lnSpc>
                <a:spcBef>
                  <a:spcPts val="0"/>
                </a:spcBef>
                <a:spcAft>
                  <a:spcPts val="0"/>
                </a:spcAft>
                <a:buClr>
                  <a:srgbClr val="000000"/>
                </a:buClr>
                <a:buSzPts val="1100"/>
                <a:buFont typeface="Noto Sans Symbols"/>
                <a:buNone/>
              </a:pPr>
              <a:endParaRPr sz="1100" b="0" i="0" u="none" strike="noStrike" cap="none">
                <a:solidFill>
                  <a:srgbClr val="222222"/>
                </a:solidFill>
                <a:latin typeface="+mn-lt"/>
                <a:ea typeface="Quattrocento Sans"/>
                <a:cs typeface="Quattrocento Sans"/>
                <a:sym typeface="Quattrocento Sans"/>
              </a:endParaRPr>
            </a:p>
          </p:txBody>
        </p:sp>
      </p:grpSp>
      <p:grpSp>
        <p:nvGrpSpPr>
          <p:cNvPr id="489" name="Google Shape;489;g45fb8ed13b4897bd_146"/>
          <p:cNvGrpSpPr/>
          <p:nvPr/>
        </p:nvGrpSpPr>
        <p:grpSpPr>
          <a:xfrm>
            <a:off x="1716663" y="1069015"/>
            <a:ext cx="1476900" cy="795075"/>
            <a:chOff x="1621305" y="783733"/>
            <a:chExt cx="1476900" cy="795075"/>
          </a:xfrm>
        </p:grpSpPr>
        <p:sp>
          <p:nvSpPr>
            <p:cNvPr id="490" name="Google Shape;490;g45fb8ed13b4897bd_146"/>
            <p:cNvSpPr/>
            <p:nvPr/>
          </p:nvSpPr>
          <p:spPr>
            <a:xfrm flipH="1">
              <a:off x="2076963" y="1013008"/>
              <a:ext cx="565800" cy="565800"/>
            </a:xfrm>
            <a:prstGeom prst="ellipse">
              <a:avLst/>
            </a:prstGeom>
            <a:solidFill>
              <a:srgbClr val="DAE3F3"/>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491" name="Google Shape;491;g45fb8ed13b4897bd_146"/>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mn-lt"/>
                  <a:ea typeface="Quattrocento Sans"/>
                  <a:cs typeface="Quattrocento Sans"/>
                  <a:sym typeface="Quattrocento Sans"/>
                </a:rPr>
                <a:t>ZPA</a:t>
              </a:r>
              <a:endParaRPr sz="1400" b="0" i="0" u="none" strike="noStrike" cap="none" dirty="0">
                <a:solidFill>
                  <a:srgbClr val="000000"/>
                </a:solidFill>
                <a:latin typeface="+mn-lt"/>
                <a:ea typeface="Arial"/>
                <a:cs typeface="Arial"/>
                <a:sym typeface="Arial"/>
              </a:endParaRPr>
            </a:p>
          </p:txBody>
        </p:sp>
        <p:sp>
          <p:nvSpPr>
            <p:cNvPr id="492" name="Google Shape;492;g45fb8ed13b4897bd_146"/>
            <p:cNvSpPr txBox="1"/>
            <p:nvPr/>
          </p:nvSpPr>
          <p:spPr>
            <a:xfrm>
              <a:off x="1845208" y="1140159"/>
              <a:ext cx="102930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414141"/>
                  </a:solidFill>
                  <a:latin typeface="+mn-lt"/>
                  <a:ea typeface="Quattrocento Sans"/>
                  <a:cs typeface="Quattrocento Sans"/>
                  <a:sym typeface="Quattrocento Sans"/>
                </a:rPr>
                <a:t>ZPA</a:t>
              </a:r>
              <a:endParaRPr sz="1400" b="0" i="0" u="none" strike="noStrike" cap="none" dirty="0">
                <a:solidFill>
                  <a:srgbClr val="000000"/>
                </a:solidFill>
                <a:latin typeface="+mn-lt"/>
                <a:ea typeface="Arial"/>
                <a:cs typeface="Arial"/>
                <a:sym typeface="Arial"/>
              </a:endParaRPr>
            </a:p>
          </p:txBody>
        </p:sp>
      </p:grpSp>
      <p:grpSp>
        <p:nvGrpSpPr>
          <p:cNvPr id="493" name="Google Shape;493;g45fb8ed13b4897bd_146"/>
          <p:cNvGrpSpPr/>
          <p:nvPr/>
        </p:nvGrpSpPr>
        <p:grpSpPr>
          <a:xfrm>
            <a:off x="28291" y="1069015"/>
            <a:ext cx="1476900" cy="795075"/>
            <a:chOff x="1621305" y="783733"/>
            <a:chExt cx="1476900" cy="795075"/>
          </a:xfrm>
        </p:grpSpPr>
        <p:sp>
          <p:nvSpPr>
            <p:cNvPr id="494" name="Google Shape;494;g45fb8ed13b4897bd_146"/>
            <p:cNvSpPr/>
            <p:nvPr/>
          </p:nvSpPr>
          <p:spPr>
            <a:xfrm flipH="1">
              <a:off x="2076963" y="1013008"/>
              <a:ext cx="565800" cy="565800"/>
            </a:xfrm>
            <a:prstGeom prst="ellipse">
              <a:avLst/>
            </a:prstGeom>
            <a:solidFill>
              <a:srgbClr val="D1E0FD"/>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495" name="Google Shape;495;g45fb8ed13b4897bd_146"/>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VPN Users:</a:t>
              </a:r>
              <a:endParaRPr sz="1400" b="0" i="0" u="none" strike="noStrike" cap="none">
                <a:solidFill>
                  <a:srgbClr val="000000"/>
                </a:solidFill>
                <a:latin typeface="+mn-lt"/>
                <a:ea typeface="Arial"/>
                <a:cs typeface="Arial"/>
                <a:sym typeface="Arial"/>
              </a:endParaRPr>
            </a:p>
          </p:txBody>
        </p:sp>
        <p:sp>
          <p:nvSpPr>
            <p:cNvPr id="496" name="Google Shape;496;g45fb8ed13b4897bd_146"/>
            <p:cNvSpPr txBox="1"/>
            <p:nvPr/>
          </p:nvSpPr>
          <p:spPr>
            <a:xfrm>
              <a:off x="1845208" y="1140159"/>
              <a:ext cx="102930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414141"/>
                  </a:solidFill>
                  <a:latin typeface="+mn-lt"/>
                  <a:ea typeface="Quattrocento Sans"/>
                  <a:cs typeface="Quattrocento Sans"/>
                  <a:sym typeface="Quattrocento Sans"/>
                </a:rPr>
                <a:t>130k</a:t>
              </a:r>
              <a:endParaRPr sz="1400" b="0" i="0" u="none" strike="noStrike" cap="none">
                <a:solidFill>
                  <a:srgbClr val="000000"/>
                </a:solidFill>
                <a:latin typeface="+mn-lt"/>
                <a:ea typeface="Arial"/>
                <a:cs typeface="Arial"/>
                <a:sym typeface="Arial"/>
              </a:endParaRPr>
            </a:p>
          </p:txBody>
        </p:sp>
      </p:grpSp>
      <p:grpSp>
        <p:nvGrpSpPr>
          <p:cNvPr id="497" name="Google Shape;497;g45fb8ed13b4897bd_146"/>
          <p:cNvGrpSpPr/>
          <p:nvPr/>
        </p:nvGrpSpPr>
        <p:grpSpPr>
          <a:xfrm>
            <a:off x="2974265" y="4467279"/>
            <a:ext cx="1476900" cy="795075"/>
            <a:chOff x="1621305" y="783733"/>
            <a:chExt cx="1476900" cy="795075"/>
          </a:xfrm>
        </p:grpSpPr>
        <p:sp>
          <p:nvSpPr>
            <p:cNvPr id="498" name="Google Shape;498;g45fb8ed13b4897bd_146"/>
            <p:cNvSpPr/>
            <p:nvPr/>
          </p:nvSpPr>
          <p:spPr>
            <a:xfrm flipH="1">
              <a:off x="2076963" y="1013008"/>
              <a:ext cx="565800" cy="565800"/>
            </a:xfrm>
            <a:prstGeom prst="ellipse">
              <a:avLst/>
            </a:prstGeom>
            <a:solidFill>
              <a:srgbClr val="D1E0FD"/>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499" name="Google Shape;499;g45fb8ed13b4897bd_146"/>
            <p:cNvSpPr txBox="1"/>
            <p:nvPr/>
          </p:nvSpPr>
          <p:spPr>
            <a:xfrm>
              <a:off x="1845208" y="1018967"/>
              <a:ext cx="1029300" cy="5541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414141"/>
                  </a:solidFill>
                  <a:latin typeface="+mn-lt"/>
                  <a:ea typeface="Quattrocento Sans"/>
                  <a:cs typeface="Quattrocento Sans"/>
                  <a:sym typeface="Quattrocento Sans"/>
                </a:rPr>
                <a:t>GCP</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414141"/>
                  </a:solidFill>
                  <a:latin typeface="+mn-lt"/>
                  <a:ea typeface="Quattrocento Sans"/>
                  <a:cs typeface="Quattrocento Sans"/>
                  <a:sym typeface="Quattrocento Sans"/>
                </a:rPr>
                <a:t>Azure</a:t>
              </a:r>
              <a:endParaRPr sz="1000" b="1" i="0" u="none" strike="noStrike" cap="none">
                <a:solidFill>
                  <a:srgbClr val="414141"/>
                </a:solidFill>
                <a:latin typeface="+mn-lt"/>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414141"/>
                  </a:solidFill>
                  <a:latin typeface="+mn-lt"/>
                  <a:ea typeface="Quattrocento Sans"/>
                  <a:cs typeface="Quattrocento Sans"/>
                  <a:sym typeface="Quattrocento Sans"/>
                </a:rPr>
                <a:t>AWS</a:t>
              </a:r>
              <a:endParaRPr sz="1000" b="1" i="0" u="none" strike="noStrike" cap="none">
                <a:solidFill>
                  <a:srgbClr val="414141"/>
                </a:solidFill>
                <a:latin typeface="+mn-lt"/>
                <a:ea typeface="Quattrocento Sans"/>
                <a:cs typeface="Quattrocento Sans"/>
                <a:sym typeface="Quattrocento Sans"/>
              </a:endParaRPr>
            </a:p>
          </p:txBody>
        </p:sp>
        <p:sp>
          <p:nvSpPr>
            <p:cNvPr id="500" name="Google Shape;500;g45fb8ed13b4897bd_146"/>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Egress Protection:</a:t>
              </a:r>
              <a:endParaRPr sz="1400" b="0" i="0" u="none" strike="noStrike" cap="none">
                <a:solidFill>
                  <a:srgbClr val="000000"/>
                </a:solidFill>
                <a:latin typeface="+mn-lt"/>
                <a:ea typeface="Arial"/>
                <a:cs typeface="Arial"/>
                <a:sym typeface="Arial"/>
              </a:endParaRPr>
            </a:p>
          </p:txBody>
        </p:sp>
      </p:grpSp>
      <p:grpSp>
        <p:nvGrpSpPr>
          <p:cNvPr id="501" name="Google Shape;501;g45fb8ed13b4897bd_146"/>
          <p:cNvGrpSpPr/>
          <p:nvPr/>
        </p:nvGrpSpPr>
        <p:grpSpPr>
          <a:xfrm>
            <a:off x="7762498" y="4466545"/>
            <a:ext cx="1476900" cy="795075"/>
            <a:chOff x="1621305" y="783733"/>
            <a:chExt cx="1476900" cy="795075"/>
          </a:xfrm>
        </p:grpSpPr>
        <p:sp>
          <p:nvSpPr>
            <p:cNvPr id="502" name="Google Shape;502;g45fb8ed13b4897bd_146"/>
            <p:cNvSpPr/>
            <p:nvPr/>
          </p:nvSpPr>
          <p:spPr>
            <a:xfrm flipH="1">
              <a:off x="2076963" y="1013008"/>
              <a:ext cx="565800" cy="565800"/>
            </a:xfrm>
            <a:prstGeom prst="ellipse">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503" name="Google Shape;503;g45fb8ed13b4897bd_146"/>
            <p:cNvSpPr txBox="1"/>
            <p:nvPr/>
          </p:nvSpPr>
          <p:spPr>
            <a:xfrm>
              <a:off x="1845208" y="1018967"/>
              <a:ext cx="1029300" cy="5541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AZ</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CT</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9A9A9A"/>
                  </a:solidFill>
                  <a:latin typeface="+mn-lt"/>
                  <a:ea typeface="Quattrocento Sans"/>
                  <a:cs typeface="Quattrocento Sans"/>
                  <a:sym typeface="Quattrocento Sans"/>
                </a:rPr>
                <a:t>RI</a:t>
              </a:r>
              <a:endParaRPr sz="1400" b="0" i="0" u="none" strike="noStrike" cap="none">
                <a:solidFill>
                  <a:srgbClr val="414141"/>
                </a:solidFill>
                <a:latin typeface="+mn-lt"/>
                <a:ea typeface="Quattrocento Sans"/>
                <a:cs typeface="Quattrocento Sans"/>
                <a:sym typeface="Quattrocento Sans"/>
              </a:endParaRPr>
            </a:p>
          </p:txBody>
        </p:sp>
        <p:sp>
          <p:nvSpPr>
            <p:cNvPr id="504" name="Google Shape;504;g45fb8ed13b4897bd_146"/>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Private Access:</a:t>
              </a:r>
              <a:endParaRPr sz="1400" b="0" i="0" u="none" strike="noStrike" cap="none">
                <a:solidFill>
                  <a:srgbClr val="000000"/>
                </a:solidFill>
                <a:latin typeface="+mn-lt"/>
                <a:ea typeface="Arial"/>
                <a:cs typeface="Arial"/>
                <a:sym typeface="Arial"/>
              </a:endParaRPr>
            </a:p>
          </p:txBody>
        </p:sp>
      </p:grpSp>
      <p:grpSp>
        <p:nvGrpSpPr>
          <p:cNvPr id="505" name="Google Shape;505;g45fb8ed13b4897bd_146"/>
          <p:cNvGrpSpPr/>
          <p:nvPr/>
        </p:nvGrpSpPr>
        <p:grpSpPr>
          <a:xfrm>
            <a:off x="6074126" y="4466545"/>
            <a:ext cx="1476900" cy="795075"/>
            <a:chOff x="1621305" y="783733"/>
            <a:chExt cx="1476900" cy="795075"/>
          </a:xfrm>
        </p:grpSpPr>
        <p:sp>
          <p:nvSpPr>
            <p:cNvPr id="506" name="Google Shape;506;g45fb8ed13b4897bd_146"/>
            <p:cNvSpPr/>
            <p:nvPr/>
          </p:nvSpPr>
          <p:spPr>
            <a:xfrm flipH="1">
              <a:off x="2076963" y="1013008"/>
              <a:ext cx="565800" cy="565800"/>
            </a:xfrm>
            <a:prstGeom prst="ellipse">
              <a:avLst/>
            </a:prstGeom>
            <a:solidFill>
              <a:srgbClr val="DAE3F3"/>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507" name="Google Shape;507;g45fb8ed13b4897bd_146"/>
            <p:cNvSpPr txBox="1"/>
            <p:nvPr/>
          </p:nvSpPr>
          <p:spPr>
            <a:xfrm>
              <a:off x="1845208" y="1018966"/>
              <a:ext cx="1029300" cy="5541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414141"/>
                  </a:solidFill>
                  <a:latin typeface="+mn-lt"/>
                  <a:ea typeface="Quattrocento Sans"/>
                  <a:cs typeface="Quattrocento Sans"/>
                  <a:sym typeface="Quattrocento Sans"/>
                </a:rPr>
                <a:t>AZ</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414141"/>
                  </a:solidFill>
                  <a:latin typeface="+mn-lt"/>
                  <a:ea typeface="Quattrocento Sans"/>
                  <a:cs typeface="Quattrocento Sans"/>
                  <a:sym typeface="Quattrocento Sans"/>
                </a:rPr>
                <a:t>CT</a:t>
              </a:r>
              <a:endParaRPr sz="1400" b="0" i="0" u="none" strike="noStrike" cap="none">
                <a:solidFill>
                  <a:srgbClr val="000000"/>
                </a:solidFill>
                <a:latin typeface="+mn-lt"/>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a:solidFill>
                    <a:srgbClr val="414141"/>
                  </a:solidFill>
                  <a:latin typeface="+mn-lt"/>
                  <a:ea typeface="Quattrocento Sans"/>
                  <a:cs typeface="Quattrocento Sans"/>
                  <a:sym typeface="Quattrocento Sans"/>
                </a:rPr>
                <a:t>RI</a:t>
              </a:r>
              <a:endParaRPr sz="1400" b="1" i="0" u="none" strike="noStrike" cap="none">
                <a:solidFill>
                  <a:srgbClr val="414141"/>
                </a:solidFill>
                <a:latin typeface="+mn-lt"/>
                <a:ea typeface="Quattrocento Sans"/>
                <a:cs typeface="Quattrocento Sans"/>
                <a:sym typeface="Quattrocento Sans"/>
              </a:endParaRPr>
            </a:p>
          </p:txBody>
        </p:sp>
        <p:sp>
          <p:nvSpPr>
            <p:cNvPr id="508" name="Google Shape;508;g45fb8ed13b4897bd_146"/>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dirty="0">
                  <a:solidFill>
                    <a:srgbClr val="000000"/>
                  </a:solidFill>
                  <a:latin typeface="+mn-lt"/>
                  <a:ea typeface="Quattrocento Sans"/>
                  <a:cs typeface="Quattrocento Sans"/>
                  <a:sym typeface="Quattrocento Sans"/>
                </a:rPr>
                <a:t>Egress Protection:</a:t>
              </a:r>
              <a:endParaRPr sz="1400" b="0" i="0" u="none" strike="noStrike" cap="none" dirty="0">
                <a:solidFill>
                  <a:srgbClr val="000000"/>
                </a:solidFill>
                <a:latin typeface="+mn-lt"/>
                <a:ea typeface="Arial"/>
                <a:cs typeface="Arial"/>
                <a:sym typeface="Arial"/>
              </a:endParaRPr>
            </a:p>
          </p:txBody>
        </p:sp>
      </p:grpSp>
      <p:sp>
        <p:nvSpPr>
          <p:cNvPr id="509" name="Google Shape;509;g45fb8ed13b4897bd_146"/>
          <p:cNvSpPr/>
          <p:nvPr/>
        </p:nvSpPr>
        <p:spPr>
          <a:xfrm rot="-5400000">
            <a:off x="7277261" y="4277207"/>
            <a:ext cx="463457" cy="287534"/>
          </a:xfrm>
          <a:custGeom>
            <a:avLst/>
            <a:gdLst/>
            <a:ahLst/>
            <a:cxnLst/>
            <a:rect l="l" t="t" r="r" b="b"/>
            <a:pathLst>
              <a:path w="3039063" h="1127585" extrusionOk="0">
                <a:moveTo>
                  <a:pt x="0" y="1127225"/>
                </a:moveTo>
                <a:cubicBezTo>
                  <a:pt x="1063121" y="1138478"/>
                  <a:pt x="1255515" y="883403"/>
                  <a:pt x="1727199" y="717103"/>
                </a:cubicBezTo>
                <a:lnTo>
                  <a:pt x="3039064" y="0"/>
                </a:ln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sp>
        <p:nvSpPr>
          <p:cNvPr id="510" name="Google Shape;510;g45fb8ed13b4897bd_146"/>
          <p:cNvSpPr/>
          <p:nvPr/>
        </p:nvSpPr>
        <p:spPr>
          <a:xfrm rot="5400000" flipH="1">
            <a:off x="4472427" y="4263757"/>
            <a:ext cx="463457" cy="287534"/>
          </a:xfrm>
          <a:custGeom>
            <a:avLst/>
            <a:gdLst/>
            <a:ahLst/>
            <a:cxnLst/>
            <a:rect l="l" t="t" r="r" b="b"/>
            <a:pathLst>
              <a:path w="3039063" h="1127585" extrusionOk="0">
                <a:moveTo>
                  <a:pt x="0" y="1127225"/>
                </a:moveTo>
                <a:cubicBezTo>
                  <a:pt x="1063121" y="1138478"/>
                  <a:pt x="1255515" y="883403"/>
                  <a:pt x="1727199" y="717103"/>
                </a:cubicBezTo>
                <a:lnTo>
                  <a:pt x="3039064" y="0"/>
                </a:lnTo>
              </a:path>
            </a:pathLst>
          </a:custGeom>
          <a:noFill/>
          <a:ln w="34925" cap="rnd" cmpd="sng">
            <a:solidFill>
              <a:schemeClr val="accent1"/>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n-lt"/>
              <a:ea typeface="Quattrocento Sans"/>
              <a:cs typeface="Quattrocento Sans"/>
              <a:sym typeface="Quattrocento Sans"/>
            </a:endParaRPr>
          </a:p>
        </p:txBody>
      </p:sp>
      <p:grpSp>
        <p:nvGrpSpPr>
          <p:cNvPr id="511" name="Google Shape;511;g45fb8ed13b4897bd_146"/>
          <p:cNvGrpSpPr/>
          <p:nvPr/>
        </p:nvGrpSpPr>
        <p:grpSpPr>
          <a:xfrm>
            <a:off x="24332" y="3296295"/>
            <a:ext cx="1476900" cy="795075"/>
            <a:chOff x="1621305" y="783733"/>
            <a:chExt cx="1476900" cy="795075"/>
          </a:xfrm>
        </p:grpSpPr>
        <p:sp>
          <p:nvSpPr>
            <p:cNvPr id="512" name="Google Shape;512;g45fb8ed13b4897bd_146"/>
            <p:cNvSpPr/>
            <p:nvPr/>
          </p:nvSpPr>
          <p:spPr>
            <a:xfrm flipH="1">
              <a:off x="2076963" y="1013008"/>
              <a:ext cx="565800" cy="565800"/>
            </a:xfrm>
            <a:prstGeom prst="ellipse">
              <a:avLst/>
            </a:prstGeom>
            <a:solidFill>
              <a:srgbClr val="DAE3F3"/>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513" name="Google Shape;513;g45fb8ed13b4897bd_146"/>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Sites:</a:t>
              </a:r>
              <a:endParaRPr sz="1400" b="0" i="0" u="none" strike="noStrike" cap="none">
                <a:solidFill>
                  <a:srgbClr val="000000"/>
                </a:solidFill>
                <a:latin typeface="+mn-lt"/>
                <a:ea typeface="Arial"/>
                <a:cs typeface="Arial"/>
                <a:sym typeface="Arial"/>
              </a:endParaRPr>
            </a:p>
          </p:txBody>
        </p:sp>
        <p:sp>
          <p:nvSpPr>
            <p:cNvPr id="514" name="Google Shape;514;g45fb8ed13b4897bd_146"/>
            <p:cNvSpPr txBox="1"/>
            <p:nvPr/>
          </p:nvSpPr>
          <p:spPr>
            <a:xfrm>
              <a:off x="1845208" y="1140159"/>
              <a:ext cx="102930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414141"/>
                  </a:solidFill>
                  <a:latin typeface="+mn-lt"/>
                  <a:ea typeface="Quattrocento Sans"/>
                  <a:cs typeface="Quattrocento Sans"/>
                  <a:sym typeface="Quattrocento Sans"/>
                </a:rPr>
                <a:t>900</a:t>
              </a:r>
              <a:endParaRPr sz="1400" b="0" i="0" u="none" strike="noStrike" cap="none">
                <a:solidFill>
                  <a:srgbClr val="000000"/>
                </a:solidFill>
                <a:latin typeface="+mn-lt"/>
                <a:ea typeface="Arial"/>
                <a:cs typeface="Arial"/>
                <a:sym typeface="Arial"/>
              </a:endParaRPr>
            </a:p>
          </p:txBody>
        </p:sp>
      </p:grpSp>
      <p:grpSp>
        <p:nvGrpSpPr>
          <p:cNvPr id="515" name="Google Shape;515;g45fb8ed13b4897bd_146"/>
          <p:cNvGrpSpPr/>
          <p:nvPr/>
        </p:nvGrpSpPr>
        <p:grpSpPr>
          <a:xfrm>
            <a:off x="10837603" y="3992697"/>
            <a:ext cx="1476900" cy="795075"/>
            <a:chOff x="1621305" y="783733"/>
            <a:chExt cx="1476900" cy="795075"/>
          </a:xfrm>
        </p:grpSpPr>
        <p:sp>
          <p:nvSpPr>
            <p:cNvPr id="516" name="Google Shape;516;g45fb8ed13b4897bd_146"/>
            <p:cNvSpPr/>
            <p:nvPr/>
          </p:nvSpPr>
          <p:spPr>
            <a:xfrm flipH="1">
              <a:off x="2076963" y="1013008"/>
              <a:ext cx="565800" cy="565800"/>
            </a:xfrm>
            <a:prstGeom prst="ellipse">
              <a:avLst/>
            </a:prstGeom>
            <a:solidFill>
              <a:srgbClr val="D1E0FD"/>
            </a:solidFill>
            <a:ln w="34925" cap="rnd" cmpd="sng">
              <a:solidFill>
                <a:srgbClr val="B1CAFE"/>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575757"/>
                </a:solidFill>
                <a:latin typeface="+mn-lt"/>
                <a:ea typeface="Quattrocento Sans"/>
                <a:cs typeface="Quattrocento Sans"/>
                <a:sym typeface="Quattrocento Sans"/>
              </a:endParaRPr>
            </a:p>
          </p:txBody>
        </p:sp>
        <p:sp>
          <p:nvSpPr>
            <p:cNvPr id="517" name="Google Shape;517;g45fb8ed13b4897bd_146"/>
            <p:cNvSpPr txBox="1"/>
            <p:nvPr/>
          </p:nvSpPr>
          <p:spPr>
            <a:xfrm>
              <a:off x="1621305" y="783733"/>
              <a:ext cx="1476900" cy="246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mn-lt"/>
                  <a:ea typeface="Quattrocento Sans"/>
                  <a:cs typeface="Quattrocento Sans"/>
                  <a:sym typeface="Quattrocento Sans"/>
                </a:rPr>
                <a:t>Stores:</a:t>
              </a:r>
              <a:endParaRPr sz="1400" b="0" i="0" u="none" strike="noStrike" cap="none">
                <a:solidFill>
                  <a:srgbClr val="000000"/>
                </a:solidFill>
                <a:latin typeface="+mn-lt"/>
                <a:ea typeface="Arial"/>
                <a:cs typeface="Arial"/>
                <a:sym typeface="Arial"/>
              </a:endParaRPr>
            </a:p>
          </p:txBody>
        </p:sp>
        <p:sp>
          <p:nvSpPr>
            <p:cNvPr id="518" name="Google Shape;518;g45fb8ed13b4897bd_146"/>
            <p:cNvSpPr txBox="1"/>
            <p:nvPr/>
          </p:nvSpPr>
          <p:spPr>
            <a:xfrm>
              <a:off x="1845208" y="1140159"/>
              <a:ext cx="1029300" cy="307736"/>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414141"/>
                  </a:solidFill>
                  <a:latin typeface="+mn-lt"/>
                  <a:ea typeface="Quattrocento Sans"/>
                  <a:cs typeface="Quattrocento Sans"/>
                  <a:sym typeface="Quattrocento Sans"/>
                </a:rPr>
                <a:t>3.1k</a:t>
              </a:r>
              <a:endParaRPr sz="1400" b="0" i="0" u="none" strike="noStrike" cap="none">
                <a:solidFill>
                  <a:srgbClr val="000000"/>
                </a:solidFill>
                <a:latin typeface="+mn-lt"/>
                <a:ea typeface="Arial"/>
                <a:cs typeface="Arial"/>
                <a:sym typeface="Arial"/>
              </a:endParaRPr>
            </a:p>
          </p:txBody>
        </p:sp>
      </p:grpSp>
      <p:sp>
        <p:nvSpPr>
          <p:cNvPr id="537" name="Google Shape;537;g45fb8ed13b4897bd_146"/>
          <p:cNvSpPr txBox="1"/>
          <p:nvPr/>
        </p:nvSpPr>
        <p:spPr>
          <a:xfrm>
            <a:off x="6038314" y="1603869"/>
            <a:ext cx="1029300" cy="275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A5A5A5"/>
                </a:solidFill>
                <a:latin typeface="+mn-lt"/>
                <a:ea typeface="Quattrocento Sans"/>
                <a:cs typeface="Quattrocento Sans"/>
                <a:sym typeface="Quattrocento Sans"/>
              </a:rPr>
              <a:t>Vuln Mgmt</a:t>
            </a:r>
            <a:endParaRPr sz="1400" b="0" i="0" u="none" strike="noStrike" cap="none">
              <a:solidFill>
                <a:srgbClr val="000000"/>
              </a:solidFill>
              <a:latin typeface="+mn-lt"/>
              <a:ea typeface="Arial"/>
              <a:cs typeface="Arial"/>
              <a:sym typeface="Arial"/>
            </a:endParaRPr>
          </a:p>
        </p:txBody>
      </p:sp>
      <p:sp>
        <p:nvSpPr>
          <p:cNvPr id="538" name="Google Shape;538;g45fb8ed13b4897bd_146"/>
          <p:cNvSpPr/>
          <p:nvPr/>
        </p:nvSpPr>
        <p:spPr>
          <a:xfrm>
            <a:off x="9468192" y="2535941"/>
            <a:ext cx="664800" cy="664800"/>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539" name="Google Shape;539;g45fb8ed13b4897bd_146"/>
          <p:cNvSpPr/>
          <p:nvPr/>
        </p:nvSpPr>
        <p:spPr>
          <a:xfrm>
            <a:off x="8173769" y="4639253"/>
            <a:ext cx="664800" cy="664800"/>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sp>
        <p:nvSpPr>
          <p:cNvPr id="540" name="Google Shape;540;g45fb8ed13b4897bd_146"/>
          <p:cNvSpPr/>
          <p:nvPr/>
        </p:nvSpPr>
        <p:spPr>
          <a:xfrm>
            <a:off x="5050714" y="4652703"/>
            <a:ext cx="664800" cy="664800"/>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cxnSp>
        <p:nvCxnSpPr>
          <p:cNvPr id="541" name="Google Shape;541;g45fb8ed13b4897bd_146"/>
          <p:cNvCxnSpPr>
            <a:stCxn id="538" idx="2"/>
            <a:endCxn id="539" idx="6"/>
          </p:cNvCxnSpPr>
          <p:nvPr/>
        </p:nvCxnSpPr>
        <p:spPr>
          <a:xfrm flipH="1">
            <a:off x="8838569" y="2868341"/>
            <a:ext cx="629623" cy="2103312"/>
          </a:xfrm>
          <a:prstGeom prst="straightConnector1">
            <a:avLst/>
          </a:prstGeom>
          <a:noFill/>
          <a:ln w="57150" cap="flat" cmpd="sng">
            <a:solidFill>
              <a:srgbClr val="FF0000"/>
            </a:solidFill>
            <a:prstDash val="solid"/>
            <a:round/>
            <a:headEnd type="triangle" w="med" len="med"/>
            <a:tailEnd type="triangle" w="med" len="med"/>
          </a:ln>
        </p:spPr>
      </p:cxnSp>
      <p:cxnSp>
        <p:nvCxnSpPr>
          <p:cNvPr id="542" name="Google Shape;542;g45fb8ed13b4897bd_146"/>
          <p:cNvCxnSpPr>
            <a:stCxn id="538" idx="2"/>
            <a:endCxn id="540" idx="5"/>
          </p:cNvCxnSpPr>
          <p:nvPr/>
        </p:nvCxnSpPr>
        <p:spPr>
          <a:xfrm flipH="1">
            <a:off x="5618156" y="2868341"/>
            <a:ext cx="3850036" cy="2351804"/>
          </a:xfrm>
          <a:prstGeom prst="straightConnector1">
            <a:avLst/>
          </a:prstGeom>
          <a:noFill/>
          <a:ln w="57150" cap="flat" cmpd="sng">
            <a:solidFill>
              <a:srgbClr val="FF0000"/>
            </a:solidFill>
            <a:prstDash val="solid"/>
            <a:round/>
            <a:headEnd type="triangle" w="med" len="med"/>
            <a:tailEnd type="triangle" w="med" len="med"/>
          </a:ln>
        </p:spPr>
      </p:cxnSp>
      <p:sp>
        <p:nvSpPr>
          <p:cNvPr id="11" name="Google Shape;538;g45fb8ed13b4897bd_146">
            <a:extLst>
              <a:ext uri="{FF2B5EF4-FFF2-40B4-BE49-F238E27FC236}">
                <a16:creationId xmlns:a16="http://schemas.microsoft.com/office/drawing/2014/main" id="{40F67086-154A-D747-3766-ECC5803EE16A}"/>
              </a:ext>
            </a:extLst>
          </p:cNvPr>
          <p:cNvSpPr/>
          <p:nvPr/>
        </p:nvSpPr>
        <p:spPr>
          <a:xfrm>
            <a:off x="9468192" y="664364"/>
            <a:ext cx="664800" cy="664800"/>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cxnSp>
        <p:nvCxnSpPr>
          <p:cNvPr id="14" name="Google Shape;541;g45fb8ed13b4897bd_146">
            <a:extLst>
              <a:ext uri="{FF2B5EF4-FFF2-40B4-BE49-F238E27FC236}">
                <a16:creationId xmlns:a16="http://schemas.microsoft.com/office/drawing/2014/main" id="{4673BB99-43E5-26EA-C0D5-875997E3D51C}"/>
              </a:ext>
            </a:extLst>
          </p:cNvPr>
          <p:cNvCxnSpPr>
            <a:cxnSpLocks/>
            <a:stCxn id="11" idx="2"/>
            <a:endCxn id="504" idx="2"/>
          </p:cNvCxnSpPr>
          <p:nvPr/>
        </p:nvCxnSpPr>
        <p:spPr>
          <a:xfrm flipH="1">
            <a:off x="8500948" y="996764"/>
            <a:ext cx="967244" cy="3716081"/>
          </a:xfrm>
          <a:prstGeom prst="straightConnector1">
            <a:avLst/>
          </a:prstGeom>
          <a:noFill/>
          <a:ln w="57150" cap="flat" cmpd="sng">
            <a:solidFill>
              <a:srgbClr val="FF0000"/>
            </a:solidFill>
            <a:prstDash val="solid"/>
            <a:round/>
            <a:headEnd type="none" w="sm" len="sm"/>
            <a:tailEnd type="triangle" w="med" len="med"/>
          </a:ln>
        </p:spPr>
      </p:cxnSp>
      <p:cxnSp>
        <p:nvCxnSpPr>
          <p:cNvPr id="15" name="Google Shape;542;g45fb8ed13b4897bd_146">
            <a:extLst>
              <a:ext uri="{FF2B5EF4-FFF2-40B4-BE49-F238E27FC236}">
                <a16:creationId xmlns:a16="http://schemas.microsoft.com/office/drawing/2014/main" id="{F16F7DC8-4896-16DA-B1AC-22D9E4A9EFAD}"/>
              </a:ext>
            </a:extLst>
          </p:cNvPr>
          <p:cNvCxnSpPr>
            <a:cxnSpLocks/>
            <a:stCxn id="11" idx="2"/>
            <a:endCxn id="540" idx="6"/>
          </p:cNvCxnSpPr>
          <p:nvPr/>
        </p:nvCxnSpPr>
        <p:spPr>
          <a:xfrm flipH="1">
            <a:off x="5715514" y="996764"/>
            <a:ext cx="3752678" cy="3988339"/>
          </a:xfrm>
          <a:prstGeom prst="straightConnector1">
            <a:avLst/>
          </a:prstGeom>
          <a:noFill/>
          <a:ln w="57150" cap="flat" cmpd="sng">
            <a:solidFill>
              <a:srgbClr val="FF0000"/>
            </a:solidFill>
            <a:prstDash val="solid"/>
            <a:round/>
            <a:headEnd type="none" w="sm" len="sm"/>
            <a:tailEnd type="triangle" w="med" len="med"/>
          </a:ln>
        </p:spPr>
      </p:cxnSp>
      <p:sp>
        <p:nvSpPr>
          <p:cNvPr id="22" name="Google Shape;538;g45fb8ed13b4897bd_146">
            <a:extLst>
              <a:ext uri="{FF2B5EF4-FFF2-40B4-BE49-F238E27FC236}">
                <a16:creationId xmlns:a16="http://schemas.microsoft.com/office/drawing/2014/main" id="{92143B7E-1F80-4AE8-418A-8EC1A18CC017}"/>
              </a:ext>
            </a:extLst>
          </p:cNvPr>
          <p:cNvSpPr/>
          <p:nvPr/>
        </p:nvSpPr>
        <p:spPr>
          <a:xfrm>
            <a:off x="2127140" y="1262445"/>
            <a:ext cx="664800" cy="664800"/>
          </a:xfrm>
          <a:prstGeom prst="ellipse">
            <a:avLst/>
          </a:prstGeom>
          <a:noFill/>
          <a:ln w="571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mn-lt"/>
              <a:ea typeface="Arial"/>
              <a:cs typeface="Arial"/>
              <a:sym typeface="Arial"/>
            </a:endParaRPr>
          </a:p>
        </p:txBody>
      </p:sp>
      <p:cxnSp>
        <p:nvCxnSpPr>
          <p:cNvPr id="24" name="Google Shape;542;g45fb8ed13b4897bd_146">
            <a:extLst>
              <a:ext uri="{FF2B5EF4-FFF2-40B4-BE49-F238E27FC236}">
                <a16:creationId xmlns:a16="http://schemas.microsoft.com/office/drawing/2014/main" id="{2FCB585B-C1BA-8E44-8456-AB37D7218A96}"/>
              </a:ext>
            </a:extLst>
          </p:cNvPr>
          <p:cNvCxnSpPr>
            <a:cxnSpLocks/>
            <a:endCxn id="538" idx="1"/>
          </p:cNvCxnSpPr>
          <p:nvPr/>
        </p:nvCxnSpPr>
        <p:spPr>
          <a:xfrm>
            <a:off x="2833951" y="1603869"/>
            <a:ext cx="6731599" cy="1029430"/>
          </a:xfrm>
          <a:prstGeom prst="straightConnector1">
            <a:avLst/>
          </a:prstGeom>
          <a:noFill/>
          <a:ln w="57150" cap="flat" cmpd="sng">
            <a:solidFill>
              <a:srgbClr val="FF0000"/>
            </a:solidFill>
            <a:prstDash val="solid"/>
            <a:round/>
            <a:headEnd type="none" w="sm" len="sm"/>
            <a:tailEnd type="triangle" w="med" len="med"/>
          </a:ln>
        </p:spPr>
      </p:cxnSp>
      <p:grpSp>
        <p:nvGrpSpPr>
          <p:cNvPr id="27" name="Google Shape;447;g45fb8ed13b4897bd_146">
            <a:extLst>
              <a:ext uri="{FF2B5EF4-FFF2-40B4-BE49-F238E27FC236}">
                <a16:creationId xmlns:a16="http://schemas.microsoft.com/office/drawing/2014/main" id="{3BEEA17C-1382-F389-4B49-CB4854736AD6}"/>
              </a:ext>
            </a:extLst>
          </p:cNvPr>
          <p:cNvGrpSpPr/>
          <p:nvPr/>
        </p:nvGrpSpPr>
        <p:grpSpPr>
          <a:xfrm>
            <a:off x="9614109" y="2168166"/>
            <a:ext cx="2743200" cy="2079507"/>
            <a:chOff x="9397074" y="747542"/>
            <a:chExt cx="2743200" cy="2079507"/>
          </a:xfrm>
        </p:grpSpPr>
        <p:sp>
          <p:nvSpPr>
            <p:cNvPr id="28" name="Google Shape;448;g45fb8ed13b4897bd_146">
              <a:extLst>
                <a:ext uri="{FF2B5EF4-FFF2-40B4-BE49-F238E27FC236}">
                  <a16:creationId xmlns:a16="http://schemas.microsoft.com/office/drawing/2014/main" id="{0954772E-B55F-0EF5-75B7-335054FFA9B6}"/>
                </a:ext>
              </a:extLst>
            </p:cNvPr>
            <p:cNvSpPr txBox="1"/>
            <p:nvPr/>
          </p:nvSpPr>
          <p:spPr>
            <a:xfrm>
              <a:off x="9397074" y="1888371"/>
              <a:ext cx="2743200" cy="9386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dirty="0">
                  <a:solidFill>
                    <a:srgbClr val="222222"/>
                  </a:solidFill>
                  <a:latin typeface="+mn-lt"/>
                  <a:ea typeface="Quattrocento Sans"/>
                  <a:cs typeface="Quattrocento Sans"/>
                  <a:sym typeface="Quattrocento Sans"/>
                </a:rPr>
                <a:t>Granular Controls and Visibility for 3rd Party System Access</a:t>
              </a:r>
              <a:endParaRPr sz="1400" b="0" i="0" u="none" strike="noStrike" cap="none" dirty="0">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dirty="0">
                  <a:solidFill>
                    <a:srgbClr val="222222"/>
                  </a:solidFill>
                  <a:latin typeface="+mn-lt"/>
                  <a:ea typeface="Quattrocento Sans"/>
                  <a:cs typeface="Quattrocento Sans"/>
                  <a:sym typeface="Quattrocento Sans"/>
                </a:rPr>
                <a:t>Eliminate Dual Laptop for M&amp;A</a:t>
              </a:r>
              <a:endParaRPr sz="1400" b="0" i="0" u="none" strike="noStrike" cap="none" dirty="0">
                <a:solidFill>
                  <a:srgbClr val="000000"/>
                </a:solidFill>
                <a:latin typeface="+mn-lt"/>
                <a:ea typeface="Arial"/>
                <a:cs typeface="Arial"/>
                <a:sym typeface="Arial"/>
              </a:endParaRPr>
            </a:p>
            <a:p>
              <a:pPr marL="285750" marR="0" lvl="0" indent="-285750" algn="l" rtl="0">
                <a:lnSpc>
                  <a:spcPct val="100000"/>
                </a:lnSpc>
                <a:spcBef>
                  <a:spcPts val="0"/>
                </a:spcBef>
                <a:spcAft>
                  <a:spcPts val="0"/>
                </a:spcAft>
                <a:buClr>
                  <a:srgbClr val="000000"/>
                </a:buClr>
                <a:buSzPts val="1100"/>
                <a:buFont typeface="Noto Sans Symbols"/>
                <a:buChar char="✔"/>
              </a:pPr>
              <a:r>
                <a:rPr lang="en-US" sz="1100" b="0" i="0" u="none" strike="noStrike" cap="none" dirty="0">
                  <a:solidFill>
                    <a:srgbClr val="222222"/>
                  </a:solidFill>
                  <a:latin typeface="+mn-lt"/>
                  <a:ea typeface="Quattrocento Sans"/>
                  <a:cs typeface="Quattrocento Sans"/>
                  <a:sym typeface="Quattrocento Sans"/>
                </a:rPr>
                <a:t>Displace VDI/Citrix Costs (ramp time)</a:t>
              </a:r>
              <a:endParaRPr sz="1400" b="0" i="0" u="none" strike="noStrike" cap="none" dirty="0">
                <a:solidFill>
                  <a:srgbClr val="000000"/>
                </a:solidFill>
                <a:latin typeface="+mn-lt"/>
                <a:ea typeface="Arial"/>
                <a:cs typeface="Arial"/>
                <a:sym typeface="Arial"/>
              </a:endParaRPr>
            </a:p>
          </p:txBody>
        </p:sp>
        <p:grpSp>
          <p:nvGrpSpPr>
            <p:cNvPr id="29" name="Google Shape;449;g45fb8ed13b4897bd_146">
              <a:extLst>
                <a:ext uri="{FF2B5EF4-FFF2-40B4-BE49-F238E27FC236}">
                  <a16:creationId xmlns:a16="http://schemas.microsoft.com/office/drawing/2014/main" id="{3BEB97C6-BDBE-895B-3D25-AB214B07AA33}"/>
                </a:ext>
              </a:extLst>
            </p:cNvPr>
            <p:cNvGrpSpPr/>
            <p:nvPr/>
          </p:nvGrpSpPr>
          <p:grpSpPr>
            <a:xfrm>
              <a:off x="9732988" y="747542"/>
              <a:ext cx="2022053" cy="1228116"/>
              <a:chOff x="9468988" y="591680"/>
              <a:chExt cx="2530730" cy="1537067"/>
            </a:xfrm>
          </p:grpSpPr>
          <p:sp>
            <p:nvSpPr>
              <p:cNvPr id="30" name="Google Shape;450;g45fb8ed13b4897bd_146">
                <a:extLst>
                  <a:ext uri="{FF2B5EF4-FFF2-40B4-BE49-F238E27FC236}">
                    <a16:creationId xmlns:a16="http://schemas.microsoft.com/office/drawing/2014/main" id="{BA6D9D5B-2C25-0B3B-22A2-297582DF1A09}"/>
                  </a:ext>
                </a:extLst>
              </p:cNvPr>
              <p:cNvSpPr txBox="1"/>
              <p:nvPr/>
            </p:nvSpPr>
            <p:spPr>
              <a:xfrm>
                <a:off x="9468988" y="1726837"/>
                <a:ext cx="2530730" cy="3466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1" i="0" u="sng" strike="noStrike" cap="none" dirty="0">
                    <a:solidFill>
                      <a:srgbClr val="000000"/>
                    </a:solidFill>
                    <a:latin typeface="+mn-lt"/>
                    <a:ea typeface="Quattrocento Sans"/>
                    <a:cs typeface="Quattrocento Sans"/>
                    <a:sym typeface="Quattrocento Sans"/>
                  </a:rPr>
                  <a:t>3</a:t>
                </a:r>
                <a:r>
                  <a:rPr lang="en-US" sz="1200" b="1" i="0" u="sng" strike="noStrike" cap="none" baseline="30000" dirty="0">
                    <a:solidFill>
                      <a:srgbClr val="000000"/>
                    </a:solidFill>
                    <a:latin typeface="+mn-lt"/>
                    <a:ea typeface="Quattrocento Sans"/>
                    <a:cs typeface="Quattrocento Sans"/>
                    <a:sym typeface="Quattrocento Sans"/>
                  </a:rPr>
                  <a:t>rd</a:t>
                </a:r>
                <a:r>
                  <a:rPr lang="en-US" sz="1200" b="1" i="0" u="sng" strike="noStrike" cap="none" dirty="0">
                    <a:solidFill>
                      <a:srgbClr val="000000"/>
                    </a:solidFill>
                    <a:latin typeface="+mn-lt"/>
                    <a:ea typeface="Quattrocento Sans"/>
                    <a:cs typeface="Quattrocento Sans"/>
                    <a:sym typeface="Quattrocento Sans"/>
                  </a:rPr>
                  <a:t> Party Server Access</a:t>
                </a:r>
                <a:endParaRPr sz="1400" b="0" i="0" u="none" strike="noStrike" cap="none" dirty="0">
                  <a:solidFill>
                    <a:srgbClr val="000000"/>
                  </a:solidFill>
                  <a:latin typeface="+mn-lt"/>
                  <a:ea typeface="Arial"/>
                  <a:cs typeface="Arial"/>
                  <a:sym typeface="Arial"/>
                </a:endParaRPr>
              </a:p>
            </p:txBody>
          </p:sp>
          <p:grpSp>
            <p:nvGrpSpPr>
              <p:cNvPr id="31" name="Google Shape;451;g45fb8ed13b4897bd_146">
                <a:extLst>
                  <a:ext uri="{FF2B5EF4-FFF2-40B4-BE49-F238E27FC236}">
                    <a16:creationId xmlns:a16="http://schemas.microsoft.com/office/drawing/2014/main" id="{F37DE8A8-293A-2571-7592-108DC864F0DD}"/>
                  </a:ext>
                </a:extLst>
              </p:cNvPr>
              <p:cNvGrpSpPr/>
              <p:nvPr/>
            </p:nvGrpSpPr>
            <p:grpSpPr>
              <a:xfrm>
                <a:off x="9983589" y="591680"/>
                <a:ext cx="1537079" cy="1537067"/>
                <a:chOff x="9983589" y="591680"/>
                <a:chExt cx="1537079" cy="1537067"/>
              </a:xfrm>
            </p:grpSpPr>
            <p:pic>
              <p:nvPicPr>
                <p:cNvPr id="32" name="Google Shape;452;g45fb8ed13b4897bd_146">
                  <a:extLst>
                    <a:ext uri="{FF2B5EF4-FFF2-40B4-BE49-F238E27FC236}">
                      <a16:creationId xmlns:a16="http://schemas.microsoft.com/office/drawing/2014/main" id="{24B8B280-CAEF-24B3-4607-7213174A995C}"/>
                    </a:ext>
                  </a:extLst>
                </p:cNvPr>
                <p:cNvPicPr preferRelativeResize="0"/>
                <p:nvPr/>
              </p:nvPicPr>
              <p:blipFill rotWithShape="1">
                <a:blip r:embed="rId7">
                  <a:alphaModFix/>
                </a:blip>
                <a:srcRect/>
                <a:stretch/>
              </p:blipFill>
              <p:spPr>
                <a:xfrm>
                  <a:off x="9983589" y="591680"/>
                  <a:ext cx="1537079" cy="1537067"/>
                </a:xfrm>
                <a:prstGeom prst="rect">
                  <a:avLst/>
                </a:prstGeom>
                <a:noFill/>
                <a:ln>
                  <a:noFill/>
                </a:ln>
              </p:spPr>
            </p:pic>
            <p:pic>
              <p:nvPicPr>
                <p:cNvPr id="33" name="Google Shape;453;g45fb8ed13b4897bd_146" descr="CVS Health logo in transparent PNG and vectorized SVG formats">
                  <a:extLst>
                    <a:ext uri="{FF2B5EF4-FFF2-40B4-BE49-F238E27FC236}">
                      <a16:creationId xmlns:a16="http://schemas.microsoft.com/office/drawing/2014/main" id="{80C96AE6-45FC-3F38-FFED-528E0A6AD317}"/>
                    </a:ext>
                  </a:extLst>
                </p:cNvPr>
                <p:cNvPicPr preferRelativeResize="0"/>
                <p:nvPr/>
              </p:nvPicPr>
              <p:blipFill rotWithShape="1">
                <a:blip r:embed="rId6">
                  <a:alphaModFix/>
                </a:blip>
                <a:srcRect/>
                <a:stretch/>
              </p:blipFill>
              <p:spPr>
                <a:xfrm>
                  <a:off x="10785165" y="1606024"/>
                  <a:ext cx="144012" cy="119596"/>
                </a:xfrm>
                <a:prstGeom prst="rect">
                  <a:avLst/>
                </a:prstGeom>
                <a:noFill/>
                <a:ln>
                  <a:noFill/>
                </a:ln>
              </p:spPr>
            </p:pic>
          </p:gr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61"/>
        <p:cNvGrpSpPr/>
        <p:nvPr/>
      </p:nvGrpSpPr>
      <p:grpSpPr>
        <a:xfrm>
          <a:off x="0" y="0"/>
          <a:ext cx="0" cy="0"/>
          <a:chOff x="0" y="0"/>
          <a:chExt cx="0" cy="0"/>
        </a:xfrm>
      </p:grpSpPr>
      <p:sp>
        <p:nvSpPr>
          <p:cNvPr id="7162" name="Google Shape;7162;p579"/>
          <p:cNvSpPr txBox="1"/>
          <p:nvPr/>
        </p:nvSpPr>
        <p:spPr>
          <a:xfrm>
            <a:off x="2696867" y="2722433"/>
            <a:ext cx="8840000" cy="1510000"/>
          </a:xfrm>
          <a:prstGeom prst="rect">
            <a:avLst/>
          </a:prstGeom>
          <a:noFill/>
          <a:ln>
            <a:noFill/>
          </a:ln>
        </p:spPr>
        <p:txBody>
          <a:bodyPr spcFirstLastPara="1" wrap="square" lIns="121900" tIns="121900" rIns="121900" bIns="121900" anchor="t" anchorCtr="0">
            <a:noAutofit/>
          </a:bodyPr>
          <a:lstStyle/>
          <a:p>
            <a:r>
              <a:rPr lang="en" sz="5333">
                <a:solidFill>
                  <a:schemeClr val="lt1"/>
                </a:solidFill>
                <a:latin typeface="Century Gothic"/>
                <a:ea typeface="Century Gothic"/>
                <a:cs typeface="Century Gothic"/>
                <a:sym typeface="Century Gothic"/>
              </a:rPr>
              <a:t>Configuration-ZIA</a:t>
            </a:r>
            <a:endParaRPr sz="5333">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8520876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66"/>
        <p:cNvGrpSpPr/>
        <p:nvPr/>
      </p:nvGrpSpPr>
      <p:grpSpPr>
        <a:xfrm>
          <a:off x="0" y="0"/>
          <a:ext cx="0" cy="0"/>
          <a:chOff x="0" y="0"/>
          <a:chExt cx="0" cy="0"/>
        </a:xfrm>
      </p:grpSpPr>
      <p:sp>
        <p:nvSpPr>
          <p:cNvPr id="7167" name="Google Shape;7167;p580"/>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Configuration (Extranet)</a:t>
            </a:r>
            <a:endParaRPr sz="2400"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pic>
        <p:nvPicPr>
          <p:cNvPr id="7168" name="Google Shape;7168;p580"/>
          <p:cNvPicPr preferRelativeResize="0"/>
          <p:nvPr/>
        </p:nvPicPr>
        <p:blipFill>
          <a:blip r:embed="rId3">
            <a:alphaModFix/>
          </a:blip>
          <a:stretch>
            <a:fillRect/>
          </a:stretch>
        </p:blipFill>
        <p:spPr>
          <a:xfrm>
            <a:off x="473067" y="1035801"/>
            <a:ext cx="4876767" cy="5275900"/>
          </a:xfrm>
          <a:prstGeom prst="rect">
            <a:avLst/>
          </a:prstGeom>
          <a:noFill/>
          <a:ln>
            <a:noFill/>
          </a:ln>
          <a:effectLst>
            <a:outerShdw blurRad="57150" dist="19050" dir="5400000" algn="bl" rotWithShape="0">
              <a:srgbClr val="000000">
                <a:alpha val="50000"/>
              </a:srgbClr>
            </a:outerShdw>
          </a:effectLst>
        </p:spPr>
      </p:pic>
      <p:sp>
        <p:nvSpPr>
          <p:cNvPr id="7169" name="Google Shape;7169;p580"/>
          <p:cNvSpPr txBox="1"/>
          <p:nvPr/>
        </p:nvSpPr>
        <p:spPr>
          <a:xfrm>
            <a:off x="6642967" y="1182700"/>
            <a:ext cx="5064800" cy="2993200"/>
          </a:xfrm>
          <a:prstGeom prst="rect">
            <a:avLst/>
          </a:prstGeom>
          <a:noFill/>
          <a:ln>
            <a:noFill/>
          </a:ln>
        </p:spPr>
        <p:txBody>
          <a:bodyPr spcFirstLastPara="1" wrap="square" lIns="121900" tIns="121900" rIns="121900" bIns="121900" anchor="t" anchorCtr="0">
            <a:noAutofit/>
          </a:bodyPr>
          <a:lstStyle/>
          <a:p>
            <a:r>
              <a:rPr lang="en" sz="1600" b="1">
                <a:solidFill>
                  <a:srgbClr val="575757"/>
                </a:solidFill>
                <a:latin typeface="Century Gothic"/>
                <a:ea typeface="Century Gothic"/>
                <a:cs typeface="Century Gothic"/>
                <a:sym typeface="Century Gothic"/>
              </a:rPr>
              <a:t>Navigate</a:t>
            </a:r>
            <a:r>
              <a:rPr lang="en" sz="1600">
                <a:solidFill>
                  <a:srgbClr val="575757"/>
                </a:solidFill>
                <a:latin typeface="Century Gothic"/>
                <a:ea typeface="Century Gothic"/>
                <a:cs typeface="Century Gothic"/>
                <a:sym typeface="Century Gothic"/>
              </a:rPr>
              <a:t> - Administration &gt; Resources &gt; Extranet </a:t>
            </a:r>
            <a:endParaRPr sz="1867">
              <a:solidFill>
                <a:srgbClr val="575757"/>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85585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73"/>
        <p:cNvGrpSpPr/>
        <p:nvPr/>
      </p:nvGrpSpPr>
      <p:grpSpPr>
        <a:xfrm>
          <a:off x="0" y="0"/>
          <a:ext cx="0" cy="0"/>
          <a:chOff x="0" y="0"/>
          <a:chExt cx="0" cy="0"/>
        </a:xfrm>
      </p:grpSpPr>
      <p:sp>
        <p:nvSpPr>
          <p:cNvPr id="7174" name="Google Shape;7174;p581"/>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Configuration (Extranet)</a:t>
            </a:r>
            <a:endParaRPr sz="2400"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sp>
        <p:nvSpPr>
          <p:cNvPr id="7175" name="Google Shape;7175;p581"/>
          <p:cNvSpPr txBox="1"/>
          <p:nvPr/>
        </p:nvSpPr>
        <p:spPr>
          <a:xfrm>
            <a:off x="7327400" y="1542667"/>
            <a:ext cx="3734400" cy="4620400"/>
          </a:xfrm>
          <a:prstGeom prst="rect">
            <a:avLst/>
          </a:prstGeom>
          <a:noFill/>
          <a:ln>
            <a:noFill/>
          </a:ln>
        </p:spPr>
        <p:txBody>
          <a:bodyPr spcFirstLastPara="1" wrap="square" lIns="121900" tIns="121900" rIns="121900" bIns="121900" anchor="t" anchorCtr="0">
            <a:noAutofit/>
          </a:bodyPr>
          <a:lstStyle/>
          <a:p>
            <a:r>
              <a:rPr lang="en" sz="1600">
                <a:solidFill>
                  <a:srgbClr val="575757"/>
                </a:solidFill>
                <a:latin typeface="Century Gothic"/>
                <a:ea typeface="Century Gothic"/>
                <a:cs typeface="Century Gothic"/>
                <a:sym typeface="Century Gothic"/>
              </a:rPr>
              <a:t>Click on </a:t>
            </a:r>
            <a:r>
              <a:rPr lang="en" sz="1600" b="1">
                <a:solidFill>
                  <a:srgbClr val="575757"/>
                </a:solidFill>
                <a:latin typeface="Century Gothic"/>
                <a:ea typeface="Century Gothic"/>
                <a:cs typeface="Century Gothic"/>
                <a:sym typeface="Century Gothic"/>
              </a:rPr>
              <a:t>Add Extranet </a:t>
            </a:r>
            <a:endParaRPr sz="1867">
              <a:solidFill>
                <a:srgbClr val="575757"/>
              </a:solidFill>
              <a:latin typeface="Century Gothic"/>
              <a:ea typeface="Century Gothic"/>
              <a:cs typeface="Century Gothic"/>
              <a:sym typeface="Century Gothic"/>
            </a:endParaRPr>
          </a:p>
        </p:txBody>
      </p:sp>
      <p:pic>
        <p:nvPicPr>
          <p:cNvPr id="7176" name="Google Shape;7176;p581"/>
          <p:cNvPicPr preferRelativeResize="0"/>
          <p:nvPr/>
        </p:nvPicPr>
        <p:blipFill>
          <a:blip r:embed="rId3">
            <a:alphaModFix/>
          </a:blip>
          <a:stretch>
            <a:fillRect/>
          </a:stretch>
        </p:blipFill>
        <p:spPr>
          <a:xfrm>
            <a:off x="192734" y="1283501"/>
            <a:ext cx="6214365" cy="535033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125857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80"/>
        <p:cNvGrpSpPr/>
        <p:nvPr/>
      </p:nvGrpSpPr>
      <p:grpSpPr>
        <a:xfrm>
          <a:off x="0" y="0"/>
          <a:ext cx="0" cy="0"/>
          <a:chOff x="0" y="0"/>
          <a:chExt cx="0" cy="0"/>
        </a:xfrm>
      </p:grpSpPr>
      <p:sp>
        <p:nvSpPr>
          <p:cNvPr id="7181" name="Google Shape;7181;p582"/>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Configuration (Extranet)</a:t>
            </a:r>
            <a:endParaRPr sz="2400"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sp>
        <p:nvSpPr>
          <p:cNvPr id="7182" name="Google Shape;7182;p582"/>
          <p:cNvSpPr txBox="1"/>
          <p:nvPr/>
        </p:nvSpPr>
        <p:spPr>
          <a:xfrm>
            <a:off x="7004067" y="1400667"/>
            <a:ext cx="4866000" cy="4620400"/>
          </a:xfrm>
          <a:prstGeom prst="rect">
            <a:avLst/>
          </a:prstGeom>
          <a:noFill/>
          <a:ln>
            <a:noFill/>
          </a:ln>
        </p:spPr>
        <p:txBody>
          <a:bodyPr spcFirstLastPara="1" wrap="square" lIns="121900" tIns="121900" rIns="121900" bIns="121900" anchor="t" anchorCtr="0">
            <a:noAutofit/>
          </a:bodyPr>
          <a:lstStyle/>
          <a:p>
            <a:pPr marL="609585"/>
            <a:endParaRPr sz="1733" b="1">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Configure the name of Extranet (Partner’s name)</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Configure the Traffic Selector upto 16 per extranet.</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Configure the DNS server upto 16 per extranet.</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Mark a default Pool and DNS server.</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These pool ranges and dns servers when mapped to location can be used by Partner when configuring IPsec Tunnel.</a:t>
            </a:r>
            <a:endParaRPr sz="1600">
              <a:solidFill>
                <a:srgbClr val="575757"/>
              </a:solidFill>
              <a:latin typeface="Century Gothic"/>
              <a:ea typeface="Century Gothic"/>
              <a:cs typeface="Century Gothic"/>
              <a:sym typeface="Century Gothic"/>
            </a:endParaRPr>
          </a:p>
          <a:p>
            <a:pPr marL="609585"/>
            <a:endParaRPr sz="1600">
              <a:solidFill>
                <a:srgbClr val="575757"/>
              </a:solidFill>
              <a:latin typeface="Century Gothic"/>
              <a:ea typeface="Century Gothic"/>
              <a:cs typeface="Century Gothic"/>
              <a:sym typeface="Century Gothic"/>
            </a:endParaRPr>
          </a:p>
        </p:txBody>
      </p:sp>
      <p:pic>
        <p:nvPicPr>
          <p:cNvPr id="7183" name="Google Shape;7183;p582"/>
          <p:cNvPicPr preferRelativeResize="0"/>
          <p:nvPr/>
        </p:nvPicPr>
        <p:blipFill>
          <a:blip r:embed="rId3">
            <a:alphaModFix/>
          </a:blip>
          <a:stretch>
            <a:fillRect/>
          </a:stretch>
        </p:blipFill>
        <p:spPr>
          <a:xfrm>
            <a:off x="545300" y="1304467"/>
            <a:ext cx="5641568" cy="3445800"/>
          </a:xfrm>
          <a:prstGeom prst="rect">
            <a:avLst/>
          </a:prstGeom>
          <a:noFill/>
          <a:ln>
            <a:noFill/>
          </a:ln>
        </p:spPr>
      </p:pic>
      <p:pic>
        <p:nvPicPr>
          <p:cNvPr id="7184" name="Google Shape;7184;p582"/>
          <p:cNvPicPr preferRelativeResize="0"/>
          <p:nvPr/>
        </p:nvPicPr>
        <p:blipFill>
          <a:blip r:embed="rId4">
            <a:alphaModFix/>
          </a:blip>
          <a:stretch>
            <a:fillRect/>
          </a:stretch>
        </p:blipFill>
        <p:spPr>
          <a:xfrm>
            <a:off x="597734" y="4844601"/>
            <a:ext cx="5589132" cy="1782700"/>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16979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88"/>
        <p:cNvGrpSpPr/>
        <p:nvPr/>
      </p:nvGrpSpPr>
      <p:grpSpPr>
        <a:xfrm>
          <a:off x="0" y="0"/>
          <a:ext cx="0" cy="0"/>
          <a:chOff x="0" y="0"/>
          <a:chExt cx="0" cy="0"/>
        </a:xfrm>
      </p:grpSpPr>
      <p:sp>
        <p:nvSpPr>
          <p:cNvPr id="7189" name="Google Shape;7189;p583"/>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Configuration (VPN Credentials)</a:t>
            </a:r>
            <a:endParaRPr sz="2400" b="1">
              <a:solidFill>
                <a:schemeClr val="dk1"/>
              </a:solidFill>
              <a:latin typeface="Century Gothic"/>
              <a:ea typeface="Century Gothic"/>
              <a:cs typeface="Century Gothic"/>
              <a:sym typeface="Century Gothic"/>
            </a:endParaRPr>
          </a:p>
          <a:p>
            <a:endParaRPr sz="3467" b="1">
              <a:solidFill>
                <a:schemeClr val="dk1"/>
              </a:solidFill>
              <a:latin typeface="Century Gothic"/>
              <a:ea typeface="Century Gothic"/>
              <a:cs typeface="Century Gothic"/>
              <a:sym typeface="Century Gothic"/>
            </a:endParaRPr>
          </a:p>
        </p:txBody>
      </p:sp>
      <p:pic>
        <p:nvPicPr>
          <p:cNvPr id="7190" name="Google Shape;7190;p583"/>
          <p:cNvPicPr preferRelativeResize="0"/>
          <p:nvPr/>
        </p:nvPicPr>
        <p:blipFill>
          <a:blip r:embed="rId3">
            <a:alphaModFix/>
          </a:blip>
          <a:stretch>
            <a:fillRect/>
          </a:stretch>
        </p:blipFill>
        <p:spPr>
          <a:xfrm>
            <a:off x="225067" y="1079067"/>
            <a:ext cx="6102400" cy="5357500"/>
          </a:xfrm>
          <a:prstGeom prst="rect">
            <a:avLst/>
          </a:prstGeom>
          <a:noFill/>
          <a:ln>
            <a:noFill/>
          </a:ln>
          <a:effectLst>
            <a:outerShdw blurRad="57150" dist="19050" dir="5400000" algn="bl" rotWithShape="0">
              <a:srgbClr val="000000">
                <a:alpha val="50000"/>
              </a:srgbClr>
            </a:outerShdw>
          </a:effectLst>
        </p:spPr>
      </p:pic>
      <p:sp>
        <p:nvSpPr>
          <p:cNvPr id="7191" name="Google Shape;7191;p583"/>
          <p:cNvSpPr txBox="1"/>
          <p:nvPr/>
        </p:nvSpPr>
        <p:spPr>
          <a:xfrm>
            <a:off x="6699433" y="1079051"/>
            <a:ext cx="5050400" cy="5070800"/>
          </a:xfrm>
          <a:prstGeom prst="rect">
            <a:avLst/>
          </a:prstGeom>
          <a:noFill/>
          <a:ln>
            <a:noFill/>
          </a:ln>
        </p:spPr>
        <p:txBody>
          <a:bodyPr spcFirstLastPara="1" wrap="square" lIns="121900" tIns="121900" rIns="121900" bIns="121900" anchor="t" anchorCtr="0">
            <a:noAutofit/>
          </a:bodyPr>
          <a:lstStyle/>
          <a:p>
            <a:r>
              <a:rPr lang="en" sz="1600">
                <a:solidFill>
                  <a:srgbClr val="575757"/>
                </a:solidFill>
                <a:latin typeface="Century Gothic"/>
                <a:ea typeface="Century Gothic"/>
                <a:cs typeface="Century Gothic"/>
                <a:sym typeface="Century Gothic"/>
              </a:rPr>
              <a:t>To add a </a:t>
            </a:r>
            <a:r>
              <a:rPr lang="en" sz="1600" b="1">
                <a:solidFill>
                  <a:srgbClr val="575757"/>
                </a:solidFill>
                <a:latin typeface="Century Gothic"/>
                <a:ea typeface="Century Gothic"/>
                <a:cs typeface="Century Gothic"/>
                <a:sym typeface="Century Gothic"/>
              </a:rPr>
              <a:t>VPN Credentials</a:t>
            </a:r>
            <a:endParaRPr sz="1600" b="1">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a:p>
            <a:r>
              <a:rPr lang="en" sz="1600">
                <a:solidFill>
                  <a:srgbClr val="575757"/>
                </a:solidFill>
                <a:latin typeface="Century Gothic"/>
                <a:ea typeface="Century Gothic"/>
                <a:cs typeface="Century Gothic"/>
                <a:sym typeface="Century Gothic"/>
              </a:rPr>
              <a:t>Navigate to Administration&gt;Resources&gt;VPN Credentials</a:t>
            </a:r>
            <a:r>
              <a:rPr lang="en" sz="1867">
                <a:solidFill>
                  <a:srgbClr val="575757"/>
                </a:solidFill>
                <a:latin typeface="Century Gothic"/>
                <a:ea typeface="Century Gothic"/>
                <a:cs typeface="Century Gothic"/>
                <a:sym typeface="Century Gothic"/>
              </a:rPr>
              <a:t>.</a:t>
            </a:r>
            <a:endParaRPr sz="1867">
              <a:solidFill>
                <a:srgbClr val="575757"/>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681311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95"/>
        <p:cNvGrpSpPr/>
        <p:nvPr/>
      </p:nvGrpSpPr>
      <p:grpSpPr>
        <a:xfrm>
          <a:off x="0" y="0"/>
          <a:ext cx="0" cy="0"/>
          <a:chOff x="0" y="0"/>
          <a:chExt cx="0" cy="0"/>
        </a:xfrm>
      </p:grpSpPr>
      <p:sp>
        <p:nvSpPr>
          <p:cNvPr id="7196" name="Google Shape;7196;p584"/>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Configuration (VPN Credentials)</a:t>
            </a:r>
            <a:endParaRPr sz="2400" b="1">
              <a:solidFill>
                <a:schemeClr val="dk1"/>
              </a:solidFill>
              <a:latin typeface="Century Gothic"/>
              <a:ea typeface="Century Gothic"/>
              <a:cs typeface="Century Gothic"/>
              <a:sym typeface="Century Gothic"/>
            </a:endParaRPr>
          </a:p>
          <a:p>
            <a:endParaRPr sz="3467"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pic>
        <p:nvPicPr>
          <p:cNvPr id="7197" name="Google Shape;7197;p584"/>
          <p:cNvPicPr preferRelativeResize="0"/>
          <p:nvPr/>
        </p:nvPicPr>
        <p:blipFill>
          <a:blip r:embed="rId3">
            <a:alphaModFix/>
          </a:blip>
          <a:stretch>
            <a:fillRect/>
          </a:stretch>
        </p:blipFill>
        <p:spPr>
          <a:xfrm>
            <a:off x="429934" y="1460001"/>
            <a:ext cx="4039433" cy="1191433"/>
          </a:xfrm>
          <a:prstGeom prst="rect">
            <a:avLst/>
          </a:prstGeom>
          <a:noFill/>
          <a:ln>
            <a:noFill/>
          </a:ln>
          <a:effectLst>
            <a:outerShdw blurRad="57150" dist="19050" dir="5400000" algn="bl" rotWithShape="0">
              <a:srgbClr val="000000">
                <a:alpha val="50000"/>
              </a:srgbClr>
            </a:outerShdw>
          </a:effectLst>
        </p:spPr>
      </p:pic>
      <p:sp>
        <p:nvSpPr>
          <p:cNvPr id="7198" name="Google Shape;7198;p584"/>
          <p:cNvSpPr txBox="1"/>
          <p:nvPr/>
        </p:nvSpPr>
        <p:spPr>
          <a:xfrm>
            <a:off x="6657500" y="1022900"/>
            <a:ext cx="5050400" cy="5070800"/>
          </a:xfrm>
          <a:prstGeom prst="rect">
            <a:avLst/>
          </a:prstGeom>
          <a:noFill/>
          <a:ln>
            <a:noFill/>
          </a:ln>
        </p:spPr>
        <p:txBody>
          <a:bodyPr spcFirstLastPara="1" wrap="square" lIns="121900" tIns="121900" rIns="121900" bIns="121900" anchor="t" anchorCtr="0">
            <a:noAutofit/>
          </a:bodyPr>
          <a:lstStyle/>
          <a:p>
            <a:r>
              <a:rPr lang="en" sz="1600">
                <a:solidFill>
                  <a:srgbClr val="575757"/>
                </a:solidFill>
                <a:latin typeface="Century Gothic"/>
                <a:ea typeface="Century Gothic"/>
                <a:cs typeface="Century Gothic"/>
                <a:sym typeface="Century Gothic"/>
              </a:rPr>
              <a:t>Click on Add VPN Credentials</a:t>
            </a:r>
            <a:endParaRPr sz="1600">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Select the authentication type as FQDN</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Enter a unique user ID (to be used in a location)</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Enter a PSK and confirm.</a:t>
            </a:r>
            <a:br>
              <a:rPr lang="en" sz="1600">
                <a:solidFill>
                  <a:srgbClr val="575757"/>
                </a:solidFill>
                <a:latin typeface="Century Gothic"/>
                <a:ea typeface="Century Gothic"/>
                <a:cs typeface="Century Gothic"/>
                <a:sym typeface="Century Gothic"/>
              </a:rPr>
            </a:br>
            <a:r>
              <a:rPr lang="en" sz="1600">
                <a:solidFill>
                  <a:srgbClr val="575757"/>
                </a:solidFill>
                <a:latin typeface="Century Gothic"/>
                <a:ea typeface="Century Gothic"/>
                <a:cs typeface="Century Gothic"/>
                <a:sym typeface="Century Gothic"/>
              </a:rPr>
              <a:t>Click on Save.</a:t>
            </a:r>
            <a:endParaRPr sz="1600">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a:p>
            <a:r>
              <a:rPr lang="en" sz="1600" b="1">
                <a:solidFill>
                  <a:srgbClr val="575757"/>
                </a:solidFill>
                <a:latin typeface="Century Gothic"/>
                <a:ea typeface="Century Gothic"/>
                <a:cs typeface="Century Gothic"/>
                <a:sym typeface="Century Gothic"/>
              </a:rPr>
              <a:t>Note </a:t>
            </a:r>
            <a:r>
              <a:rPr lang="en" sz="1600">
                <a:solidFill>
                  <a:srgbClr val="575757"/>
                </a:solidFill>
                <a:latin typeface="Century Gothic"/>
                <a:ea typeface="Century Gothic"/>
                <a:cs typeface="Century Gothic"/>
                <a:sym typeface="Century Gothic"/>
              </a:rPr>
              <a:t>- Only FQDN based credentials are supported, which requires the Initiator of the tunnel to set IKE-ID as the configured FQDN.</a:t>
            </a:r>
            <a:endParaRPr sz="1600">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p:txBody>
      </p:sp>
      <p:pic>
        <p:nvPicPr>
          <p:cNvPr id="7199" name="Google Shape;7199;p584"/>
          <p:cNvPicPr preferRelativeResize="0"/>
          <p:nvPr/>
        </p:nvPicPr>
        <p:blipFill>
          <a:blip r:embed="rId4">
            <a:alphaModFix/>
          </a:blip>
          <a:stretch>
            <a:fillRect/>
          </a:stretch>
        </p:blipFill>
        <p:spPr>
          <a:xfrm>
            <a:off x="471900" y="2736901"/>
            <a:ext cx="5001933" cy="2531833"/>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213859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03"/>
        <p:cNvGrpSpPr/>
        <p:nvPr/>
      </p:nvGrpSpPr>
      <p:grpSpPr>
        <a:xfrm>
          <a:off x="0" y="0"/>
          <a:ext cx="0" cy="0"/>
          <a:chOff x="0" y="0"/>
          <a:chExt cx="0" cy="0"/>
        </a:xfrm>
      </p:grpSpPr>
      <p:sp>
        <p:nvSpPr>
          <p:cNvPr id="7204" name="Google Shape;7204;p585"/>
          <p:cNvSpPr txBox="1"/>
          <p:nvPr/>
        </p:nvSpPr>
        <p:spPr>
          <a:xfrm>
            <a:off x="429933" y="251667"/>
            <a:ext cx="107380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Configuration (Location Management)</a:t>
            </a:r>
            <a:endParaRPr sz="2400"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pic>
        <p:nvPicPr>
          <p:cNvPr id="7205" name="Google Shape;7205;p585"/>
          <p:cNvPicPr preferRelativeResize="0"/>
          <p:nvPr/>
        </p:nvPicPr>
        <p:blipFill>
          <a:blip r:embed="rId3">
            <a:alphaModFix/>
          </a:blip>
          <a:stretch>
            <a:fillRect/>
          </a:stretch>
        </p:blipFill>
        <p:spPr>
          <a:xfrm>
            <a:off x="203201" y="1304467"/>
            <a:ext cx="5589900" cy="5350333"/>
          </a:xfrm>
          <a:prstGeom prst="rect">
            <a:avLst/>
          </a:prstGeom>
          <a:noFill/>
          <a:ln>
            <a:noFill/>
          </a:ln>
          <a:effectLst>
            <a:outerShdw blurRad="57150" dist="19050" dir="5400000" algn="bl" rotWithShape="0">
              <a:srgbClr val="000000">
                <a:alpha val="50000"/>
              </a:srgbClr>
            </a:outerShdw>
          </a:effectLst>
        </p:spPr>
      </p:pic>
      <p:sp>
        <p:nvSpPr>
          <p:cNvPr id="7206" name="Google Shape;7206;p585"/>
          <p:cNvSpPr txBox="1"/>
          <p:nvPr/>
        </p:nvSpPr>
        <p:spPr>
          <a:xfrm>
            <a:off x="6096000" y="1304467"/>
            <a:ext cx="5669600" cy="5070800"/>
          </a:xfrm>
          <a:prstGeom prst="rect">
            <a:avLst/>
          </a:prstGeom>
          <a:noFill/>
          <a:ln>
            <a:noFill/>
          </a:ln>
        </p:spPr>
        <p:txBody>
          <a:bodyPr spcFirstLastPara="1" wrap="square" lIns="121900" tIns="121900" rIns="121900" bIns="121900" anchor="t" anchorCtr="0">
            <a:noAutofit/>
          </a:bodyPr>
          <a:lstStyle/>
          <a:p>
            <a:r>
              <a:rPr lang="en" sz="1600">
                <a:solidFill>
                  <a:srgbClr val="575757"/>
                </a:solidFill>
                <a:latin typeface="Century Gothic"/>
                <a:ea typeface="Century Gothic"/>
                <a:cs typeface="Century Gothic"/>
                <a:sym typeface="Century Gothic"/>
              </a:rPr>
              <a:t>Navigate - Administration &gt;Resources &gt;Location Management.</a:t>
            </a:r>
            <a:endParaRPr sz="1600">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a:p>
            <a:r>
              <a:rPr lang="en" sz="1600">
                <a:solidFill>
                  <a:srgbClr val="575757"/>
                </a:solidFill>
                <a:latin typeface="Century Gothic"/>
                <a:ea typeface="Century Gothic"/>
                <a:cs typeface="Century Gothic"/>
                <a:sym typeface="Century Gothic"/>
              </a:rPr>
              <a:t>Click on </a:t>
            </a:r>
            <a:r>
              <a:rPr lang="en" sz="1600" b="1">
                <a:solidFill>
                  <a:srgbClr val="575757"/>
                </a:solidFill>
                <a:latin typeface="Century Gothic"/>
                <a:ea typeface="Century Gothic"/>
                <a:cs typeface="Century Gothic"/>
                <a:sym typeface="Century Gothic"/>
              </a:rPr>
              <a:t>Add Location</a:t>
            </a:r>
            <a:r>
              <a:rPr lang="en" sz="1600">
                <a:solidFill>
                  <a:srgbClr val="575757"/>
                </a:solidFill>
                <a:latin typeface="Century Gothic"/>
                <a:ea typeface="Century Gothic"/>
                <a:cs typeface="Century Gothic"/>
                <a:sym typeface="Century Gothic"/>
              </a:rPr>
              <a:t>.</a:t>
            </a:r>
            <a:endParaRPr sz="1600">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40269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10"/>
        <p:cNvGrpSpPr/>
        <p:nvPr/>
      </p:nvGrpSpPr>
      <p:grpSpPr>
        <a:xfrm>
          <a:off x="0" y="0"/>
          <a:ext cx="0" cy="0"/>
          <a:chOff x="0" y="0"/>
          <a:chExt cx="0" cy="0"/>
        </a:xfrm>
      </p:grpSpPr>
      <p:sp>
        <p:nvSpPr>
          <p:cNvPr id="7211" name="Google Shape;7211;p586"/>
          <p:cNvSpPr txBox="1"/>
          <p:nvPr/>
        </p:nvSpPr>
        <p:spPr>
          <a:xfrm>
            <a:off x="429933" y="251667"/>
            <a:ext cx="109792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Configuration (Location Management)</a:t>
            </a:r>
            <a:endParaRPr sz="2400" b="1">
              <a:solidFill>
                <a:schemeClr val="dk1"/>
              </a:solidFill>
              <a:latin typeface="Century Gothic"/>
              <a:ea typeface="Century Gothic"/>
              <a:cs typeface="Century Gothic"/>
              <a:sym typeface="Century Gothic"/>
            </a:endParaRPr>
          </a:p>
          <a:p>
            <a:endParaRPr sz="3467"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sp>
        <p:nvSpPr>
          <p:cNvPr id="7212" name="Google Shape;7212;p586"/>
          <p:cNvSpPr txBox="1"/>
          <p:nvPr/>
        </p:nvSpPr>
        <p:spPr>
          <a:xfrm>
            <a:off x="7348467" y="1201167"/>
            <a:ext cx="4338400" cy="5070800"/>
          </a:xfrm>
          <a:prstGeom prst="rect">
            <a:avLst/>
          </a:prstGeom>
          <a:noFill/>
          <a:ln>
            <a:noFill/>
          </a:ln>
        </p:spPr>
        <p:txBody>
          <a:bodyPr spcFirstLastPara="1" wrap="square" lIns="121900" tIns="121900" rIns="121900" bIns="121900" anchor="t" anchorCtr="0">
            <a:noAutofit/>
          </a:bodyPr>
          <a:lstStyle/>
          <a:p>
            <a:r>
              <a:rPr lang="en" sz="1600">
                <a:solidFill>
                  <a:srgbClr val="575757"/>
                </a:solidFill>
                <a:latin typeface="Century Gothic"/>
                <a:ea typeface="Century Gothic"/>
                <a:cs typeface="Century Gothic"/>
                <a:sym typeface="Century Gothic"/>
              </a:rPr>
              <a:t>Select the Location Type as </a:t>
            </a:r>
            <a:r>
              <a:rPr lang="en" sz="1600" b="1">
                <a:solidFill>
                  <a:srgbClr val="575757"/>
                </a:solidFill>
                <a:latin typeface="Century Gothic"/>
                <a:ea typeface="Century Gothic"/>
                <a:cs typeface="Century Gothic"/>
                <a:sym typeface="Century Gothic"/>
              </a:rPr>
              <a:t>Extranet</a:t>
            </a:r>
            <a:endParaRPr sz="1600" b="1">
              <a:solidFill>
                <a:srgbClr val="575757"/>
              </a:solidFill>
              <a:latin typeface="Century Gothic"/>
              <a:ea typeface="Century Gothic"/>
              <a:cs typeface="Century Gothic"/>
              <a:sym typeface="Century Gothic"/>
            </a:endParaRPr>
          </a:p>
          <a:p>
            <a:endParaRPr sz="1600">
              <a:solidFill>
                <a:srgbClr val="575757"/>
              </a:solidFill>
            </a:endParaRPr>
          </a:p>
        </p:txBody>
      </p:sp>
      <p:pic>
        <p:nvPicPr>
          <p:cNvPr id="7213" name="Google Shape;7213;p586"/>
          <p:cNvPicPr preferRelativeResize="0"/>
          <p:nvPr/>
        </p:nvPicPr>
        <p:blipFill>
          <a:blip r:embed="rId3">
            <a:alphaModFix/>
          </a:blip>
          <a:stretch>
            <a:fillRect/>
          </a:stretch>
        </p:blipFill>
        <p:spPr>
          <a:xfrm>
            <a:off x="87867" y="1101267"/>
            <a:ext cx="6942067" cy="4689661"/>
          </a:xfrm>
          <a:prstGeom prst="rect">
            <a:avLst/>
          </a:prstGeom>
          <a:noFill/>
          <a:ln>
            <a:noFill/>
          </a:ln>
        </p:spPr>
      </p:pic>
    </p:spTree>
    <p:extLst>
      <p:ext uri="{BB962C8B-B14F-4D97-AF65-F5344CB8AC3E}">
        <p14:creationId xmlns:p14="http://schemas.microsoft.com/office/powerpoint/2010/main" val="32195958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17"/>
        <p:cNvGrpSpPr/>
        <p:nvPr/>
      </p:nvGrpSpPr>
      <p:grpSpPr>
        <a:xfrm>
          <a:off x="0" y="0"/>
          <a:ext cx="0" cy="0"/>
          <a:chOff x="0" y="0"/>
          <a:chExt cx="0" cy="0"/>
        </a:xfrm>
      </p:grpSpPr>
      <p:sp>
        <p:nvSpPr>
          <p:cNvPr id="7218" name="Google Shape;7218;p587"/>
          <p:cNvSpPr txBox="1"/>
          <p:nvPr/>
        </p:nvSpPr>
        <p:spPr>
          <a:xfrm>
            <a:off x="429933" y="251667"/>
            <a:ext cx="85148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Configuration (Extranet)</a:t>
            </a:r>
            <a:endParaRPr sz="2400"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sp>
        <p:nvSpPr>
          <p:cNvPr id="7219" name="Google Shape;7219;p587"/>
          <p:cNvSpPr txBox="1"/>
          <p:nvPr/>
        </p:nvSpPr>
        <p:spPr>
          <a:xfrm>
            <a:off x="7736333" y="1054333"/>
            <a:ext cx="3699200" cy="5070800"/>
          </a:xfrm>
          <a:prstGeom prst="rect">
            <a:avLst/>
          </a:prstGeom>
          <a:noFill/>
          <a:ln>
            <a:noFill/>
          </a:ln>
        </p:spPr>
        <p:txBody>
          <a:bodyPr spcFirstLastPara="1" wrap="square" lIns="121900" tIns="121900" rIns="121900" bIns="121900" anchor="t" anchorCtr="0">
            <a:noAutofit/>
          </a:bodyPr>
          <a:lstStyle/>
          <a:p>
            <a:pPr marL="609585" indent="-406390">
              <a:buClr>
                <a:srgbClr val="575757"/>
              </a:buClr>
              <a:buSzPts val="1200"/>
              <a:buChar char="●"/>
            </a:pPr>
            <a:r>
              <a:rPr lang="en" sz="1600">
                <a:solidFill>
                  <a:srgbClr val="575757"/>
                </a:solidFill>
                <a:latin typeface="Century Gothic"/>
                <a:ea typeface="Century Gothic"/>
                <a:cs typeface="Century Gothic"/>
                <a:sym typeface="Century Gothic"/>
              </a:rPr>
              <a:t>On Selecting the Location type</a:t>
            </a:r>
            <a:r>
              <a:rPr lang="en" sz="1600" b="1">
                <a:solidFill>
                  <a:srgbClr val="575757"/>
                </a:solidFill>
                <a:latin typeface="Century Gothic"/>
                <a:ea typeface="Century Gothic"/>
                <a:cs typeface="Century Gothic"/>
                <a:sym typeface="Century Gothic"/>
              </a:rPr>
              <a:t> </a:t>
            </a:r>
            <a:r>
              <a:rPr lang="en" sz="1600">
                <a:solidFill>
                  <a:srgbClr val="575757"/>
                </a:solidFill>
                <a:latin typeface="Century Gothic"/>
                <a:ea typeface="Century Gothic"/>
                <a:cs typeface="Century Gothic"/>
                <a:sym typeface="Century Gothic"/>
              </a:rPr>
              <a:t>as Extranet, the ZIA location attributes will be removed.</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Select the Extranet Resource of your choice.</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Select a traffic selector.</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Select a DNS server.</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Optionally you can also use the default traffic selector or DNS server which will use the default marked pool or dns server configured in Extranet location.</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Select the VPN Credentials for the location.</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Fill the remaining mandatory fields such as Location name, timezone, etc. and save.</a:t>
            </a:r>
            <a:endParaRPr sz="1600">
              <a:solidFill>
                <a:srgbClr val="575757"/>
              </a:solidFill>
              <a:latin typeface="Century Gothic"/>
              <a:ea typeface="Century Gothic"/>
              <a:cs typeface="Century Gothic"/>
              <a:sym typeface="Century Gothic"/>
            </a:endParaRPr>
          </a:p>
        </p:txBody>
      </p:sp>
      <p:pic>
        <p:nvPicPr>
          <p:cNvPr id="7220" name="Google Shape;7220;p587"/>
          <p:cNvPicPr preferRelativeResize="0"/>
          <p:nvPr/>
        </p:nvPicPr>
        <p:blipFill>
          <a:blip r:embed="rId3">
            <a:alphaModFix/>
          </a:blip>
          <a:stretch>
            <a:fillRect/>
          </a:stretch>
        </p:blipFill>
        <p:spPr>
          <a:xfrm>
            <a:off x="220167" y="1373667"/>
            <a:ext cx="7361368" cy="3533867"/>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619274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24"/>
        <p:cNvGrpSpPr/>
        <p:nvPr/>
      </p:nvGrpSpPr>
      <p:grpSpPr>
        <a:xfrm>
          <a:off x="0" y="0"/>
          <a:ext cx="0" cy="0"/>
          <a:chOff x="0" y="0"/>
          <a:chExt cx="0" cy="0"/>
        </a:xfrm>
      </p:grpSpPr>
      <p:sp>
        <p:nvSpPr>
          <p:cNvPr id="7225" name="Google Shape;7225;p588"/>
          <p:cNvSpPr txBox="1"/>
          <p:nvPr/>
        </p:nvSpPr>
        <p:spPr>
          <a:xfrm>
            <a:off x="2449467" y="2564100"/>
            <a:ext cx="8840000" cy="1510000"/>
          </a:xfrm>
          <a:prstGeom prst="rect">
            <a:avLst/>
          </a:prstGeom>
          <a:noFill/>
          <a:ln>
            <a:noFill/>
          </a:ln>
        </p:spPr>
        <p:txBody>
          <a:bodyPr spcFirstLastPara="1" wrap="square" lIns="121900" tIns="121900" rIns="121900" bIns="121900" anchor="t" anchorCtr="0">
            <a:noAutofit/>
          </a:bodyPr>
          <a:lstStyle/>
          <a:p>
            <a:r>
              <a:rPr lang="en" sz="5333">
                <a:solidFill>
                  <a:schemeClr val="lt1"/>
                </a:solidFill>
                <a:latin typeface="Century Gothic"/>
                <a:ea typeface="Century Gothic"/>
                <a:cs typeface="Century Gothic"/>
                <a:sym typeface="Century Gothic"/>
              </a:rPr>
              <a:t>Configuration - ZPA</a:t>
            </a:r>
            <a:endParaRPr sz="5333">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94969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F0CD-BF28-00B1-8797-5A64E432E2BB}"/>
              </a:ext>
            </a:extLst>
          </p:cNvPr>
          <p:cNvSpPr>
            <a:spLocks noGrp="1"/>
          </p:cNvSpPr>
          <p:nvPr>
            <p:ph type="title"/>
          </p:nvPr>
        </p:nvSpPr>
        <p:spPr/>
        <p:txBody>
          <a:bodyPr/>
          <a:lstStyle/>
          <a:p>
            <a:r>
              <a:rPr lang="en-US" dirty="0"/>
              <a:t>CVS Use Cases </a:t>
            </a:r>
          </a:p>
        </p:txBody>
      </p:sp>
      <p:sp>
        <p:nvSpPr>
          <p:cNvPr id="3" name="Text Placeholder 2">
            <a:extLst>
              <a:ext uri="{FF2B5EF4-FFF2-40B4-BE49-F238E27FC236}">
                <a16:creationId xmlns:a16="http://schemas.microsoft.com/office/drawing/2014/main" id="{1285E18F-9C9E-1EA6-3358-5E1B69620A5B}"/>
              </a:ext>
            </a:extLst>
          </p:cNvPr>
          <p:cNvSpPr>
            <a:spLocks noGrp="1"/>
          </p:cNvSpPr>
          <p:nvPr>
            <p:ph type="body" idx="1"/>
          </p:nvPr>
        </p:nvSpPr>
        <p:spPr/>
        <p:txBody>
          <a:bodyPr/>
          <a:lstStyle/>
          <a:p>
            <a:r>
              <a:rPr lang="en-US" dirty="0"/>
              <a:t>Isolating partner networks from all other partner networks</a:t>
            </a:r>
          </a:p>
          <a:p>
            <a:r>
              <a:rPr lang="en-US" dirty="0"/>
              <a:t>Isolating partners from CVS network via the zero trust principals</a:t>
            </a:r>
          </a:p>
          <a:p>
            <a:r>
              <a:rPr lang="en-US" dirty="0"/>
              <a:t>CVS Employee using ZPA to connect to partner applications</a:t>
            </a:r>
          </a:p>
          <a:p>
            <a:r>
              <a:rPr lang="en-US" dirty="0"/>
              <a:t>Server in CVS connecting to servers in partner servers </a:t>
            </a:r>
          </a:p>
          <a:p>
            <a:r>
              <a:rPr lang="en-US" dirty="0"/>
              <a:t>Server or user in Partner environment connecting to server in CVS Network</a:t>
            </a:r>
          </a:p>
          <a:p>
            <a:endParaRPr lang="en-US" dirty="0"/>
          </a:p>
        </p:txBody>
      </p:sp>
    </p:spTree>
    <p:extLst>
      <p:ext uri="{BB962C8B-B14F-4D97-AF65-F5344CB8AC3E}">
        <p14:creationId xmlns:p14="http://schemas.microsoft.com/office/powerpoint/2010/main" val="4279034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29"/>
        <p:cNvGrpSpPr/>
        <p:nvPr/>
      </p:nvGrpSpPr>
      <p:grpSpPr>
        <a:xfrm>
          <a:off x="0" y="0"/>
          <a:ext cx="0" cy="0"/>
          <a:chOff x="0" y="0"/>
          <a:chExt cx="0" cy="0"/>
        </a:xfrm>
      </p:grpSpPr>
      <p:sp>
        <p:nvSpPr>
          <p:cNvPr id="7230" name="Google Shape;7230;p589"/>
          <p:cNvSpPr txBox="1"/>
          <p:nvPr/>
        </p:nvSpPr>
        <p:spPr>
          <a:xfrm>
            <a:off x="429933" y="251667"/>
            <a:ext cx="102344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ZPA Configuration (Add a new server group)</a:t>
            </a:r>
            <a:endParaRPr sz="2400" b="1">
              <a:solidFill>
                <a:schemeClr val="dk1"/>
              </a:solidFill>
              <a:latin typeface="Century Gothic"/>
              <a:ea typeface="Century Gothic"/>
              <a:cs typeface="Century Gothic"/>
              <a:sym typeface="Century Gothic"/>
            </a:endParaRPr>
          </a:p>
          <a:p>
            <a:endParaRPr sz="2400">
              <a:solidFill>
                <a:schemeClr val="dk1"/>
              </a:solidFill>
              <a:latin typeface="Century Gothic"/>
              <a:ea typeface="Century Gothic"/>
              <a:cs typeface="Century Gothic"/>
              <a:sym typeface="Century Gothic"/>
            </a:endParaRPr>
          </a:p>
          <a:p>
            <a:endParaRPr sz="2400">
              <a:solidFill>
                <a:schemeClr val="lt1"/>
              </a:solidFill>
              <a:latin typeface="Century Gothic"/>
              <a:ea typeface="Century Gothic"/>
              <a:cs typeface="Century Gothic"/>
              <a:sym typeface="Century Gothic"/>
            </a:endParaRPr>
          </a:p>
        </p:txBody>
      </p:sp>
      <p:sp>
        <p:nvSpPr>
          <p:cNvPr id="7231" name="Google Shape;7231;p589"/>
          <p:cNvSpPr txBox="1"/>
          <p:nvPr/>
        </p:nvSpPr>
        <p:spPr>
          <a:xfrm>
            <a:off x="6536467" y="1494400"/>
            <a:ext cx="5463200" cy="5208400"/>
          </a:xfrm>
          <a:prstGeom prst="rect">
            <a:avLst/>
          </a:prstGeom>
          <a:noFill/>
          <a:ln>
            <a:noFill/>
          </a:ln>
        </p:spPr>
        <p:txBody>
          <a:bodyPr spcFirstLastPara="1" wrap="square" lIns="121900" tIns="121900" rIns="121900" bIns="121900" anchor="t" anchorCtr="0">
            <a:noAutofit/>
          </a:bodyPr>
          <a:lstStyle/>
          <a:p>
            <a:r>
              <a:rPr lang="en" sz="1600">
                <a:solidFill>
                  <a:srgbClr val="575757"/>
                </a:solidFill>
                <a:latin typeface="Century Gothic"/>
                <a:ea typeface="Century Gothic"/>
                <a:cs typeface="Century Gothic"/>
                <a:sym typeface="Century Gothic"/>
              </a:rPr>
              <a:t>Navigate to Configuration and Control&gt;Private Infrastructure&gt;App Connector Management &gt; Server Group</a:t>
            </a:r>
            <a:endParaRPr sz="1600">
              <a:solidFill>
                <a:srgbClr val="575757"/>
              </a:solidFill>
              <a:latin typeface="Century Gothic"/>
              <a:ea typeface="Century Gothic"/>
              <a:cs typeface="Century Gothic"/>
              <a:sym typeface="Century Gothic"/>
            </a:endParaRPr>
          </a:p>
          <a:p>
            <a:pPr marL="609585"/>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Add Server Group</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Give a name to Server Group</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Select Connector Type as Extranet</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Select an Extranet Resource (As configured on ZIA)</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Select Extranet Locations or Extranet Location Groups.</a:t>
            </a:r>
            <a:endParaRPr sz="1600">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a:p>
            <a:pPr marL="609585"/>
            <a:endParaRPr sz="1867">
              <a:solidFill>
                <a:srgbClr val="575757"/>
              </a:solidFill>
              <a:latin typeface="Century Gothic"/>
              <a:ea typeface="Century Gothic"/>
              <a:cs typeface="Century Gothic"/>
              <a:sym typeface="Century Gothic"/>
            </a:endParaRPr>
          </a:p>
        </p:txBody>
      </p:sp>
      <p:pic>
        <p:nvPicPr>
          <p:cNvPr id="7232" name="Google Shape;7232;p589"/>
          <p:cNvPicPr preferRelativeResize="0"/>
          <p:nvPr/>
        </p:nvPicPr>
        <p:blipFill>
          <a:blip r:embed="rId3">
            <a:alphaModFix/>
          </a:blip>
          <a:stretch>
            <a:fillRect/>
          </a:stretch>
        </p:blipFill>
        <p:spPr>
          <a:xfrm>
            <a:off x="203200" y="1304467"/>
            <a:ext cx="6130067" cy="4345159"/>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41101832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36"/>
        <p:cNvGrpSpPr/>
        <p:nvPr/>
      </p:nvGrpSpPr>
      <p:grpSpPr>
        <a:xfrm>
          <a:off x="0" y="0"/>
          <a:ext cx="0" cy="0"/>
          <a:chOff x="0" y="0"/>
          <a:chExt cx="0" cy="0"/>
        </a:xfrm>
      </p:grpSpPr>
      <p:sp>
        <p:nvSpPr>
          <p:cNvPr id="7237" name="Google Shape;7237;p590"/>
          <p:cNvSpPr txBox="1"/>
          <p:nvPr/>
        </p:nvSpPr>
        <p:spPr>
          <a:xfrm>
            <a:off x="429933" y="251667"/>
            <a:ext cx="102344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ZPA Configuration (Defining Application Segment)</a:t>
            </a:r>
            <a:endParaRPr sz="2400" b="1">
              <a:solidFill>
                <a:schemeClr val="dk1"/>
              </a:solidFill>
              <a:latin typeface="Century Gothic"/>
              <a:ea typeface="Century Gothic"/>
              <a:cs typeface="Century Gothic"/>
              <a:sym typeface="Century Gothic"/>
            </a:endParaRPr>
          </a:p>
          <a:p>
            <a:endParaRPr sz="2400">
              <a:solidFill>
                <a:schemeClr val="dk1"/>
              </a:solidFill>
              <a:latin typeface="Century Gothic"/>
              <a:ea typeface="Century Gothic"/>
              <a:cs typeface="Century Gothic"/>
              <a:sym typeface="Century Gothic"/>
            </a:endParaRPr>
          </a:p>
          <a:p>
            <a:endParaRPr sz="2400">
              <a:solidFill>
                <a:schemeClr val="lt1"/>
              </a:solidFill>
              <a:latin typeface="Century Gothic"/>
              <a:ea typeface="Century Gothic"/>
              <a:cs typeface="Century Gothic"/>
              <a:sym typeface="Century Gothic"/>
            </a:endParaRPr>
          </a:p>
        </p:txBody>
      </p:sp>
      <p:sp>
        <p:nvSpPr>
          <p:cNvPr id="7238" name="Google Shape;7238;p590"/>
          <p:cNvSpPr txBox="1"/>
          <p:nvPr/>
        </p:nvSpPr>
        <p:spPr>
          <a:xfrm>
            <a:off x="7373133" y="1010567"/>
            <a:ext cx="4570800" cy="5472000"/>
          </a:xfrm>
          <a:prstGeom prst="rect">
            <a:avLst/>
          </a:prstGeom>
          <a:noFill/>
          <a:ln>
            <a:noFill/>
          </a:ln>
        </p:spPr>
        <p:txBody>
          <a:bodyPr spcFirstLastPara="1" wrap="square" lIns="121900" tIns="121900" rIns="121900" bIns="121900" anchor="t" anchorCtr="0">
            <a:noAutofit/>
          </a:bodyPr>
          <a:lstStyle/>
          <a:p>
            <a:r>
              <a:rPr lang="en" sz="1600">
                <a:solidFill>
                  <a:srgbClr val="575757"/>
                </a:solidFill>
                <a:latin typeface="Century Gothic"/>
                <a:ea typeface="Century Gothic"/>
                <a:cs typeface="Century Gothic"/>
                <a:sym typeface="Century Gothic"/>
              </a:rPr>
              <a:t>Click on Resource Management&gt;Application Segments and click on Add Application Segment</a:t>
            </a:r>
            <a:endParaRPr sz="1600">
              <a:solidFill>
                <a:srgbClr val="575757"/>
              </a:solidFill>
              <a:latin typeface="Century Gothic"/>
              <a:ea typeface="Century Gothic"/>
              <a:cs typeface="Century Gothic"/>
              <a:sym typeface="Century Gothic"/>
            </a:endParaRPr>
          </a:p>
          <a:p>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Define tha application segment</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Configure the FQDN or IP of the application</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Configure the TCP and UDP port range.</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Disable Multi Match,ICMP, Source IP Anchoring,Double Encryption</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Set Health Check to None.</a:t>
            </a:r>
            <a:endParaRPr sz="1600">
              <a:solidFill>
                <a:srgbClr val="575757"/>
              </a:solidFill>
              <a:latin typeface="Century Gothic"/>
              <a:ea typeface="Century Gothic"/>
              <a:cs typeface="Century Gothic"/>
              <a:sym typeface="Century Gothic"/>
            </a:endParaRPr>
          </a:p>
          <a:p>
            <a:pPr marL="609585" indent="-406390">
              <a:buClr>
                <a:srgbClr val="575757"/>
              </a:buClr>
              <a:buSzPts val="1200"/>
              <a:buFont typeface="Century Gothic"/>
              <a:buChar char="●"/>
            </a:pPr>
            <a:r>
              <a:rPr lang="en" sz="1600">
                <a:solidFill>
                  <a:srgbClr val="575757"/>
                </a:solidFill>
                <a:latin typeface="Century Gothic"/>
                <a:ea typeface="Century Gothic"/>
                <a:cs typeface="Century Gothic"/>
                <a:sym typeface="Century Gothic"/>
              </a:rPr>
              <a:t>Select Server group type as Extranet and select the server group as defined in previous step</a:t>
            </a:r>
            <a:endParaRPr sz="1600">
              <a:solidFill>
                <a:srgbClr val="575757"/>
              </a:solidFill>
              <a:latin typeface="Century Gothic"/>
              <a:ea typeface="Century Gothic"/>
              <a:cs typeface="Century Gothic"/>
              <a:sym typeface="Century Gothic"/>
            </a:endParaRPr>
          </a:p>
          <a:p>
            <a:pPr marL="609585"/>
            <a:endParaRPr sz="1600">
              <a:solidFill>
                <a:srgbClr val="575757"/>
              </a:solidFill>
            </a:endParaRPr>
          </a:p>
          <a:p>
            <a:endParaRPr sz="1600">
              <a:solidFill>
                <a:srgbClr val="575757"/>
              </a:solidFill>
            </a:endParaRPr>
          </a:p>
          <a:p>
            <a:endParaRPr sz="1600">
              <a:solidFill>
                <a:srgbClr val="575757"/>
              </a:solidFill>
            </a:endParaRPr>
          </a:p>
          <a:p>
            <a:endParaRPr sz="1600">
              <a:solidFill>
                <a:srgbClr val="575757"/>
              </a:solidFill>
            </a:endParaRPr>
          </a:p>
          <a:p>
            <a:endParaRPr sz="1600">
              <a:solidFill>
                <a:srgbClr val="575757"/>
              </a:solidFill>
            </a:endParaRPr>
          </a:p>
          <a:p>
            <a:endParaRPr sz="1600">
              <a:solidFill>
                <a:srgbClr val="575757"/>
              </a:solidFill>
            </a:endParaRPr>
          </a:p>
        </p:txBody>
      </p:sp>
      <p:pic>
        <p:nvPicPr>
          <p:cNvPr id="7239" name="Google Shape;7239;p590"/>
          <p:cNvPicPr preferRelativeResize="0"/>
          <p:nvPr/>
        </p:nvPicPr>
        <p:blipFill>
          <a:blip r:embed="rId3">
            <a:alphaModFix/>
          </a:blip>
          <a:stretch>
            <a:fillRect/>
          </a:stretch>
        </p:blipFill>
        <p:spPr>
          <a:xfrm>
            <a:off x="370700" y="1010567"/>
            <a:ext cx="6629400" cy="4089400"/>
          </a:xfrm>
          <a:prstGeom prst="rect">
            <a:avLst/>
          </a:prstGeom>
          <a:noFill/>
          <a:ln>
            <a:noFill/>
          </a:ln>
          <a:effectLst>
            <a:outerShdw blurRad="57150" dist="19050" dir="5400000" algn="bl" rotWithShape="0">
              <a:srgbClr val="000000">
                <a:alpha val="50000"/>
              </a:srgbClr>
            </a:outerShdw>
          </a:effectLst>
        </p:spPr>
      </p:pic>
      <p:sp>
        <p:nvSpPr>
          <p:cNvPr id="7240" name="Google Shape;7240;p590"/>
          <p:cNvSpPr txBox="1"/>
          <p:nvPr/>
        </p:nvSpPr>
        <p:spPr>
          <a:xfrm>
            <a:off x="450900" y="5285067"/>
            <a:ext cx="8011600" cy="1197600"/>
          </a:xfrm>
          <a:prstGeom prst="rect">
            <a:avLst/>
          </a:prstGeom>
          <a:noFill/>
          <a:ln>
            <a:noFill/>
          </a:ln>
        </p:spPr>
        <p:txBody>
          <a:bodyPr spcFirstLastPara="1" wrap="square" lIns="121900" tIns="121900" rIns="121900" bIns="121900" anchor="t" anchorCtr="0">
            <a:noAutofit/>
          </a:bodyPr>
          <a:lstStyle/>
          <a:p>
            <a:r>
              <a:rPr lang="en" sz="1467" b="1">
                <a:solidFill>
                  <a:srgbClr val="575757"/>
                </a:solidFill>
                <a:latin typeface="Century Gothic"/>
                <a:ea typeface="Century Gothic"/>
                <a:cs typeface="Century Gothic"/>
                <a:sym typeface="Century Gothic"/>
              </a:rPr>
              <a:t>Note</a:t>
            </a:r>
            <a:r>
              <a:rPr lang="en" sz="1467">
                <a:solidFill>
                  <a:srgbClr val="575757"/>
                </a:solidFill>
                <a:latin typeface="Century Gothic"/>
                <a:ea typeface="Century Gothic"/>
                <a:cs typeface="Century Gothic"/>
                <a:sym typeface="Century Gothic"/>
              </a:rPr>
              <a:t>-  Applications cannot be mapped to both App Connector and Extranet based server group. Therefore unique application segments for Extranet applications should be defined, i.e not to be mixed with apps reachable via App Connector.</a:t>
            </a:r>
            <a:endParaRPr sz="1467">
              <a:solidFill>
                <a:srgbClr val="575757"/>
              </a:solidFill>
              <a:latin typeface="Century Gothic"/>
              <a:ea typeface="Century Gothic"/>
              <a:cs typeface="Century Gothic"/>
              <a:sym typeface="Century Gothic"/>
            </a:endParaRPr>
          </a:p>
          <a:p>
            <a:endParaRPr sz="1867">
              <a:latin typeface="Century Gothic"/>
              <a:ea typeface="Century Gothic"/>
              <a:cs typeface="Century Gothic"/>
              <a:sym typeface="Century Gothic"/>
            </a:endParaRPr>
          </a:p>
        </p:txBody>
      </p:sp>
    </p:spTree>
    <p:extLst>
      <p:ext uri="{BB962C8B-B14F-4D97-AF65-F5344CB8AC3E}">
        <p14:creationId xmlns:p14="http://schemas.microsoft.com/office/powerpoint/2010/main" val="1043345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44"/>
        <p:cNvGrpSpPr/>
        <p:nvPr/>
      </p:nvGrpSpPr>
      <p:grpSpPr>
        <a:xfrm>
          <a:off x="0" y="0"/>
          <a:ext cx="0" cy="0"/>
          <a:chOff x="0" y="0"/>
          <a:chExt cx="0" cy="0"/>
        </a:xfrm>
      </p:grpSpPr>
      <p:sp>
        <p:nvSpPr>
          <p:cNvPr id="7245" name="Google Shape;7245;p591"/>
          <p:cNvSpPr txBox="1"/>
          <p:nvPr/>
        </p:nvSpPr>
        <p:spPr>
          <a:xfrm>
            <a:off x="429933" y="251667"/>
            <a:ext cx="102344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ZPA Configuration (Configuring Access Policy)</a:t>
            </a:r>
            <a:endParaRPr sz="2400" b="1">
              <a:solidFill>
                <a:schemeClr val="dk1"/>
              </a:solidFill>
              <a:latin typeface="Century Gothic"/>
              <a:ea typeface="Century Gothic"/>
              <a:cs typeface="Century Gothic"/>
              <a:sym typeface="Century Gothic"/>
            </a:endParaRPr>
          </a:p>
          <a:p>
            <a:endParaRPr sz="2400">
              <a:solidFill>
                <a:schemeClr val="dk1"/>
              </a:solidFill>
              <a:latin typeface="Century Gothic"/>
              <a:ea typeface="Century Gothic"/>
              <a:cs typeface="Century Gothic"/>
              <a:sym typeface="Century Gothic"/>
            </a:endParaRPr>
          </a:p>
          <a:p>
            <a:endParaRPr sz="2400">
              <a:solidFill>
                <a:schemeClr val="lt1"/>
              </a:solidFill>
              <a:latin typeface="Century Gothic"/>
              <a:ea typeface="Century Gothic"/>
              <a:cs typeface="Century Gothic"/>
              <a:sym typeface="Century Gothic"/>
            </a:endParaRPr>
          </a:p>
        </p:txBody>
      </p:sp>
      <p:sp>
        <p:nvSpPr>
          <p:cNvPr id="7246" name="Google Shape;7246;p591"/>
          <p:cNvSpPr txBox="1"/>
          <p:nvPr/>
        </p:nvSpPr>
        <p:spPr>
          <a:xfrm>
            <a:off x="7665667" y="875600"/>
            <a:ext cx="4315600" cy="5411600"/>
          </a:xfrm>
          <a:prstGeom prst="rect">
            <a:avLst/>
          </a:prstGeom>
          <a:noFill/>
          <a:ln>
            <a:noFill/>
          </a:ln>
        </p:spPr>
        <p:txBody>
          <a:bodyPr spcFirstLastPara="1" wrap="square" lIns="121900" tIns="121900" rIns="121900" bIns="121900" anchor="t" anchorCtr="0">
            <a:noAutofit/>
          </a:bodyPr>
          <a:lstStyle/>
          <a:p>
            <a:r>
              <a:rPr lang="en" sz="1467">
                <a:solidFill>
                  <a:srgbClr val="575757"/>
                </a:solidFill>
                <a:latin typeface="Century Gothic"/>
                <a:ea typeface="Century Gothic"/>
                <a:cs typeface="Century Gothic"/>
                <a:sym typeface="Century Gothic"/>
              </a:rPr>
              <a:t>Navigate to Policy &gt; Access Policy &gt;.Add Rule</a:t>
            </a:r>
            <a:endParaRPr sz="1467">
              <a:solidFill>
                <a:srgbClr val="575757"/>
              </a:solidFill>
              <a:latin typeface="Century Gothic"/>
              <a:ea typeface="Century Gothic"/>
              <a:cs typeface="Century Gothic"/>
              <a:sym typeface="Century Gothic"/>
            </a:endParaRPr>
          </a:p>
          <a:p>
            <a:endParaRPr sz="1467">
              <a:solidFill>
                <a:srgbClr val="575757"/>
              </a:solidFill>
              <a:latin typeface="Century Gothic"/>
              <a:ea typeface="Century Gothic"/>
              <a:cs typeface="Century Gothic"/>
              <a:sym typeface="Century Gothic"/>
            </a:endParaRPr>
          </a:p>
          <a:p>
            <a:pPr marL="609585" indent="-397923">
              <a:buClr>
                <a:srgbClr val="575757"/>
              </a:buClr>
              <a:buSzPts val="1100"/>
              <a:buFont typeface="Century Gothic"/>
              <a:buChar char="●"/>
            </a:pPr>
            <a:r>
              <a:rPr lang="en" sz="1467">
                <a:solidFill>
                  <a:srgbClr val="575757"/>
                </a:solidFill>
                <a:latin typeface="Century Gothic"/>
                <a:ea typeface="Century Gothic"/>
                <a:cs typeface="Century Gothic"/>
                <a:sym typeface="Century Gothic"/>
              </a:rPr>
              <a:t>Select the action (Allow or Block Access)</a:t>
            </a:r>
            <a:endParaRPr sz="1467">
              <a:solidFill>
                <a:srgbClr val="575757"/>
              </a:solidFill>
              <a:latin typeface="Century Gothic"/>
              <a:ea typeface="Century Gothic"/>
              <a:cs typeface="Century Gothic"/>
              <a:sym typeface="Century Gothic"/>
            </a:endParaRPr>
          </a:p>
          <a:p>
            <a:pPr marL="609585" indent="-397923">
              <a:buClr>
                <a:srgbClr val="575757"/>
              </a:buClr>
              <a:buSzPts val="1100"/>
              <a:buFont typeface="Century Gothic"/>
              <a:buChar char="●"/>
            </a:pPr>
            <a:r>
              <a:rPr lang="en" sz="1467">
                <a:solidFill>
                  <a:srgbClr val="575757"/>
                </a:solidFill>
                <a:latin typeface="Century Gothic"/>
                <a:ea typeface="Century Gothic"/>
                <a:cs typeface="Century Gothic"/>
                <a:sym typeface="Century Gothic"/>
              </a:rPr>
              <a:t>Select the connector type as Extranet.</a:t>
            </a:r>
            <a:endParaRPr sz="1467">
              <a:solidFill>
                <a:srgbClr val="575757"/>
              </a:solidFill>
              <a:latin typeface="Century Gothic"/>
              <a:ea typeface="Century Gothic"/>
              <a:cs typeface="Century Gothic"/>
              <a:sym typeface="Century Gothic"/>
            </a:endParaRPr>
          </a:p>
          <a:p>
            <a:pPr marL="609585" indent="-397923">
              <a:buClr>
                <a:srgbClr val="575757"/>
              </a:buClr>
              <a:buSzPts val="1100"/>
              <a:buFont typeface="Century Gothic"/>
              <a:buChar char="●"/>
            </a:pPr>
            <a:r>
              <a:rPr lang="en" sz="1467">
                <a:solidFill>
                  <a:srgbClr val="575757"/>
                </a:solidFill>
                <a:latin typeface="Century Gothic"/>
                <a:ea typeface="Century Gothic"/>
                <a:cs typeface="Century Gothic"/>
                <a:sym typeface="Century Gothic"/>
              </a:rPr>
              <a:t>Select from the available options </a:t>
            </a:r>
            <a:endParaRPr sz="1467">
              <a:solidFill>
                <a:srgbClr val="575757"/>
              </a:solidFill>
              <a:latin typeface="Century Gothic"/>
              <a:ea typeface="Century Gothic"/>
              <a:cs typeface="Century Gothic"/>
              <a:sym typeface="Century Gothic"/>
            </a:endParaRPr>
          </a:p>
          <a:p>
            <a:pPr marL="609585"/>
            <a:r>
              <a:rPr lang="en" sz="1467">
                <a:solidFill>
                  <a:srgbClr val="575757"/>
                </a:solidFill>
                <a:latin typeface="Century Gothic"/>
                <a:ea typeface="Century Gothic"/>
                <a:cs typeface="Century Gothic"/>
                <a:sym typeface="Century Gothic"/>
              </a:rPr>
              <a:t>a.) All extranet location for the application</a:t>
            </a:r>
            <a:endParaRPr sz="1467">
              <a:solidFill>
                <a:srgbClr val="575757"/>
              </a:solidFill>
              <a:latin typeface="Century Gothic"/>
              <a:ea typeface="Century Gothic"/>
              <a:cs typeface="Century Gothic"/>
              <a:sym typeface="Century Gothic"/>
            </a:endParaRPr>
          </a:p>
          <a:p>
            <a:pPr marL="609585"/>
            <a:r>
              <a:rPr lang="en" sz="1467">
                <a:solidFill>
                  <a:srgbClr val="575757"/>
                </a:solidFill>
                <a:latin typeface="Century Gothic"/>
                <a:ea typeface="Century Gothic"/>
                <a:cs typeface="Century Gothic"/>
                <a:sym typeface="Century Gothic"/>
              </a:rPr>
              <a:t>b.) Specific Extranet Locations or Location groups for the application</a:t>
            </a:r>
            <a:endParaRPr sz="1467">
              <a:solidFill>
                <a:srgbClr val="575757"/>
              </a:solidFill>
              <a:latin typeface="Century Gothic"/>
              <a:ea typeface="Century Gothic"/>
              <a:cs typeface="Century Gothic"/>
              <a:sym typeface="Century Gothic"/>
            </a:endParaRPr>
          </a:p>
          <a:p>
            <a:pPr marL="609585" indent="-397923">
              <a:buClr>
                <a:srgbClr val="575757"/>
              </a:buClr>
              <a:buSzPts val="1100"/>
              <a:buFont typeface="Century Gothic"/>
              <a:buChar char="●"/>
            </a:pPr>
            <a:r>
              <a:rPr lang="en" sz="1467">
                <a:solidFill>
                  <a:srgbClr val="575757"/>
                </a:solidFill>
                <a:latin typeface="Century Gothic"/>
                <a:ea typeface="Century Gothic"/>
                <a:cs typeface="Century Gothic"/>
                <a:sym typeface="Century Gothic"/>
              </a:rPr>
              <a:t>Add criteria for the policy</a:t>
            </a:r>
            <a:endParaRPr sz="1467">
              <a:solidFill>
                <a:srgbClr val="575757"/>
              </a:solidFill>
              <a:latin typeface="Century Gothic"/>
              <a:ea typeface="Century Gothic"/>
              <a:cs typeface="Century Gothic"/>
              <a:sym typeface="Century Gothic"/>
            </a:endParaRPr>
          </a:p>
          <a:p>
            <a:endParaRPr sz="1600" b="1">
              <a:solidFill>
                <a:srgbClr val="575757"/>
              </a:solidFill>
            </a:endParaRPr>
          </a:p>
        </p:txBody>
      </p:sp>
      <p:pic>
        <p:nvPicPr>
          <p:cNvPr id="7247" name="Google Shape;7247;p591"/>
          <p:cNvPicPr preferRelativeResize="0"/>
          <p:nvPr/>
        </p:nvPicPr>
        <p:blipFill>
          <a:blip r:embed="rId3">
            <a:alphaModFix/>
          </a:blip>
          <a:stretch>
            <a:fillRect/>
          </a:stretch>
        </p:blipFill>
        <p:spPr>
          <a:xfrm>
            <a:off x="370700" y="1248068"/>
            <a:ext cx="5921035" cy="3007233"/>
          </a:xfrm>
          <a:prstGeom prst="rect">
            <a:avLst/>
          </a:prstGeom>
          <a:noFill/>
          <a:ln>
            <a:noFill/>
          </a:ln>
          <a:effectLst>
            <a:outerShdw blurRad="57150" dist="19050" dir="5400000" algn="bl" rotWithShape="0">
              <a:srgbClr val="000000">
                <a:alpha val="50000"/>
              </a:srgbClr>
            </a:outerShdw>
          </a:effectLst>
        </p:spPr>
      </p:pic>
      <p:pic>
        <p:nvPicPr>
          <p:cNvPr id="7248" name="Google Shape;7248;p591"/>
          <p:cNvPicPr preferRelativeResize="0"/>
          <p:nvPr/>
        </p:nvPicPr>
        <p:blipFill>
          <a:blip r:embed="rId4">
            <a:alphaModFix/>
          </a:blip>
          <a:stretch>
            <a:fillRect/>
          </a:stretch>
        </p:blipFill>
        <p:spPr>
          <a:xfrm>
            <a:off x="370701" y="4286267"/>
            <a:ext cx="6679735" cy="2196300"/>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828596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52"/>
        <p:cNvGrpSpPr/>
        <p:nvPr/>
      </p:nvGrpSpPr>
      <p:grpSpPr>
        <a:xfrm>
          <a:off x="0" y="0"/>
          <a:ext cx="0" cy="0"/>
          <a:chOff x="0" y="0"/>
          <a:chExt cx="0" cy="0"/>
        </a:xfrm>
      </p:grpSpPr>
      <p:sp>
        <p:nvSpPr>
          <p:cNvPr id="7253" name="Google Shape;7253;p592"/>
          <p:cNvSpPr txBox="1"/>
          <p:nvPr/>
        </p:nvSpPr>
        <p:spPr>
          <a:xfrm>
            <a:off x="2160167" y="2674000"/>
            <a:ext cx="8840000" cy="1510000"/>
          </a:xfrm>
          <a:prstGeom prst="rect">
            <a:avLst/>
          </a:prstGeom>
          <a:noFill/>
          <a:ln>
            <a:noFill/>
          </a:ln>
        </p:spPr>
        <p:txBody>
          <a:bodyPr spcFirstLastPara="1" wrap="square" lIns="121900" tIns="121900" rIns="121900" bIns="121900" anchor="t" anchorCtr="0">
            <a:noAutofit/>
          </a:bodyPr>
          <a:lstStyle/>
          <a:p>
            <a:r>
              <a:rPr lang="en" sz="5333">
                <a:solidFill>
                  <a:schemeClr val="lt1"/>
                </a:solidFill>
                <a:latin typeface="Century Gothic"/>
                <a:ea typeface="Century Gothic"/>
                <a:cs typeface="Century Gothic"/>
                <a:sym typeface="Century Gothic"/>
              </a:rPr>
              <a:t>Logging and Analytics</a:t>
            </a:r>
            <a:endParaRPr sz="5333">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582436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57"/>
        <p:cNvGrpSpPr/>
        <p:nvPr/>
      </p:nvGrpSpPr>
      <p:grpSpPr>
        <a:xfrm>
          <a:off x="0" y="0"/>
          <a:ext cx="0" cy="0"/>
          <a:chOff x="0" y="0"/>
          <a:chExt cx="0" cy="0"/>
        </a:xfrm>
      </p:grpSpPr>
      <p:sp>
        <p:nvSpPr>
          <p:cNvPr id="7258" name="Google Shape;7258;p593"/>
          <p:cNvSpPr txBox="1"/>
          <p:nvPr/>
        </p:nvSpPr>
        <p:spPr>
          <a:xfrm>
            <a:off x="429933" y="251667"/>
            <a:ext cx="109792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Tunnel Insights</a:t>
            </a:r>
            <a:endParaRPr sz="2400" b="1">
              <a:solidFill>
                <a:schemeClr val="dk1"/>
              </a:solidFill>
              <a:latin typeface="Century Gothic"/>
              <a:ea typeface="Century Gothic"/>
              <a:cs typeface="Century Gothic"/>
              <a:sym typeface="Century Gothic"/>
            </a:endParaRPr>
          </a:p>
          <a:p>
            <a:endParaRPr sz="3467"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pic>
        <p:nvPicPr>
          <p:cNvPr id="7259" name="Google Shape;7259;p593"/>
          <p:cNvPicPr preferRelativeResize="0"/>
          <p:nvPr/>
        </p:nvPicPr>
        <p:blipFill>
          <a:blip r:embed="rId3">
            <a:alphaModFix/>
          </a:blip>
          <a:stretch>
            <a:fillRect/>
          </a:stretch>
        </p:blipFill>
        <p:spPr>
          <a:xfrm>
            <a:off x="370701" y="937467"/>
            <a:ext cx="9378972" cy="5350335"/>
          </a:xfrm>
          <a:prstGeom prst="rect">
            <a:avLst/>
          </a:prstGeom>
          <a:noFill/>
          <a:ln>
            <a:noFill/>
          </a:ln>
        </p:spPr>
      </p:pic>
    </p:spTree>
    <p:extLst>
      <p:ext uri="{BB962C8B-B14F-4D97-AF65-F5344CB8AC3E}">
        <p14:creationId xmlns:p14="http://schemas.microsoft.com/office/powerpoint/2010/main" val="21710408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63"/>
        <p:cNvGrpSpPr/>
        <p:nvPr/>
      </p:nvGrpSpPr>
      <p:grpSpPr>
        <a:xfrm>
          <a:off x="0" y="0"/>
          <a:ext cx="0" cy="0"/>
          <a:chOff x="0" y="0"/>
          <a:chExt cx="0" cy="0"/>
        </a:xfrm>
      </p:grpSpPr>
      <p:sp>
        <p:nvSpPr>
          <p:cNvPr id="7264" name="Google Shape;7264;p594"/>
          <p:cNvSpPr txBox="1"/>
          <p:nvPr/>
        </p:nvSpPr>
        <p:spPr>
          <a:xfrm>
            <a:off x="429933" y="251667"/>
            <a:ext cx="109792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ZIA Extranet Insights</a:t>
            </a:r>
            <a:endParaRPr sz="2400" b="1">
              <a:solidFill>
                <a:schemeClr val="dk1"/>
              </a:solidFill>
              <a:latin typeface="Century Gothic"/>
              <a:ea typeface="Century Gothic"/>
              <a:cs typeface="Century Gothic"/>
              <a:sym typeface="Century Gothic"/>
            </a:endParaRPr>
          </a:p>
          <a:p>
            <a:endParaRPr sz="3467"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pic>
        <p:nvPicPr>
          <p:cNvPr id="7265" name="Google Shape;7265;p594"/>
          <p:cNvPicPr preferRelativeResize="0"/>
          <p:nvPr/>
        </p:nvPicPr>
        <p:blipFill>
          <a:blip r:embed="rId3">
            <a:alphaModFix/>
          </a:blip>
          <a:stretch>
            <a:fillRect/>
          </a:stretch>
        </p:blipFill>
        <p:spPr>
          <a:xfrm>
            <a:off x="5683534" y="828401"/>
            <a:ext cx="6323133" cy="4865633"/>
          </a:xfrm>
          <a:prstGeom prst="rect">
            <a:avLst/>
          </a:prstGeom>
          <a:noFill/>
          <a:ln>
            <a:noFill/>
          </a:ln>
          <a:effectLst>
            <a:outerShdw blurRad="57150" dist="19050" dir="5400000" algn="bl" rotWithShape="0">
              <a:srgbClr val="000000">
                <a:alpha val="50000"/>
              </a:srgbClr>
            </a:outerShdw>
          </a:effectLst>
        </p:spPr>
      </p:pic>
      <p:cxnSp>
        <p:nvCxnSpPr>
          <p:cNvPr id="7266" name="Google Shape;7266;p594"/>
          <p:cNvCxnSpPr/>
          <p:nvPr/>
        </p:nvCxnSpPr>
        <p:spPr>
          <a:xfrm>
            <a:off x="5148733" y="702567"/>
            <a:ext cx="0" cy="6082000"/>
          </a:xfrm>
          <a:prstGeom prst="straightConnector1">
            <a:avLst/>
          </a:prstGeom>
          <a:noFill/>
          <a:ln w="9525" cap="flat" cmpd="sng">
            <a:solidFill>
              <a:schemeClr val="dk2"/>
            </a:solidFill>
            <a:prstDash val="solid"/>
            <a:round/>
            <a:headEnd type="none" w="med" len="med"/>
            <a:tailEnd type="none" w="med" len="med"/>
          </a:ln>
        </p:spPr>
      </p:cxnSp>
      <p:sp>
        <p:nvSpPr>
          <p:cNvPr id="7267" name="Google Shape;7267;p594"/>
          <p:cNvSpPr txBox="1"/>
          <p:nvPr/>
        </p:nvSpPr>
        <p:spPr>
          <a:xfrm>
            <a:off x="262167" y="1205933"/>
            <a:ext cx="4624400" cy="5379600"/>
          </a:xfrm>
          <a:prstGeom prst="rect">
            <a:avLst/>
          </a:prstGeom>
          <a:noFill/>
          <a:ln>
            <a:noFill/>
          </a:ln>
        </p:spPr>
        <p:txBody>
          <a:bodyPr spcFirstLastPara="1" wrap="square" lIns="121900" tIns="121900" rIns="121900" bIns="121900" anchor="t" anchorCtr="0">
            <a:noAutofit/>
          </a:bodyPr>
          <a:lstStyle/>
          <a:p>
            <a:pPr marL="609585" indent="-406390">
              <a:buSzPts val="1200"/>
              <a:buFont typeface="Century Gothic"/>
              <a:buChar char="●"/>
            </a:pPr>
            <a:r>
              <a:rPr lang="en" sz="1600">
                <a:latin typeface="Century Gothic"/>
                <a:ea typeface="Century Gothic"/>
                <a:cs typeface="Century Gothic"/>
                <a:sym typeface="Century Gothic"/>
              </a:rPr>
              <a:t>Greater visibility into each partner traffic.</a:t>
            </a:r>
            <a:endParaRPr sz="1600">
              <a:latin typeface="Century Gothic"/>
              <a:ea typeface="Century Gothic"/>
              <a:cs typeface="Century Gothic"/>
              <a:sym typeface="Century Gothic"/>
            </a:endParaRPr>
          </a:p>
          <a:p>
            <a:endParaRPr sz="1600">
              <a:latin typeface="Century Gothic"/>
              <a:ea typeface="Century Gothic"/>
              <a:cs typeface="Century Gothic"/>
              <a:sym typeface="Century Gothic"/>
            </a:endParaRPr>
          </a:p>
          <a:p>
            <a:pPr marL="609585" indent="-406390">
              <a:buSzPts val="1200"/>
              <a:buFont typeface="Century Gothic"/>
              <a:buChar char="●"/>
            </a:pPr>
            <a:r>
              <a:rPr lang="en" sz="1600">
                <a:latin typeface="Century Gothic"/>
                <a:ea typeface="Century Gothic"/>
                <a:cs typeface="Century Gothic"/>
                <a:sym typeface="Century Gothic"/>
              </a:rPr>
              <a:t>Ability to generate reports and analyze the traffic trends</a:t>
            </a:r>
            <a:endParaRPr sz="1600">
              <a:latin typeface="Century Gothic"/>
              <a:ea typeface="Century Gothic"/>
              <a:cs typeface="Century Gothic"/>
              <a:sym typeface="Century Gothic"/>
            </a:endParaRPr>
          </a:p>
          <a:p>
            <a:endParaRPr sz="1600">
              <a:latin typeface="Century Gothic"/>
              <a:ea typeface="Century Gothic"/>
              <a:cs typeface="Century Gothic"/>
              <a:sym typeface="Century Gothic"/>
            </a:endParaRPr>
          </a:p>
          <a:p>
            <a:pPr marL="609585" indent="-397923">
              <a:buSzPts val="1100"/>
              <a:buFont typeface="Century Gothic"/>
              <a:buChar char="●"/>
            </a:pPr>
            <a:r>
              <a:rPr lang="en" sz="1467">
                <a:latin typeface="Century Gothic"/>
                <a:ea typeface="Century Gothic"/>
                <a:cs typeface="Century Gothic"/>
                <a:sym typeface="Century Gothic"/>
              </a:rPr>
              <a:t>Granular visibility into logs, per partner , per location</a:t>
            </a:r>
            <a:endParaRPr sz="1467">
              <a:latin typeface="Century Gothic"/>
              <a:ea typeface="Century Gothic"/>
              <a:cs typeface="Century Gothic"/>
              <a:sym typeface="Century Gothic"/>
            </a:endParaRPr>
          </a:p>
        </p:txBody>
      </p:sp>
    </p:spTree>
    <p:extLst>
      <p:ext uri="{BB962C8B-B14F-4D97-AF65-F5344CB8AC3E}">
        <p14:creationId xmlns:p14="http://schemas.microsoft.com/office/powerpoint/2010/main" val="7072967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71"/>
        <p:cNvGrpSpPr/>
        <p:nvPr/>
      </p:nvGrpSpPr>
      <p:grpSpPr>
        <a:xfrm>
          <a:off x="0" y="0"/>
          <a:ext cx="0" cy="0"/>
          <a:chOff x="0" y="0"/>
          <a:chExt cx="0" cy="0"/>
        </a:xfrm>
      </p:grpSpPr>
      <p:sp>
        <p:nvSpPr>
          <p:cNvPr id="7272" name="Google Shape;7272;p595"/>
          <p:cNvSpPr txBox="1"/>
          <p:nvPr/>
        </p:nvSpPr>
        <p:spPr>
          <a:xfrm>
            <a:off x="429933" y="251667"/>
            <a:ext cx="109792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ZPA Diagnostic</a:t>
            </a:r>
            <a:endParaRPr sz="2400" b="1">
              <a:solidFill>
                <a:schemeClr val="dk1"/>
              </a:solidFill>
              <a:latin typeface="Century Gothic"/>
              <a:ea typeface="Century Gothic"/>
              <a:cs typeface="Century Gothic"/>
              <a:sym typeface="Century Gothic"/>
            </a:endParaRPr>
          </a:p>
          <a:p>
            <a:endParaRPr sz="3467"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pic>
        <p:nvPicPr>
          <p:cNvPr id="7273" name="Google Shape;7273;p595"/>
          <p:cNvPicPr preferRelativeResize="0"/>
          <p:nvPr/>
        </p:nvPicPr>
        <p:blipFill>
          <a:blip r:embed="rId3">
            <a:alphaModFix/>
          </a:blip>
          <a:stretch>
            <a:fillRect/>
          </a:stretch>
        </p:blipFill>
        <p:spPr>
          <a:xfrm>
            <a:off x="174167" y="962767"/>
            <a:ext cx="10796085" cy="5415800"/>
          </a:xfrm>
          <a:prstGeom prst="rect">
            <a:avLst/>
          </a:prstGeom>
          <a:noFill/>
          <a:ln>
            <a:noFill/>
          </a:ln>
        </p:spPr>
      </p:pic>
    </p:spTree>
    <p:extLst>
      <p:ext uri="{BB962C8B-B14F-4D97-AF65-F5344CB8AC3E}">
        <p14:creationId xmlns:p14="http://schemas.microsoft.com/office/powerpoint/2010/main" val="564354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77"/>
        <p:cNvGrpSpPr/>
        <p:nvPr/>
      </p:nvGrpSpPr>
      <p:grpSpPr>
        <a:xfrm>
          <a:off x="0" y="0"/>
          <a:ext cx="0" cy="0"/>
          <a:chOff x="0" y="0"/>
          <a:chExt cx="0" cy="0"/>
        </a:xfrm>
      </p:grpSpPr>
      <p:sp>
        <p:nvSpPr>
          <p:cNvPr id="7278" name="Google Shape;7278;p596"/>
          <p:cNvSpPr txBox="1"/>
          <p:nvPr/>
        </p:nvSpPr>
        <p:spPr>
          <a:xfrm>
            <a:off x="429933" y="251667"/>
            <a:ext cx="10979200" cy="849600"/>
          </a:xfrm>
          <a:prstGeom prst="rect">
            <a:avLst/>
          </a:prstGeom>
          <a:noFill/>
          <a:ln>
            <a:noFill/>
          </a:ln>
        </p:spPr>
        <p:txBody>
          <a:bodyPr spcFirstLastPara="1" wrap="square" lIns="121900" tIns="121900" rIns="121900" bIns="121900" anchor="t" anchorCtr="0">
            <a:noAutofit/>
          </a:bodyPr>
          <a:lstStyle/>
          <a:p>
            <a:r>
              <a:rPr lang="en" sz="2400" b="1">
                <a:solidFill>
                  <a:schemeClr val="dk1"/>
                </a:solidFill>
                <a:latin typeface="Century Gothic"/>
                <a:ea typeface="Century Gothic"/>
                <a:cs typeface="Century Gothic"/>
                <a:sym typeface="Century Gothic"/>
              </a:rPr>
              <a:t>ZPA Extranet Dashboard </a:t>
            </a:r>
            <a:endParaRPr sz="2400" b="1">
              <a:solidFill>
                <a:schemeClr val="dk1"/>
              </a:solidFill>
              <a:latin typeface="Century Gothic"/>
              <a:ea typeface="Century Gothic"/>
              <a:cs typeface="Century Gothic"/>
              <a:sym typeface="Century Gothic"/>
            </a:endParaRPr>
          </a:p>
          <a:p>
            <a:endParaRPr sz="3467" b="1">
              <a:solidFill>
                <a:schemeClr val="dk1"/>
              </a:solidFill>
              <a:latin typeface="Century Gothic"/>
              <a:ea typeface="Century Gothic"/>
              <a:cs typeface="Century Gothic"/>
              <a:sym typeface="Century Gothic"/>
            </a:endParaRPr>
          </a:p>
          <a:p>
            <a:endParaRPr sz="3867">
              <a:solidFill>
                <a:schemeClr val="lt1"/>
              </a:solidFill>
              <a:latin typeface="Century Gothic"/>
              <a:ea typeface="Century Gothic"/>
              <a:cs typeface="Century Gothic"/>
              <a:sym typeface="Century Gothic"/>
            </a:endParaRPr>
          </a:p>
        </p:txBody>
      </p:sp>
      <p:pic>
        <p:nvPicPr>
          <p:cNvPr id="7279" name="Google Shape;7279;p596"/>
          <p:cNvPicPr preferRelativeResize="0"/>
          <p:nvPr/>
        </p:nvPicPr>
        <p:blipFill>
          <a:blip r:embed="rId3">
            <a:alphaModFix/>
          </a:blip>
          <a:stretch>
            <a:fillRect/>
          </a:stretch>
        </p:blipFill>
        <p:spPr>
          <a:xfrm>
            <a:off x="231767" y="1258067"/>
            <a:ext cx="11589532" cy="4034884"/>
          </a:xfrm>
          <a:prstGeom prst="rect">
            <a:avLst/>
          </a:prstGeom>
          <a:noFill/>
          <a:ln>
            <a:noFill/>
          </a:ln>
        </p:spPr>
      </p:pic>
    </p:spTree>
    <p:extLst>
      <p:ext uri="{BB962C8B-B14F-4D97-AF65-F5344CB8AC3E}">
        <p14:creationId xmlns:p14="http://schemas.microsoft.com/office/powerpoint/2010/main" val="111285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83"/>
        <p:cNvGrpSpPr/>
        <p:nvPr/>
      </p:nvGrpSpPr>
      <p:grpSpPr>
        <a:xfrm>
          <a:off x="0" y="0"/>
          <a:ext cx="0" cy="0"/>
          <a:chOff x="0" y="0"/>
          <a:chExt cx="0" cy="0"/>
        </a:xfrm>
      </p:grpSpPr>
      <p:sp>
        <p:nvSpPr>
          <p:cNvPr id="7284" name="Google Shape;7284;p597"/>
          <p:cNvSpPr txBox="1">
            <a:spLocks noGrp="1"/>
          </p:cNvSpPr>
          <p:nvPr>
            <p:ph type="title"/>
          </p:nvPr>
        </p:nvSpPr>
        <p:spPr>
          <a:xfrm>
            <a:off x="315913" y="381000"/>
            <a:ext cx="11554000" cy="654800"/>
          </a:xfrm>
          <a:prstGeom prst="rect">
            <a:avLst/>
          </a:prstGeom>
        </p:spPr>
        <p:txBody>
          <a:bodyPr spcFirstLastPara="1" wrap="square" lIns="137167" tIns="45700" rIns="137167" bIns="45700" anchor="t" anchorCtr="0">
            <a:noAutofit/>
          </a:bodyPr>
          <a:lstStyle/>
          <a:p>
            <a:pPr>
              <a:lnSpc>
                <a:spcPct val="100000"/>
              </a:lnSpc>
            </a:pPr>
            <a:r>
              <a:rPr lang="en" sz="2400">
                <a:solidFill>
                  <a:srgbClr val="001744"/>
                </a:solidFill>
                <a:latin typeface="Century Gothic"/>
                <a:ea typeface="Century Gothic"/>
                <a:cs typeface="Century Gothic"/>
                <a:sym typeface="Century Gothic"/>
              </a:rPr>
              <a:t>ZPA Extranet Dashboard </a:t>
            </a:r>
            <a:endParaRPr sz="2400">
              <a:solidFill>
                <a:srgbClr val="001744"/>
              </a:solidFill>
              <a:latin typeface="Century Gothic"/>
              <a:ea typeface="Century Gothic"/>
              <a:cs typeface="Century Gothic"/>
              <a:sym typeface="Century Gothic"/>
            </a:endParaRPr>
          </a:p>
          <a:p>
            <a:endParaRPr/>
          </a:p>
        </p:txBody>
      </p:sp>
      <p:pic>
        <p:nvPicPr>
          <p:cNvPr id="7285" name="Google Shape;7285;p597"/>
          <p:cNvPicPr preferRelativeResize="0"/>
          <p:nvPr/>
        </p:nvPicPr>
        <p:blipFill>
          <a:blip r:embed="rId3">
            <a:alphaModFix/>
          </a:blip>
          <a:stretch>
            <a:fillRect/>
          </a:stretch>
        </p:blipFill>
        <p:spPr>
          <a:xfrm>
            <a:off x="315933" y="1073909"/>
            <a:ext cx="10578967" cy="4878527"/>
          </a:xfrm>
          <a:prstGeom prst="rect">
            <a:avLst/>
          </a:prstGeom>
          <a:noFill/>
          <a:ln>
            <a:noFill/>
          </a:ln>
        </p:spPr>
      </p:pic>
    </p:spTree>
    <p:extLst>
      <p:ext uri="{BB962C8B-B14F-4D97-AF65-F5344CB8AC3E}">
        <p14:creationId xmlns:p14="http://schemas.microsoft.com/office/powerpoint/2010/main" val="13751925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g31815a476e3_0_504"/>
          <p:cNvSpPr txBox="1">
            <a:spLocks noGrp="1"/>
          </p:cNvSpPr>
          <p:nvPr>
            <p:ph type="ctrTitle"/>
          </p:nvPr>
        </p:nvSpPr>
        <p:spPr>
          <a:xfrm>
            <a:off x="315914" y="1122363"/>
            <a:ext cx="11553900" cy="2387700"/>
          </a:xfrm>
          <a:prstGeom prst="rect">
            <a:avLst/>
          </a:prstGeom>
          <a:noFill/>
          <a:ln>
            <a:noFill/>
          </a:ln>
        </p:spPr>
        <p:txBody>
          <a:bodyPr spcFirstLastPara="1" wrap="square" lIns="137150" tIns="45700" rIns="137150" bIns="45700" anchor="b" anchorCtr="0">
            <a:normAutofit/>
          </a:bodyPr>
          <a:lstStyle/>
          <a:p>
            <a:pPr marL="0" lvl="0" indent="0" algn="ctr" rtl="0">
              <a:lnSpc>
                <a:spcPct val="90000"/>
              </a:lnSpc>
              <a:spcBef>
                <a:spcPts val="0"/>
              </a:spcBef>
              <a:spcAft>
                <a:spcPts val="0"/>
              </a:spcAft>
              <a:buClr>
                <a:schemeClr val="lt1"/>
              </a:buClr>
              <a:buSzPts val="3600"/>
              <a:buFont typeface="Arial"/>
              <a:buNone/>
            </a:pPr>
            <a:r>
              <a:rPr lang="en-US" dirty="0"/>
              <a:t>Thank You</a:t>
            </a:r>
            <a:endParaRPr dirty="0"/>
          </a:p>
        </p:txBody>
      </p:sp>
      <p:sp>
        <p:nvSpPr>
          <p:cNvPr id="952" name="Google Shape;952;g31815a476e3_0_504"/>
          <p:cNvSpPr txBox="1">
            <a:spLocks noGrp="1"/>
          </p:cNvSpPr>
          <p:nvPr>
            <p:ph type="sldNum" idx="12"/>
          </p:nvPr>
        </p:nvSpPr>
        <p:spPr>
          <a:xfrm>
            <a:off x="11828769" y="6553576"/>
            <a:ext cx="315900" cy="288900"/>
          </a:xfrm>
          <a:prstGeom prst="rect">
            <a:avLst/>
          </a:prstGeom>
          <a:noFill/>
          <a:ln>
            <a:noFill/>
          </a:ln>
        </p:spPr>
        <p:txBody>
          <a:bodyPr spcFirstLastPara="1" wrap="square" lIns="91425" tIns="45700" rIns="0" bIns="45700" anchor="ctr" anchorCtr="0">
            <a:noAutofit/>
          </a:bodyPr>
          <a:lstStyle/>
          <a:p>
            <a:pPr marL="0" lvl="0" indent="0" algn="l" rtl="0">
              <a:lnSpc>
                <a:spcPct val="100000"/>
              </a:lnSpc>
              <a:spcBef>
                <a:spcPts val="0"/>
              </a:spcBef>
              <a:spcAft>
                <a:spcPts val="0"/>
              </a:spcAft>
              <a:buSzPts val="700"/>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51"/>
        <p:cNvGrpSpPr/>
        <p:nvPr/>
      </p:nvGrpSpPr>
      <p:grpSpPr>
        <a:xfrm>
          <a:off x="0" y="0"/>
          <a:ext cx="0" cy="0"/>
          <a:chOff x="0" y="0"/>
          <a:chExt cx="0" cy="0"/>
        </a:xfrm>
      </p:grpSpPr>
      <p:sp>
        <p:nvSpPr>
          <p:cNvPr id="5952" name="Google Shape;5952;p535"/>
          <p:cNvSpPr/>
          <p:nvPr/>
        </p:nvSpPr>
        <p:spPr>
          <a:xfrm>
            <a:off x="3147495" y="1349096"/>
            <a:ext cx="1256400" cy="135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5953" name="Google Shape;5953;p535"/>
          <p:cNvSpPr/>
          <p:nvPr/>
        </p:nvSpPr>
        <p:spPr>
          <a:xfrm>
            <a:off x="3147400" y="1349096"/>
            <a:ext cx="1256400" cy="264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5954" name="Google Shape;5954;p535"/>
          <p:cNvSpPr txBox="1"/>
          <p:nvPr/>
        </p:nvSpPr>
        <p:spPr>
          <a:xfrm>
            <a:off x="3287545" y="1313484"/>
            <a:ext cx="1058000" cy="1424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grpSp>
        <p:nvGrpSpPr>
          <p:cNvPr id="5955" name="Google Shape;5955;p535"/>
          <p:cNvGrpSpPr/>
          <p:nvPr/>
        </p:nvGrpSpPr>
        <p:grpSpPr>
          <a:xfrm>
            <a:off x="766277" y="2524973"/>
            <a:ext cx="1790265" cy="1121684"/>
            <a:chOff x="5216157" y="2898600"/>
            <a:chExt cx="1152136" cy="721866"/>
          </a:xfrm>
        </p:grpSpPr>
        <p:grpSp>
          <p:nvGrpSpPr>
            <p:cNvPr id="5956" name="Google Shape;5956;p535"/>
            <p:cNvGrpSpPr/>
            <p:nvPr/>
          </p:nvGrpSpPr>
          <p:grpSpPr>
            <a:xfrm>
              <a:off x="5216157" y="2898600"/>
              <a:ext cx="1152136" cy="721866"/>
              <a:chOff x="6923681" y="5192222"/>
              <a:chExt cx="981878" cy="615192"/>
            </a:xfrm>
          </p:grpSpPr>
          <p:sp>
            <p:nvSpPr>
              <p:cNvPr id="5957" name="Google Shape;5957;p535"/>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5958" name="Google Shape;5958;p535"/>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5959" name="Google Shape;5959;p535"/>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5960" name="Google Shape;5960;p535"/>
          <p:cNvCxnSpPr>
            <a:stCxn id="5961" idx="0"/>
          </p:cNvCxnSpPr>
          <p:nvPr/>
        </p:nvCxnSpPr>
        <p:spPr>
          <a:xfrm rot="10800000" flipH="1">
            <a:off x="1321784" y="3691467"/>
            <a:ext cx="356000" cy="1739600"/>
          </a:xfrm>
          <a:prstGeom prst="straightConnector1">
            <a:avLst/>
          </a:prstGeom>
          <a:noFill/>
          <a:ln w="19050" cap="flat" cmpd="sng">
            <a:solidFill>
              <a:schemeClr val="lt1"/>
            </a:solidFill>
            <a:prstDash val="dot"/>
            <a:round/>
            <a:headEnd type="none" w="med" len="med"/>
            <a:tailEnd type="triangle" w="med" len="med"/>
          </a:ln>
        </p:spPr>
      </p:cxnSp>
      <p:pic>
        <p:nvPicPr>
          <p:cNvPr id="5961" name="Google Shape;5961;p535"/>
          <p:cNvPicPr preferRelativeResize="0"/>
          <p:nvPr/>
        </p:nvPicPr>
        <p:blipFill rotWithShape="1">
          <a:blip r:embed="rId3">
            <a:alphaModFix/>
          </a:blip>
          <a:srcRect/>
          <a:stretch/>
        </p:blipFill>
        <p:spPr>
          <a:xfrm>
            <a:off x="858801" y="5431067"/>
            <a:ext cx="925967" cy="852767"/>
          </a:xfrm>
          <a:prstGeom prst="rect">
            <a:avLst/>
          </a:prstGeom>
          <a:noFill/>
          <a:ln>
            <a:noFill/>
          </a:ln>
        </p:spPr>
      </p:pic>
      <p:sp>
        <p:nvSpPr>
          <p:cNvPr id="5962" name="Google Shape;5962;p535"/>
          <p:cNvSpPr txBox="1"/>
          <p:nvPr/>
        </p:nvSpPr>
        <p:spPr>
          <a:xfrm>
            <a:off x="491600" y="6305567"/>
            <a:ext cx="27780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Roaming ZPA user</a:t>
            </a:r>
            <a:endParaRPr sz="1333">
              <a:solidFill>
                <a:schemeClr val="lt1"/>
              </a:solidFill>
              <a:latin typeface="Century Gothic"/>
              <a:ea typeface="Century Gothic"/>
              <a:cs typeface="Century Gothic"/>
              <a:sym typeface="Century Gothic"/>
            </a:endParaRPr>
          </a:p>
        </p:txBody>
      </p:sp>
      <p:sp>
        <p:nvSpPr>
          <p:cNvPr id="5963" name="Google Shape;5963;p535"/>
          <p:cNvSpPr/>
          <p:nvPr/>
        </p:nvSpPr>
        <p:spPr>
          <a:xfrm>
            <a:off x="6938600" y="2363756"/>
            <a:ext cx="1790400" cy="177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5964" name="Google Shape;5964;p535"/>
          <p:cNvSpPr/>
          <p:nvPr/>
        </p:nvSpPr>
        <p:spPr>
          <a:xfrm>
            <a:off x="6938607" y="2296924"/>
            <a:ext cx="1790400" cy="34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5965" name="Google Shape;5965;p535"/>
          <p:cNvSpPr txBox="1"/>
          <p:nvPr/>
        </p:nvSpPr>
        <p:spPr>
          <a:xfrm>
            <a:off x="7080129" y="2206117"/>
            <a:ext cx="1508000" cy="1876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Data Center</a:t>
            </a:r>
            <a:endParaRPr sz="1333">
              <a:solidFill>
                <a:schemeClr val="lt1"/>
              </a:solidFill>
              <a:latin typeface="Century Gothic"/>
              <a:ea typeface="Century Gothic"/>
              <a:cs typeface="Century Gothic"/>
              <a:sym typeface="Century Gothic"/>
            </a:endParaRPr>
          </a:p>
        </p:txBody>
      </p:sp>
      <p:sp>
        <p:nvSpPr>
          <p:cNvPr id="5966" name="Google Shape;5966;p535"/>
          <p:cNvSpPr/>
          <p:nvPr/>
        </p:nvSpPr>
        <p:spPr>
          <a:xfrm>
            <a:off x="3147445" y="3722929"/>
            <a:ext cx="1256400" cy="135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5967" name="Google Shape;5967;p535"/>
          <p:cNvSpPr/>
          <p:nvPr/>
        </p:nvSpPr>
        <p:spPr>
          <a:xfrm>
            <a:off x="3147351" y="3722929"/>
            <a:ext cx="1256400" cy="264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5968" name="Google Shape;5968;p535"/>
          <p:cNvSpPr txBox="1"/>
          <p:nvPr/>
        </p:nvSpPr>
        <p:spPr>
          <a:xfrm>
            <a:off x="3287496" y="3687317"/>
            <a:ext cx="1058000" cy="1424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sp>
        <p:nvSpPr>
          <p:cNvPr id="5969" name="Google Shape;5969;p535"/>
          <p:cNvSpPr txBox="1"/>
          <p:nvPr/>
        </p:nvSpPr>
        <p:spPr>
          <a:xfrm>
            <a:off x="8729000" y="2285584"/>
            <a:ext cx="348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Challenges - High Availability</a:t>
            </a:r>
            <a:endParaRPr sz="1333">
              <a:solidFill>
                <a:schemeClr val="lt1"/>
              </a:solidFill>
              <a:latin typeface="Century Gothic"/>
              <a:ea typeface="Century Gothic"/>
              <a:cs typeface="Century Gothic"/>
              <a:sym typeface="Century Gothic"/>
            </a:endParaRPr>
          </a:p>
          <a:p>
            <a:endParaRPr sz="800">
              <a:solidFill>
                <a:schemeClr val="lt1"/>
              </a:solidFill>
              <a:latin typeface="Century Gothic"/>
              <a:ea typeface="Century Gothic"/>
              <a:cs typeface="Century Gothic"/>
              <a:sym typeface="Century Gothic"/>
            </a:endParaRPr>
          </a:p>
        </p:txBody>
      </p:sp>
      <p:cxnSp>
        <p:nvCxnSpPr>
          <p:cNvPr id="5970" name="Google Shape;5970;p535"/>
          <p:cNvCxnSpPr/>
          <p:nvPr/>
        </p:nvCxnSpPr>
        <p:spPr>
          <a:xfrm flipH="1">
            <a:off x="8820667" y="2726267"/>
            <a:ext cx="3175600" cy="5200"/>
          </a:xfrm>
          <a:prstGeom prst="straightConnector1">
            <a:avLst/>
          </a:prstGeom>
          <a:noFill/>
          <a:ln w="9525" cap="flat" cmpd="sng">
            <a:solidFill>
              <a:schemeClr val="lt1"/>
            </a:solidFill>
            <a:prstDash val="solid"/>
            <a:round/>
            <a:headEnd type="none" w="med" len="med"/>
            <a:tailEnd type="none" w="med" len="med"/>
          </a:ln>
        </p:spPr>
      </p:cxnSp>
      <p:cxnSp>
        <p:nvCxnSpPr>
          <p:cNvPr id="5971" name="Google Shape;5971;p535"/>
          <p:cNvCxnSpPr/>
          <p:nvPr/>
        </p:nvCxnSpPr>
        <p:spPr>
          <a:xfrm flipH="1">
            <a:off x="2166817" y="2080200"/>
            <a:ext cx="950000" cy="692000"/>
          </a:xfrm>
          <a:prstGeom prst="straightConnector1">
            <a:avLst/>
          </a:prstGeom>
          <a:noFill/>
          <a:ln w="19050" cap="flat" cmpd="sng">
            <a:solidFill>
              <a:schemeClr val="lt2"/>
            </a:solidFill>
            <a:prstDash val="dash"/>
            <a:round/>
            <a:headEnd type="none" w="med" len="med"/>
            <a:tailEnd type="triangle" w="med" len="med"/>
          </a:ln>
        </p:spPr>
      </p:cxnSp>
      <p:cxnSp>
        <p:nvCxnSpPr>
          <p:cNvPr id="5972" name="Google Shape;5972;p535"/>
          <p:cNvCxnSpPr/>
          <p:nvPr/>
        </p:nvCxnSpPr>
        <p:spPr>
          <a:xfrm rot="10800000">
            <a:off x="2264163" y="3478600"/>
            <a:ext cx="883200" cy="1166800"/>
          </a:xfrm>
          <a:prstGeom prst="straightConnector1">
            <a:avLst/>
          </a:prstGeom>
          <a:noFill/>
          <a:ln w="19050" cap="flat" cmpd="sng">
            <a:solidFill>
              <a:schemeClr val="lt2"/>
            </a:solidFill>
            <a:prstDash val="dash"/>
            <a:round/>
            <a:headEnd type="none" w="med" len="med"/>
            <a:tailEnd type="triangle" w="med" len="med"/>
          </a:ln>
        </p:spPr>
      </p:cxnSp>
      <p:pic>
        <p:nvPicPr>
          <p:cNvPr id="5973" name="Google Shape;5973;p535"/>
          <p:cNvPicPr preferRelativeResize="0"/>
          <p:nvPr/>
        </p:nvPicPr>
        <p:blipFill rotWithShape="1">
          <a:blip r:embed="rId4">
            <a:alphaModFix/>
          </a:blip>
          <a:srcRect/>
          <a:stretch/>
        </p:blipFill>
        <p:spPr>
          <a:xfrm>
            <a:off x="3164021" y="1936551"/>
            <a:ext cx="356596" cy="287312"/>
          </a:xfrm>
          <a:prstGeom prst="rect">
            <a:avLst/>
          </a:prstGeom>
          <a:noFill/>
          <a:ln>
            <a:noFill/>
          </a:ln>
        </p:spPr>
      </p:pic>
      <p:pic>
        <p:nvPicPr>
          <p:cNvPr id="5974" name="Google Shape;5974;p535"/>
          <p:cNvPicPr preferRelativeResize="0"/>
          <p:nvPr/>
        </p:nvPicPr>
        <p:blipFill rotWithShape="1">
          <a:blip r:embed="rId5">
            <a:alphaModFix/>
          </a:blip>
          <a:srcRect/>
          <a:stretch/>
        </p:blipFill>
        <p:spPr>
          <a:xfrm>
            <a:off x="4084067" y="1724417"/>
            <a:ext cx="266267" cy="264000"/>
          </a:xfrm>
          <a:prstGeom prst="rect">
            <a:avLst/>
          </a:prstGeom>
          <a:noFill/>
          <a:ln>
            <a:noFill/>
          </a:ln>
          <a:effectLst>
            <a:outerShdw blurRad="57150" dist="19050" dir="5400000" algn="bl" rotWithShape="0">
              <a:srgbClr val="000000">
                <a:alpha val="50000"/>
              </a:srgbClr>
            </a:outerShdw>
          </a:effectLst>
        </p:spPr>
      </p:pic>
      <p:pic>
        <p:nvPicPr>
          <p:cNvPr id="5975" name="Google Shape;5975;p535"/>
          <p:cNvPicPr preferRelativeResize="0"/>
          <p:nvPr/>
        </p:nvPicPr>
        <p:blipFill rotWithShape="1">
          <a:blip r:embed="rId4">
            <a:alphaModFix/>
          </a:blip>
          <a:srcRect/>
          <a:stretch/>
        </p:blipFill>
        <p:spPr>
          <a:xfrm>
            <a:off x="3164021" y="4360268"/>
            <a:ext cx="356596" cy="287312"/>
          </a:xfrm>
          <a:prstGeom prst="rect">
            <a:avLst/>
          </a:prstGeom>
          <a:noFill/>
          <a:ln>
            <a:noFill/>
          </a:ln>
        </p:spPr>
      </p:pic>
      <p:cxnSp>
        <p:nvCxnSpPr>
          <p:cNvPr id="5976" name="Google Shape;5976;p535"/>
          <p:cNvCxnSpPr>
            <a:stCxn id="5975" idx="3"/>
          </p:cNvCxnSpPr>
          <p:nvPr/>
        </p:nvCxnSpPr>
        <p:spPr>
          <a:xfrm>
            <a:off x="3520616" y="4503924"/>
            <a:ext cx="452000" cy="0"/>
          </a:xfrm>
          <a:prstGeom prst="straightConnector1">
            <a:avLst/>
          </a:prstGeom>
          <a:noFill/>
          <a:ln w="9525" cap="flat" cmpd="sng">
            <a:solidFill>
              <a:schemeClr val="accent1"/>
            </a:solidFill>
            <a:prstDash val="solid"/>
            <a:round/>
            <a:headEnd type="none" w="med" len="med"/>
            <a:tailEnd type="triangle" w="med" len="med"/>
          </a:ln>
        </p:spPr>
      </p:cxnSp>
      <p:pic>
        <p:nvPicPr>
          <p:cNvPr id="5977" name="Google Shape;5977;p535"/>
          <p:cNvPicPr preferRelativeResize="0"/>
          <p:nvPr/>
        </p:nvPicPr>
        <p:blipFill rotWithShape="1">
          <a:blip r:embed="rId5">
            <a:alphaModFix/>
          </a:blip>
          <a:srcRect/>
          <a:stretch/>
        </p:blipFill>
        <p:spPr>
          <a:xfrm>
            <a:off x="6962967" y="2967418"/>
            <a:ext cx="414933" cy="400633"/>
          </a:xfrm>
          <a:prstGeom prst="rect">
            <a:avLst/>
          </a:prstGeom>
          <a:noFill/>
          <a:ln>
            <a:noFill/>
          </a:ln>
        </p:spPr>
      </p:pic>
      <p:pic>
        <p:nvPicPr>
          <p:cNvPr id="5978" name="Google Shape;5978;p535"/>
          <p:cNvPicPr preferRelativeResize="0"/>
          <p:nvPr/>
        </p:nvPicPr>
        <p:blipFill rotWithShape="1">
          <a:blip r:embed="rId6">
            <a:alphaModFix/>
          </a:blip>
          <a:srcRect/>
          <a:stretch/>
        </p:blipFill>
        <p:spPr>
          <a:xfrm>
            <a:off x="8011896" y="2813820"/>
            <a:ext cx="591323" cy="707867"/>
          </a:xfrm>
          <a:prstGeom prst="rect">
            <a:avLst/>
          </a:prstGeom>
          <a:noFill/>
          <a:ln>
            <a:noFill/>
          </a:ln>
        </p:spPr>
      </p:pic>
      <p:cxnSp>
        <p:nvCxnSpPr>
          <p:cNvPr id="5979" name="Google Shape;5979;p535"/>
          <p:cNvCxnSpPr>
            <a:stCxn id="5977" idx="3"/>
            <a:endCxn id="5978" idx="1"/>
          </p:cNvCxnSpPr>
          <p:nvPr/>
        </p:nvCxnSpPr>
        <p:spPr>
          <a:xfrm>
            <a:off x="7377900" y="3167733"/>
            <a:ext cx="634000" cy="0"/>
          </a:xfrm>
          <a:prstGeom prst="straightConnector1">
            <a:avLst/>
          </a:prstGeom>
          <a:noFill/>
          <a:ln w="9525" cap="flat" cmpd="sng">
            <a:solidFill>
              <a:schemeClr val="accent1"/>
            </a:solidFill>
            <a:prstDash val="solid"/>
            <a:round/>
            <a:headEnd type="none" w="med" len="med"/>
            <a:tailEnd type="triangle" w="med" len="med"/>
          </a:ln>
        </p:spPr>
      </p:cxnSp>
      <p:sp>
        <p:nvSpPr>
          <p:cNvPr id="5980" name="Google Shape;5980;p535"/>
          <p:cNvSpPr txBox="1"/>
          <p:nvPr/>
        </p:nvSpPr>
        <p:spPr>
          <a:xfrm>
            <a:off x="8839900" y="2894200"/>
            <a:ext cx="27780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Link failure</a:t>
            </a:r>
            <a:endParaRPr sz="1200">
              <a:solidFill>
                <a:schemeClr val="lt1"/>
              </a:solidFill>
              <a:latin typeface="Century Gothic"/>
              <a:ea typeface="Century Gothic"/>
              <a:cs typeface="Century Gothic"/>
              <a:sym typeface="Century Gothic"/>
            </a:endParaRPr>
          </a:p>
          <a:p>
            <a:endParaRPr sz="1867"/>
          </a:p>
        </p:txBody>
      </p:sp>
      <p:sp>
        <p:nvSpPr>
          <p:cNvPr id="5981" name="Google Shape;5981;p535"/>
          <p:cNvSpPr txBox="1"/>
          <p:nvPr/>
        </p:nvSpPr>
        <p:spPr>
          <a:xfrm>
            <a:off x="8820667" y="3349933"/>
            <a:ext cx="229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a:t>
            </a:r>
            <a:endParaRPr sz="1200">
              <a:solidFill>
                <a:schemeClr val="lt1"/>
              </a:solidFill>
              <a:latin typeface="Century Gothic"/>
              <a:ea typeface="Century Gothic"/>
              <a:cs typeface="Century Gothic"/>
              <a:sym typeface="Century Gothic"/>
            </a:endParaRPr>
          </a:p>
          <a:p>
            <a:endParaRPr sz="1867"/>
          </a:p>
        </p:txBody>
      </p:sp>
      <p:pic>
        <p:nvPicPr>
          <p:cNvPr id="5982" name="Google Shape;5982;p535"/>
          <p:cNvPicPr preferRelativeResize="0"/>
          <p:nvPr/>
        </p:nvPicPr>
        <p:blipFill rotWithShape="1">
          <a:blip r:embed="rId5">
            <a:alphaModFix/>
          </a:blip>
          <a:srcRect/>
          <a:stretch/>
        </p:blipFill>
        <p:spPr>
          <a:xfrm>
            <a:off x="4084067" y="2099733"/>
            <a:ext cx="266267" cy="264000"/>
          </a:xfrm>
          <a:prstGeom prst="rect">
            <a:avLst/>
          </a:prstGeom>
          <a:noFill/>
          <a:ln>
            <a:noFill/>
          </a:ln>
          <a:effectLst>
            <a:outerShdw blurRad="57150" dist="19050" dir="5400000" algn="bl" rotWithShape="0">
              <a:srgbClr val="000000">
                <a:alpha val="50000"/>
              </a:srgbClr>
            </a:outerShdw>
          </a:effectLst>
        </p:spPr>
      </p:pic>
      <p:cxnSp>
        <p:nvCxnSpPr>
          <p:cNvPr id="5983" name="Google Shape;5983;p535"/>
          <p:cNvCxnSpPr>
            <a:stCxn id="5982" idx="0"/>
            <a:endCxn id="5982" idx="0"/>
          </p:cNvCxnSpPr>
          <p:nvPr/>
        </p:nvCxnSpPr>
        <p:spPr>
          <a:xfrm>
            <a:off x="4217200" y="2099733"/>
            <a:ext cx="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5984" name="Google Shape;5984;p535"/>
          <p:cNvCxnSpPr>
            <a:stCxn id="5982" idx="0"/>
            <a:endCxn id="5974" idx="2"/>
          </p:cNvCxnSpPr>
          <p:nvPr/>
        </p:nvCxnSpPr>
        <p:spPr>
          <a:xfrm rot="10800000">
            <a:off x="4217200" y="1988533"/>
            <a:ext cx="0" cy="1112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5985" name="Google Shape;5985;p535"/>
          <p:cNvPicPr preferRelativeResize="0"/>
          <p:nvPr/>
        </p:nvPicPr>
        <p:blipFill rotWithShape="1">
          <a:blip r:embed="rId5">
            <a:alphaModFix/>
          </a:blip>
          <a:srcRect/>
          <a:stretch/>
        </p:blipFill>
        <p:spPr>
          <a:xfrm>
            <a:off x="4084067" y="4184251"/>
            <a:ext cx="266267" cy="264000"/>
          </a:xfrm>
          <a:prstGeom prst="rect">
            <a:avLst/>
          </a:prstGeom>
          <a:noFill/>
          <a:ln>
            <a:noFill/>
          </a:ln>
        </p:spPr>
      </p:pic>
      <p:pic>
        <p:nvPicPr>
          <p:cNvPr id="5986" name="Google Shape;5986;p535"/>
          <p:cNvPicPr preferRelativeResize="0"/>
          <p:nvPr/>
        </p:nvPicPr>
        <p:blipFill rotWithShape="1">
          <a:blip r:embed="rId5">
            <a:alphaModFix/>
          </a:blip>
          <a:srcRect/>
          <a:stretch/>
        </p:blipFill>
        <p:spPr>
          <a:xfrm>
            <a:off x="4084067" y="4559567"/>
            <a:ext cx="266267" cy="264000"/>
          </a:xfrm>
          <a:prstGeom prst="rect">
            <a:avLst/>
          </a:prstGeom>
          <a:noFill/>
          <a:ln>
            <a:noFill/>
          </a:ln>
        </p:spPr>
      </p:pic>
      <p:cxnSp>
        <p:nvCxnSpPr>
          <p:cNvPr id="5987" name="Google Shape;5987;p535"/>
          <p:cNvCxnSpPr>
            <a:stCxn id="5986" idx="0"/>
            <a:endCxn id="5985" idx="2"/>
          </p:cNvCxnSpPr>
          <p:nvPr/>
        </p:nvCxnSpPr>
        <p:spPr>
          <a:xfrm rot="10800000">
            <a:off x="4217200" y="4448367"/>
            <a:ext cx="0" cy="111200"/>
          </a:xfrm>
          <a:prstGeom prst="straightConnector1">
            <a:avLst/>
          </a:prstGeom>
          <a:noFill/>
          <a:ln w="9525" cap="flat" cmpd="sng">
            <a:solidFill>
              <a:schemeClr val="dk2"/>
            </a:solidFill>
            <a:prstDash val="solid"/>
            <a:round/>
            <a:headEnd type="none" w="med" len="med"/>
            <a:tailEnd type="none" w="med" len="med"/>
          </a:ln>
        </p:spPr>
      </p:cxnSp>
      <p:sp>
        <p:nvSpPr>
          <p:cNvPr id="5988" name="Google Shape;5988;p535"/>
          <p:cNvSpPr txBox="1"/>
          <p:nvPr/>
        </p:nvSpPr>
        <p:spPr>
          <a:xfrm>
            <a:off x="33600" y="985633"/>
            <a:ext cx="3083200" cy="738623"/>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Century Gothic"/>
                <a:ea typeface="Century Gothic"/>
                <a:cs typeface="Century Gothic"/>
                <a:sym typeface="Century Gothic"/>
              </a:rPr>
              <a:t>Extending IPsec to Business Partner DC</a:t>
            </a:r>
            <a:endParaRPr sz="1600">
              <a:solidFill>
                <a:schemeClr val="lt1"/>
              </a:solidFill>
              <a:latin typeface="Century Gothic"/>
              <a:ea typeface="Century Gothic"/>
              <a:cs typeface="Century Gothic"/>
              <a:sym typeface="Century Gothic"/>
            </a:endParaRPr>
          </a:p>
        </p:txBody>
      </p:sp>
      <p:cxnSp>
        <p:nvCxnSpPr>
          <p:cNvPr id="5989" name="Google Shape;5989;p535"/>
          <p:cNvCxnSpPr/>
          <p:nvPr/>
        </p:nvCxnSpPr>
        <p:spPr>
          <a:xfrm>
            <a:off x="3507600" y="2085557"/>
            <a:ext cx="452000" cy="0"/>
          </a:xfrm>
          <a:prstGeom prst="straightConnector1">
            <a:avLst/>
          </a:prstGeom>
          <a:noFill/>
          <a:ln w="9525" cap="flat" cmpd="sng">
            <a:solidFill>
              <a:schemeClr val="accent1"/>
            </a:solidFill>
            <a:prstDash val="solid"/>
            <a:round/>
            <a:headEnd type="none" w="med" len="med"/>
            <a:tailEnd type="triangle" w="med" len="med"/>
          </a:ln>
          <a:effectLst>
            <a:outerShdw blurRad="57150" dist="19050" dir="5400000" algn="bl" rotWithShape="0">
              <a:srgbClr val="000000">
                <a:alpha val="50000"/>
              </a:srgbClr>
            </a:outerShdw>
          </a:effectLst>
        </p:spPr>
      </p:cxnSp>
      <p:sp>
        <p:nvSpPr>
          <p:cNvPr id="5990" name="Google Shape;5990;p535"/>
          <p:cNvSpPr txBox="1"/>
          <p:nvPr/>
        </p:nvSpPr>
        <p:spPr>
          <a:xfrm>
            <a:off x="6841367" y="1538600"/>
            <a:ext cx="2932400" cy="492402"/>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Century Gothic"/>
                <a:ea typeface="Century Gothic"/>
                <a:cs typeface="Century Gothic"/>
                <a:sym typeface="Century Gothic"/>
              </a:rPr>
              <a:t>Business Partner’s DC</a:t>
            </a:r>
            <a:endParaRPr sz="1600">
              <a:solidFill>
                <a:schemeClr val="lt1"/>
              </a:solidFill>
              <a:latin typeface="Century Gothic"/>
              <a:ea typeface="Century Gothic"/>
              <a:cs typeface="Century Gothic"/>
              <a:sym typeface="Century Gothic"/>
            </a:endParaRPr>
          </a:p>
        </p:txBody>
      </p:sp>
      <p:cxnSp>
        <p:nvCxnSpPr>
          <p:cNvPr id="5991" name="Google Shape;5991;p535"/>
          <p:cNvCxnSpPr>
            <a:stCxn id="5985" idx="3"/>
            <a:endCxn id="5963" idx="1"/>
          </p:cNvCxnSpPr>
          <p:nvPr/>
        </p:nvCxnSpPr>
        <p:spPr>
          <a:xfrm rot="10800000" flipH="1">
            <a:off x="4350333" y="3253051"/>
            <a:ext cx="2588400" cy="1063200"/>
          </a:xfrm>
          <a:prstGeom prst="straightConnector1">
            <a:avLst/>
          </a:prstGeom>
          <a:noFill/>
          <a:ln w="19050" cap="flat" cmpd="sng">
            <a:solidFill>
              <a:schemeClr val="lt1"/>
            </a:solidFill>
            <a:prstDash val="dash"/>
            <a:round/>
            <a:headEnd type="none" w="med" len="med"/>
            <a:tailEnd type="triangle" w="med" len="med"/>
          </a:ln>
        </p:spPr>
      </p:cxnSp>
      <p:sp>
        <p:nvSpPr>
          <p:cNvPr id="5992" name="Google Shape;5992;p535"/>
          <p:cNvSpPr txBox="1"/>
          <p:nvPr/>
        </p:nvSpPr>
        <p:spPr>
          <a:xfrm>
            <a:off x="4516267" y="1387300"/>
            <a:ext cx="1974800" cy="1876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Routers in HA mode</a:t>
            </a:r>
            <a:endParaRPr sz="1333">
              <a:solidFill>
                <a:schemeClr val="lt1"/>
              </a:solidFill>
              <a:latin typeface="Century Gothic"/>
              <a:ea typeface="Century Gothic"/>
              <a:cs typeface="Century Gothic"/>
              <a:sym typeface="Century Gothic"/>
            </a:endParaRPr>
          </a:p>
        </p:txBody>
      </p:sp>
      <p:sp>
        <p:nvSpPr>
          <p:cNvPr id="5993" name="Google Shape;5993;p535"/>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Challenges Connecting to Business Partner’s Private Apps</a:t>
            </a:r>
            <a:endParaRPr/>
          </a:p>
          <a:p>
            <a:endParaRPr/>
          </a:p>
        </p:txBody>
      </p:sp>
      <p:sp>
        <p:nvSpPr>
          <p:cNvPr id="5994" name="Google Shape;5994;p535"/>
          <p:cNvSpPr txBox="1"/>
          <p:nvPr/>
        </p:nvSpPr>
        <p:spPr>
          <a:xfrm>
            <a:off x="4786667" y="2897000"/>
            <a:ext cx="1434000" cy="3776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IPSec Tunnel</a:t>
            </a:r>
            <a:endParaRPr sz="1200">
              <a:solidFill>
                <a:schemeClr val="lt1"/>
              </a:solidFill>
              <a:latin typeface="Century Gothic"/>
              <a:ea typeface="Century Gothic"/>
              <a:cs typeface="Century Gothic"/>
              <a:sym typeface="Century Gothic"/>
            </a:endParaRPr>
          </a:p>
        </p:txBody>
      </p:sp>
      <p:sp>
        <p:nvSpPr>
          <p:cNvPr id="5995" name="Google Shape;5995;p535"/>
          <p:cNvSpPr txBox="1"/>
          <p:nvPr/>
        </p:nvSpPr>
        <p:spPr>
          <a:xfrm>
            <a:off x="8820667" y="3726884"/>
            <a:ext cx="229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Equipment Failure</a:t>
            </a:r>
            <a:endParaRPr sz="1200">
              <a:solidFill>
                <a:schemeClr val="lt1"/>
              </a:solidFill>
              <a:latin typeface="Century Gothic"/>
              <a:ea typeface="Century Gothic"/>
              <a:cs typeface="Century Gothic"/>
              <a:sym typeface="Century Gothic"/>
            </a:endParaRPr>
          </a:p>
          <a:p>
            <a:endParaRPr sz="1867"/>
          </a:p>
        </p:txBody>
      </p:sp>
      <p:cxnSp>
        <p:nvCxnSpPr>
          <p:cNvPr id="5996" name="Google Shape;5996;p535"/>
          <p:cNvCxnSpPr>
            <a:stCxn id="5974" idx="3"/>
            <a:endCxn id="5977" idx="1"/>
          </p:cNvCxnSpPr>
          <p:nvPr/>
        </p:nvCxnSpPr>
        <p:spPr>
          <a:xfrm>
            <a:off x="4350333" y="1856417"/>
            <a:ext cx="2612800" cy="1311200"/>
          </a:xfrm>
          <a:prstGeom prst="straightConnector1">
            <a:avLst/>
          </a:prstGeom>
          <a:noFill/>
          <a:ln w="19050" cap="flat" cmpd="sng">
            <a:solidFill>
              <a:schemeClr val="lt1"/>
            </a:solidFill>
            <a:prstDash val="dash"/>
            <a:round/>
            <a:headEnd type="none" w="med" len="med"/>
            <a:tailEnd type="triangle" w="med" len="med"/>
          </a:ln>
        </p:spPr>
      </p:cxnSp>
    </p:spTree>
    <p:extLst>
      <p:ext uri="{BB962C8B-B14F-4D97-AF65-F5344CB8AC3E}">
        <p14:creationId xmlns:p14="http://schemas.microsoft.com/office/powerpoint/2010/main" val="184676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95"/>
                                        </p:tgtEl>
                                        <p:attrNameLst>
                                          <p:attrName>style.visibility</p:attrName>
                                        </p:attrNameLst>
                                      </p:cBhvr>
                                      <p:to>
                                        <p:strVal val="visible"/>
                                      </p:to>
                                    </p:set>
                                    <p:animEffect transition="in" filter="fade">
                                      <p:cBhvr>
                                        <p:cTn id="7" dur="1000"/>
                                        <p:tgtEl>
                                          <p:spTgt spid="5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00"/>
        <p:cNvGrpSpPr/>
        <p:nvPr/>
      </p:nvGrpSpPr>
      <p:grpSpPr>
        <a:xfrm>
          <a:off x="0" y="0"/>
          <a:ext cx="0" cy="0"/>
          <a:chOff x="0" y="0"/>
          <a:chExt cx="0" cy="0"/>
        </a:xfrm>
      </p:grpSpPr>
      <p:sp>
        <p:nvSpPr>
          <p:cNvPr id="6001" name="Google Shape;6001;p536"/>
          <p:cNvSpPr/>
          <p:nvPr/>
        </p:nvSpPr>
        <p:spPr>
          <a:xfrm>
            <a:off x="3147495" y="1349096"/>
            <a:ext cx="1256400" cy="135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02" name="Google Shape;6002;p536"/>
          <p:cNvSpPr/>
          <p:nvPr/>
        </p:nvSpPr>
        <p:spPr>
          <a:xfrm>
            <a:off x="3147400" y="1349096"/>
            <a:ext cx="1256400" cy="264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03" name="Google Shape;6003;p536"/>
          <p:cNvSpPr txBox="1"/>
          <p:nvPr/>
        </p:nvSpPr>
        <p:spPr>
          <a:xfrm>
            <a:off x="3287545" y="1313484"/>
            <a:ext cx="1058000" cy="1424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grpSp>
        <p:nvGrpSpPr>
          <p:cNvPr id="6004" name="Google Shape;6004;p536"/>
          <p:cNvGrpSpPr/>
          <p:nvPr/>
        </p:nvGrpSpPr>
        <p:grpSpPr>
          <a:xfrm>
            <a:off x="766277" y="2524973"/>
            <a:ext cx="1790265" cy="1121684"/>
            <a:chOff x="5216157" y="2898600"/>
            <a:chExt cx="1152136" cy="721866"/>
          </a:xfrm>
        </p:grpSpPr>
        <p:grpSp>
          <p:nvGrpSpPr>
            <p:cNvPr id="6005" name="Google Shape;6005;p536"/>
            <p:cNvGrpSpPr/>
            <p:nvPr/>
          </p:nvGrpSpPr>
          <p:grpSpPr>
            <a:xfrm>
              <a:off x="5216157" y="2898600"/>
              <a:ext cx="1152136" cy="721866"/>
              <a:chOff x="6923681" y="5192222"/>
              <a:chExt cx="981878" cy="615192"/>
            </a:xfrm>
          </p:grpSpPr>
          <p:sp>
            <p:nvSpPr>
              <p:cNvPr id="6006" name="Google Shape;6006;p536"/>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007" name="Google Shape;6007;p536"/>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008" name="Google Shape;6008;p536"/>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009" name="Google Shape;6009;p536"/>
          <p:cNvCxnSpPr>
            <a:stCxn id="6010" idx="0"/>
          </p:cNvCxnSpPr>
          <p:nvPr/>
        </p:nvCxnSpPr>
        <p:spPr>
          <a:xfrm rot="10800000" flipH="1">
            <a:off x="1321784" y="3691467"/>
            <a:ext cx="356000" cy="1739600"/>
          </a:xfrm>
          <a:prstGeom prst="straightConnector1">
            <a:avLst/>
          </a:prstGeom>
          <a:noFill/>
          <a:ln w="19050" cap="flat" cmpd="sng">
            <a:solidFill>
              <a:schemeClr val="lt1"/>
            </a:solidFill>
            <a:prstDash val="dot"/>
            <a:round/>
            <a:headEnd type="none" w="med" len="med"/>
            <a:tailEnd type="triangle" w="med" len="med"/>
          </a:ln>
        </p:spPr>
      </p:cxnSp>
      <p:pic>
        <p:nvPicPr>
          <p:cNvPr id="6010" name="Google Shape;6010;p536"/>
          <p:cNvPicPr preferRelativeResize="0"/>
          <p:nvPr/>
        </p:nvPicPr>
        <p:blipFill rotWithShape="1">
          <a:blip r:embed="rId3">
            <a:alphaModFix/>
          </a:blip>
          <a:srcRect/>
          <a:stretch/>
        </p:blipFill>
        <p:spPr>
          <a:xfrm>
            <a:off x="858801" y="5431067"/>
            <a:ext cx="925967" cy="852767"/>
          </a:xfrm>
          <a:prstGeom prst="rect">
            <a:avLst/>
          </a:prstGeom>
          <a:noFill/>
          <a:ln>
            <a:noFill/>
          </a:ln>
        </p:spPr>
      </p:pic>
      <p:sp>
        <p:nvSpPr>
          <p:cNvPr id="6011" name="Google Shape;6011;p536"/>
          <p:cNvSpPr txBox="1"/>
          <p:nvPr/>
        </p:nvSpPr>
        <p:spPr>
          <a:xfrm>
            <a:off x="491600" y="6305567"/>
            <a:ext cx="27780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Roaming ZPA user</a:t>
            </a:r>
            <a:endParaRPr sz="1333">
              <a:solidFill>
                <a:schemeClr val="lt1"/>
              </a:solidFill>
              <a:latin typeface="Century Gothic"/>
              <a:ea typeface="Century Gothic"/>
              <a:cs typeface="Century Gothic"/>
              <a:sym typeface="Century Gothic"/>
            </a:endParaRPr>
          </a:p>
        </p:txBody>
      </p:sp>
      <p:sp>
        <p:nvSpPr>
          <p:cNvPr id="6012" name="Google Shape;6012;p536"/>
          <p:cNvSpPr/>
          <p:nvPr/>
        </p:nvSpPr>
        <p:spPr>
          <a:xfrm>
            <a:off x="6938600" y="2363756"/>
            <a:ext cx="1790400" cy="1778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13" name="Google Shape;6013;p536"/>
          <p:cNvSpPr/>
          <p:nvPr/>
        </p:nvSpPr>
        <p:spPr>
          <a:xfrm>
            <a:off x="6938607" y="2296924"/>
            <a:ext cx="1790400" cy="34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14" name="Google Shape;6014;p536"/>
          <p:cNvSpPr txBox="1"/>
          <p:nvPr/>
        </p:nvSpPr>
        <p:spPr>
          <a:xfrm>
            <a:off x="7080129" y="2206117"/>
            <a:ext cx="1508000" cy="1876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Data Center</a:t>
            </a:r>
            <a:endParaRPr sz="1333">
              <a:solidFill>
                <a:schemeClr val="lt1"/>
              </a:solidFill>
              <a:latin typeface="Century Gothic"/>
              <a:ea typeface="Century Gothic"/>
              <a:cs typeface="Century Gothic"/>
              <a:sym typeface="Century Gothic"/>
            </a:endParaRPr>
          </a:p>
        </p:txBody>
      </p:sp>
      <p:sp>
        <p:nvSpPr>
          <p:cNvPr id="6015" name="Google Shape;6015;p536"/>
          <p:cNvSpPr/>
          <p:nvPr/>
        </p:nvSpPr>
        <p:spPr>
          <a:xfrm>
            <a:off x="3147445" y="3722929"/>
            <a:ext cx="1256400" cy="135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16" name="Google Shape;6016;p536"/>
          <p:cNvSpPr/>
          <p:nvPr/>
        </p:nvSpPr>
        <p:spPr>
          <a:xfrm>
            <a:off x="3147351" y="3722929"/>
            <a:ext cx="1256400" cy="2640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17" name="Google Shape;6017;p536"/>
          <p:cNvSpPr txBox="1"/>
          <p:nvPr/>
        </p:nvSpPr>
        <p:spPr>
          <a:xfrm>
            <a:off x="3287496" y="3687317"/>
            <a:ext cx="1058000" cy="1424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sp>
        <p:nvSpPr>
          <p:cNvPr id="6018" name="Google Shape;6018;p536"/>
          <p:cNvSpPr txBox="1"/>
          <p:nvPr/>
        </p:nvSpPr>
        <p:spPr>
          <a:xfrm>
            <a:off x="8729000" y="2285584"/>
            <a:ext cx="348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Challenges - High Availability</a:t>
            </a:r>
            <a:endParaRPr sz="1333">
              <a:solidFill>
                <a:schemeClr val="lt1"/>
              </a:solidFill>
              <a:latin typeface="Century Gothic"/>
              <a:ea typeface="Century Gothic"/>
              <a:cs typeface="Century Gothic"/>
              <a:sym typeface="Century Gothic"/>
            </a:endParaRPr>
          </a:p>
          <a:p>
            <a:endParaRPr sz="800">
              <a:solidFill>
                <a:schemeClr val="lt1"/>
              </a:solidFill>
              <a:latin typeface="Century Gothic"/>
              <a:ea typeface="Century Gothic"/>
              <a:cs typeface="Century Gothic"/>
              <a:sym typeface="Century Gothic"/>
            </a:endParaRPr>
          </a:p>
        </p:txBody>
      </p:sp>
      <p:cxnSp>
        <p:nvCxnSpPr>
          <p:cNvPr id="6019" name="Google Shape;6019;p536"/>
          <p:cNvCxnSpPr/>
          <p:nvPr/>
        </p:nvCxnSpPr>
        <p:spPr>
          <a:xfrm flipH="1">
            <a:off x="8820667" y="2726267"/>
            <a:ext cx="3175600" cy="5200"/>
          </a:xfrm>
          <a:prstGeom prst="straightConnector1">
            <a:avLst/>
          </a:prstGeom>
          <a:noFill/>
          <a:ln w="9525" cap="flat" cmpd="sng">
            <a:solidFill>
              <a:schemeClr val="lt1"/>
            </a:solidFill>
            <a:prstDash val="solid"/>
            <a:round/>
            <a:headEnd type="none" w="med" len="med"/>
            <a:tailEnd type="none" w="med" len="med"/>
          </a:ln>
        </p:spPr>
      </p:cxnSp>
      <p:cxnSp>
        <p:nvCxnSpPr>
          <p:cNvPr id="6020" name="Google Shape;6020;p536"/>
          <p:cNvCxnSpPr/>
          <p:nvPr/>
        </p:nvCxnSpPr>
        <p:spPr>
          <a:xfrm flipH="1">
            <a:off x="2166817" y="2080200"/>
            <a:ext cx="950000" cy="692000"/>
          </a:xfrm>
          <a:prstGeom prst="straightConnector1">
            <a:avLst/>
          </a:prstGeom>
          <a:noFill/>
          <a:ln w="19050" cap="flat" cmpd="sng">
            <a:solidFill>
              <a:schemeClr val="lt2"/>
            </a:solidFill>
            <a:prstDash val="dash"/>
            <a:round/>
            <a:headEnd type="none" w="med" len="med"/>
            <a:tailEnd type="triangle" w="med" len="med"/>
          </a:ln>
        </p:spPr>
      </p:cxnSp>
      <p:cxnSp>
        <p:nvCxnSpPr>
          <p:cNvPr id="6021" name="Google Shape;6021;p536"/>
          <p:cNvCxnSpPr/>
          <p:nvPr/>
        </p:nvCxnSpPr>
        <p:spPr>
          <a:xfrm rot="10800000">
            <a:off x="2264163" y="3478600"/>
            <a:ext cx="883200" cy="1166800"/>
          </a:xfrm>
          <a:prstGeom prst="straightConnector1">
            <a:avLst/>
          </a:prstGeom>
          <a:noFill/>
          <a:ln w="19050" cap="flat" cmpd="sng">
            <a:solidFill>
              <a:schemeClr val="lt2"/>
            </a:solidFill>
            <a:prstDash val="dash"/>
            <a:round/>
            <a:headEnd type="none" w="med" len="med"/>
            <a:tailEnd type="triangle" w="med" len="med"/>
          </a:ln>
        </p:spPr>
      </p:cxnSp>
      <p:pic>
        <p:nvPicPr>
          <p:cNvPr id="6022" name="Google Shape;6022;p536"/>
          <p:cNvPicPr preferRelativeResize="0"/>
          <p:nvPr/>
        </p:nvPicPr>
        <p:blipFill rotWithShape="1">
          <a:blip r:embed="rId4">
            <a:alphaModFix/>
          </a:blip>
          <a:srcRect/>
          <a:stretch/>
        </p:blipFill>
        <p:spPr>
          <a:xfrm>
            <a:off x="3164021" y="1936551"/>
            <a:ext cx="356596" cy="287312"/>
          </a:xfrm>
          <a:prstGeom prst="rect">
            <a:avLst/>
          </a:prstGeom>
          <a:noFill/>
          <a:ln>
            <a:noFill/>
          </a:ln>
        </p:spPr>
      </p:pic>
      <p:pic>
        <p:nvPicPr>
          <p:cNvPr id="6023" name="Google Shape;6023;p536"/>
          <p:cNvPicPr preferRelativeResize="0"/>
          <p:nvPr/>
        </p:nvPicPr>
        <p:blipFill rotWithShape="1">
          <a:blip r:embed="rId5">
            <a:alphaModFix/>
          </a:blip>
          <a:srcRect/>
          <a:stretch/>
        </p:blipFill>
        <p:spPr>
          <a:xfrm>
            <a:off x="4084067" y="1724417"/>
            <a:ext cx="266267" cy="264000"/>
          </a:xfrm>
          <a:prstGeom prst="rect">
            <a:avLst/>
          </a:prstGeom>
          <a:noFill/>
          <a:ln>
            <a:noFill/>
          </a:ln>
          <a:effectLst>
            <a:outerShdw blurRad="57150" dist="19050" dir="5400000" algn="bl" rotWithShape="0">
              <a:srgbClr val="000000">
                <a:alpha val="50000"/>
              </a:srgbClr>
            </a:outerShdw>
          </a:effectLst>
        </p:spPr>
      </p:pic>
      <p:pic>
        <p:nvPicPr>
          <p:cNvPr id="6024" name="Google Shape;6024;p536"/>
          <p:cNvPicPr preferRelativeResize="0"/>
          <p:nvPr/>
        </p:nvPicPr>
        <p:blipFill rotWithShape="1">
          <a:blip r:embed="rId4">
            <a:alphaModFix/>
          </a:blip>
          <a:srcRect/>
          <a:stretch/>
        </p:blipFill>
        <p:spPr>
          <a:xfrm>
            <a:off x="3164021" y="4360268"/>
            <a:ext cx="356596" cy="287312"/>
          </a:xfrm>
          <a:prstGeom prst="rect">
            <a:avLst/>
          </a:prstGeom>
          <a:noFill/>
          <a:ln>
            <a:noFill/>
          </a:ln>
        </p:spPr>
      </p:pic>
      <p:cxnSp>
        <p:nvCxnSpPr>
          <p:cNvPr id="6025" name="Google Shape;6025;p536"/>
          <p:cNvCxnSpPr>
            <a:stCxn id="6024" idx="3"/>
          </p:cNvCxnSpPr>
          <p:nvPr/>
        </p:nvCxnSpPr>
        <p:spPr>
          <a:xfrm>
            <a:off x="3520616" y="4503924"/>
            <a:ext cx="452000" cy="0"/>
          </a:xfrm>
          <a:prstGeom prst="straightConnector1">
            <a:avLst/>
          </a:prstGeom>
          <a:noFill/>
          <a:ln w="9525" cap="flat" cmpd="sng">
            <a:solidFill>
              <a:schemeClr val="accent1"/>
            </a:solidFill>
            <a:prstDash val="solid"/>
            <a:round/>
            <a:headEnd type="none" w="med" len="med"/>
            <a:tailEnd type="triangle" w="med" len="med"/>
          </a:ln>
        </p:spPr>
      </p:cxnSp>
      <p:pic>
        <p:nvPicPr>
          <p:cNvPr id="6026" name="Google Shape;6026;p536"/>
          <p:cNvPicPr preferRelativeResize="0"/>
          <p:nvPr/>
        </p:nvPicPr>
        <p:blipFill rotWithShape="1">
          <a:blip r:embed="rId5">
            <a:alphaModFix/>
          </a:blip>
          <a:srcRect/>
          <a:stretch/>
        </p:blipFill>
        <p:spPr>
          <a:xfrm>
            <a:off x="6962967" y="2967418"/>
            <a:ext cx="414933" cy="400633"/>
          </a:xfrm>
          <a:prstGeom prst="rect">
            <a:avLst/>
          </a:prstGeom>
          <a:noFill/>
          <a:ln>
            <a:noFill/>
          </a:ln>
        </p:spPr>
      </p:pic>
      <p:pic>
        <p:nvPicPr>
          <p:cNvPr id="6027" name="Google Shape;6027;p536"/>
          <p:cNvPicPr preferRelativeResize="0"/>
          <p:nvPr/>
        </p:nvPicPr>
        <p:blipFill rotWithShape="1">
          <a:blip r:embed="rId6">
            <a:alphaModFix/>
          </a:blip>
          <a:srcRect/>
          <a:stretch/>
        </p:blipFill>
        <p:spPr>
          <a:xfrm>
            <a:off x="8011896" y="2813820"/>
            <a:ext cx="591323" cy="707867"/>
          </a:xfrm>
          <a:prstGeom prst="rect">
            <a:avLst/>
          </a:prstGeom>
          <a:noFill/>
          <a:ln>
            <a:noFill/>
          </a:ln>
        </p:spPr>
      </p:pic>
      <p:cxnSp>
        <p:nvCxnSpPr>
          <p:cNvPr id="6028" name="Google Shape;6028;p536"/>
          <p:cNvCxnSpPr>
            <a:stCxn id="6026" idx="3"/>
            <a:endCxn id="6027" idx="1"/>
          </p:cNvCxnSpPr>
          <p:nvPr/>
        </p:nvCxnSpPr>
        <p:spPr>
          <a:xfrm>
            <a:off x="7377900" y="3167733"/>
            <a:ext cx="634000" cy="0"/>
          </a:xfrm>
          <a:prstGeom prst="straightConnector1">
            <a:avLst/>
          </a:prstGeom>
          <a:noFill/>
          <a:ln w="9525" cap="flat" cmpd="sng">
            <a:solidFill>
              <a:schemeClr val="accent1"/>
            </a:solidFill>
            <a:prstDash val="solid"/>
            <a:round/>
            <a:headEnd type="none" w="med" len="med"/>
            <a:tailEnd type="triangle" w="med" len="med"/>
          </a:ln>
        </p:spPr>
      </p:cxnSp>
      <p:sp>
        <p:nvSpPr>
          <p:cNvPr id="6029" name="Google Shape;6029;p536"/>
          <p:cNvSpPr txBox="1"/>
          <p:nvPr/>
        </p:nvSpPr>
        <p:spPr>
          <a:xfrm>
            <a:off x="8839900" y="2894200"/>
            <a:ext cx="27780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Link failure</a:t>
            </a:r>
            <a:endParaRPr sz="1200">
              <a:solidFill>
                <a:schemeClr val="lt1"/>
              </a:solidFill>
              <a:latin typeface="Century Gothic"/>
              <a:ea typeface="Century Gothic"/>
              <a:cs typeface="Century Gothic"/>
              <a:sym typeface="Century Gothic"/>
            </a:endParaRPr>
          </a:p>
          <a:p>
            <a:endParaRPr sz="1867"/>
          </a:p>
        </p:txBody>
      </p:sp>
      <p:sp>
        <p:nvSpPr>
          <p:cNvPr id="6030" name="Google Shape;6030;p536"/>
          <p:cNvSpPr txBox="1"/>
          <p:nvPr/>
        </p:nvSpPr>
        <p:spPr>
          <a:xfrm>
            <a:off x="8820667" y="3349933"/>
            <a:ext cx="229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a:t>
            </a:r>
            <a:endParaRPr sz="1200">
              <a:solidFill>
                <a:schemeClr val="lt1"/>
              </a:solidFill>
              <a:latin typeface="Century Gothic"/>
              <a:ea typeface="Century Gothic"/>
              <a:cs typeface="Century Gothic"/>
              <a:sym typeface="Century Gothic"/>
            </a:endParaRPr>
          </a:p>
          <a:p>
            <a:endParaRPr sz="1867"/>
          </a:p>
        </p:txBody>
      </p:sp>
      <p:pic>
        <p:nvPicPr>
          <p:cNvPr id="6031" name="Google Shape;6031;p536"/>
          <p:cNvPicPr preferRelativeResize="0"/>
          <p:nvPr/>
        </p:nvPicPr>
        <p:blipFill rotWithShape="1">
          <a:blip r:embed="rId5">
            <a:alphaModFix/>
          </a:blip>
          <a:srcRect/>
          <a:stretch/>
        </p:blipFill>
        <p:spPr>
          <a:xfrm>
            <a:off x="4084067" y="2099733"/>
            <a:ext cx="266267" cy="264000"/>
          </a:xfrm>
          <a:prstGeom prst="rect">
            <a:avLst/>
          </a:prstGeom>
          <a:noFill/>
          <a:ln>
            <a:noFill/>
          </a:ln>
          <a:effectLst>
            <a:outerShdw blurRad="57150" dist="19050" dir="5400000" algn="bl" rotWithShape="0">
              <a:srgbClr val="000000">
                <a:alpha val="50000"/>
              </a:srgbClr>
            </a:outerShdw>
          </a:effectLst>
        </p:spPr>
      </p:pic>
      <p:cxnSp>
        <p:nvCxnSpPr>
          <p:cNvPr id="6032" name="Google Shape;6032;p536"/>
          <p:cNvCxnSpPr>
            <a:stCxn id="6031" idx="0"/>
            <a:endCxn id="6031" idx="0"/>
          </p:cNvCxnSpPr>
          <p:nvPr/>
        </p:nvCxnSpPr>
        <p:spPr>
          <a:xfrm>
            <a:off x="4217200" y="2099733"/>
            <a:ext cx="0" cy="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cxnSp>
        <p:nvCxnSpPr>
          <p:cNvPr id="6033" name="Google Shape;6033;p536"/>
          <p:cNvCxnSpPr>
            <a:stCxn id="6031" idx="0"/>
            <a:endCxn id="6023" idx="2"/>
          </p:cNvCxnSpPr>
          <p:nvPr/>
        </p:nvCxnSpPr>
        <p:spPr>
          <a:xfrm rot="10800000">
            <a:off x="4217200" y="1988533"/>
            <a:ext cx="0" cy="111200"/>
          </a:xfrm>
          <a:prstGeom prst="straightConnector1">
            <a:avLst/>
          </a:prstGeom>
          <a:noFill/>
          <a:ln w="9525" cap="flat" cmpd="sng">
            <a:solidFill>
              <a:schemeClr val="dk2"/>
            </a:solidFill>
            <a:prstDash val="solid"/>
            <a:round/>
            <a:headEnd type="none" w="med" len="med"/>
            <a:tailEnd type="none" w="med" len="med"/>
          </a:ln>
          <a:effectLst>
            <a:outerShdw blurRad="57150" dist="19050" dir="5400000" algn="bl" rotWithShape="0">
              <a:srgbClr val="000000">
                <a:alpha val="50000"/>
              </a:srgbClr>
            </a:outerShdw>
          </a:effectLst>
        </p:spPr>
      </p:cxnSp>
      <p:pic>
        <p:nvPicPr>
          <p:cNvPr id="6034" name="Google Shape;6034;p536"/>
          <p:cNvPicPr preferRelativeResize="0"/>
          <p:nvPr/>
        </p:nvPicPr>
        <p:blipFill rotWithShape="1">
          <a:blip r:embed="rId5">
            <a:alphaModFix/>
          </a:blip>
          <a:srcRect/>
          <a:stretch/>
        </p:blipFill>
        <p:spPr>
          <a:xfrm>
            <a:off x="4084067" y="4184251"/>
            <a:ext cx="266267" cy="264000"/>
          </a:xfrm>
          <a:prstGeom prst="rect">
            <a:avLst/>
          </a:prstGeom>
          <a:noFill/>
          <a:ln>
            <a:noFill/>
          </a:ln>
        </p:spPr>
      </p:pic>
      <p:pic>
        <p:nvPicPr>
          <p:cNvPr id="6035" name="Google Shape;6035;p536"/>
          <p:cNvPicPr preferRelativeResize="0"/>
          <p:nvPr/>
        </p:nvPicPr>
        <p:blipFill rotWithShape="1">
          <a:blip r:embed="rId5">
            <a:alphaModFix/>
          </a:blip>
          <a:srcRect/>
          <a:stretch/>
        </p:blipFill>
        <p:spPr>
          <a:xfrm>
            <a:off x="4084067" y="4559567"/>
            <a:ext cx="266267" cy="264000"/>
          </a:xfrm>
          <a:prstGeom prst="rect">
            <a:avLst/>
          </a:prstGeom>
          <a:noFill/>
          <a:ln>
            <a:noFill/>
          </a:ln>
        </p:spPr>
      </p:pic>
      <p:cxnSp>
        <p:nvCxnSpPr>
          <p:cNvPr id="6036" name="Google Shape;6036;p536"/>
          <p:cNvCxnSpPr>
            <a:stCxn id="6035" idx="0"/>
            <a:endCxn id="6034" idx="2"/>
          </p:cNvCxnSpPr>
          <p:nvPr/>
        </p:nvCxnSpPr>
        <p:spPr>
          <a:xfrm rot="10800000">
            <a:off x="4217200" y="4448367"/>
            <a:ext cx="0" cy="111200"/>
          </a:xfrm>
          <a:prstGeom prst="straightConnector1">
            <a:avLst/>
          </a:prstGeom>
          <a:noFill/>
          <a:ln w="9525" cap="flat" cmpd="sng">
            <a:solidFill>
              <a:schemeClr val="dk2"/>
            </a:solidFill>
            <a:prstDash val="solid"/>
            <a:round/>
            <a:headEnd type="none" w="med" len="med"/>
            <a:tailEnd type="none" w="med" len="med"/>
          </a:ln>
        </p:spPr>
      </p:cxnSp>
      <p:sp>
        <p:nvSpPr>
          <p:cNvPr id="6037" name="Google Shape;6037;p536"/>
          <p:cNvSpPr txBox="1"/>
          <p:nvPr/>
        </p:nvSpPr>
        <p:spPr>
          <a:xfrm>
            <a:off x="7633867" y="4559567"/>
            <a:ext cx="3590800" cy="264000"/>
          </a:xfrm>
          <a:prstGeom prst="rect">
            <a:avLst/>
          </a:prstGeom>
          <a:noFill/>
          <a:ln>
            <a:noFill/>
          </a:ln>
        </p:spPr>
        <p:txBody>
          <a:bodyPr spcFirstLastPara="1" wrap="square" lIns="121900" tIns="121900" rIns="121900" bIns="121900" anchor="t" anchorCtr="0">
            <a:noAutofit/>
          </a:bodyPr>
          <a:lstStyle/>
          <a:p>
            <a:r>
              <a:rPr lang="en" sz="1867">
                <a:solidFill>
                  <a:schemeClr val="lt1"/>
                </a:solidFill>
                <a:latin typeface="Century Gothic"/>
                <a:ea typeface="Century Gothic"/>
                <a:cs typeface="Century Gothic"/>
                <a:sym typeface="Century Gothic"/>
              </a:rPr>
              <a:t>Operational Complexity</a:t>
            </a:r>
            <a:endParaRPr sz="1867">
              <a:solidFill>
                <a:schemeClr val="lt1"/>
              </a:solidFill>
              <a:latin typeface="Century Gothic"/>
              <a:ea typeface="Century Gothic"/>
              <a:cs typeface="Century Gothic"/>
              <a:sym typeface="Century Gothic"/>
            </a:endParaRPr>
          </a:p>
          <a:p>
            <a:endParaRPr sz="1867">
              <a:solidFill>
                <a:schemeClr val="lt1"/>
              </a:solidFill>
              <a:latin typeface="Century Gothic"/>
              <a:ea typeface="Century Gothic"/>
              <a:cs typeface="Century Gothic"/>
              <a:sym typeface="Century Gothic"/>
            </a:endParaRPr>
          </a:p>
        </p:txBody>
      </p:sp>
      <p:sp>
        <p:nvSpPr>
          <p:cNvPr id="6038" name="Google Shape;6038;p536"/>
          <p:cNvSpPr txBox="1"/>
          <p:nvPr/>
        </p:nvSpPr>
        <p:spPr>
          <a:xfrm>
            <a:off x="7633867" y="5076267"/>
            <a:ext cx="3233600" cy="2316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Service disruption due to stateless failover</a:t>
            </a:r>
            <a:endParaRPr sz="1200">
              <a:solidFill>
                <a:schemeClr val="lt1"/>
              </a:solidFill>
              <a:latin typeface="Century Gothic"/>
              <a:ea typeface="Century Gothic"/>
              <a:cs typeface="Century Gothic"/>
              <a:sym typeface="Century Gothic"/>
            </a:endParaRPr>
          </a:p>
          <a:p>
            <a:endParaRPr sz="933">
              <a:solidFill>
                <a:schemeClr val="lt1"/>
              </a:solidFill>
              <a:latin typeface="Century Gothic"/>
              <a:ea typeface="Century Gothic"/>
              <a:cs typeface="Century Gothic"/>
              <a:sym typeface="Century Gothic"/>
            </a:endParaRPr>
          </a:p>
        </p:txBody>
      </p:sp>
      <p:cxnSp>
        <p:nvCxnSpPr>
          <p:cNvPr id="6039" name="Google Shape;6039;p536"/>
          <p:cNvCxnSpPr/>
          <p:nvPr/>
        </p:nvCxnSpPr>
        <p:spPr>
          <a:xfrm flipH="1">
            <a:off x="7691967" y="5076267"/>
            <a:ext cx="3175600" cy="5200"/>
          </a:xfrm>
          <a:prstGeom prst="straightConnector1">
            <a:avLst/>
          </a:prstGeom>
          <a:noFill/>
          <a:ln w="9525" cap="flat" cmpd="sng">
            <a:solidFill>
              <a:schemeClr val="lt1"/>
            </a:solidFill>
            <a:prstDash val="solid"/>
            <a:round/>
            <a:headEnd type="none" w="med" len="med"/>
            <a:tailEnd type="none" w="med" len="med"/>
          </a:ln>
        </p:spPr>
      </p:cxnSp>
      <p:sp>
        <p:nvSpPr>
          <p:cNvPr id="6040" name="Google Shape;6040;p536"/>
          <p:cNvSpPr txBox="1"/>
          <p:nvPr/>
        </p:nvSpPr>
        <p:spPr>
          <a:xfrm>
            <a:off x="33600" y="985633"/>
            <a:ext cx="3083200" cy="738623"/>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Century Gothic"/>
                <a:ea typeface="Century Gothic"/>
                <a:cs typeface="Century Gothic"/>
                <a:sym typeface="Century Gothic"/>
              </a:rPr>
              <a:t>Extending IPsec to Business Partner DC</a:t>
            </a:r>
            <a:endParaRPr sz="1600">
              <a:solidFill>
                <a:schemeClr val="lt1"/>
              </a:solidFill>
              <a:latin typeface="Century Gothic"/>
              <a:ea typeface="Century Gothic"/>
              <a:cs typeface="Century Gothic"/>
              <a:sym typeface="Century Gothic"/>
            </a:endParaRPr>
          </a:p>
        </p:txBody>
      </p:sp>
      <p:cxnSp>
        <p:nvCxnSpPr>
          <p:cNvPr id="6041" name="Google Shape;6041;p536"/>
          <p:cNvCxnSpPr/>
          <p:nvPr/>
        </p:nvCxnSpPr>
        <p:spPr>
          <a:xfrm>
            <a:off x="3507600" y="2085557"/>
            <a:ext cx="452000" cy="0"/>
          </a:xfrm>
          <a:prstGeom prst="straightConnector1">
            <a:avLst/>
          </a:prstGeom>
          <a:noFill/>
          <a:ln w="9525" cap="flat" cmpd="sng">
            <a:solidFill>
              <a:schemeClr val="accent1"/>
            </a:solidFill>
            <a:prstDash val="solid"/>
            <a:round/>
            <a:headEnd type="none" w="med" len="med"/>
            <a:tailEnd type="triangle" w="med" len="med"/>
          </a:ln>
          <a:effectLst>
            <a:outerShdw blurRad="57150" dist="19050" dir="5400000" algn="bl" rotWithShape="0">
              <a:srgbClr val="000000">
                <a:alpha val="50000"/>
              </a:srgbClr>
            </a:outerShdw>
          </a:effectLst>
        </p:spPr>
      </p:cxnSp>
      <p:grpSp>
        <p:nvGrpSpPr>
          <p:cNvPr id="6042" name="Google Shape;6042;p536"/>
          <p:cNvGrpSpPr/>
          <p:nvPr/>
        </p:nvGrpSpPr>
        <p:grpSpPr>
          <a:xfrm>
            <a:off x="4084093" y="1724422"/>
            <a:ext cx="266216" cy="263989"/>
            <a:chOff x="3714222" y="5679933"/>
            <a:chExt cx="303900" cy="311700"/>
          </a:xfrm>
        </p:grpSpPr>
        <p:sp>
          <p:nvSpPr>
            <p:cNvPr id="6043" name="Google Shape;6043;p536"/>
            <p:cNvSpPr/>
            <p:nvPr/>
          </p:nvSpPr>
          <p:spPr>
            <a:xfrm>
              <a:off x="3714222" y="5679933"/>
              <a:ext cx="303900" cy="311700"/>
            </a:xfrm>
            <a:prstGeom prst="ellipse">
              <a:avLst/>
            </a:prstGeom>
            <a:solidFill>
              <a:srgbClr val="DC6B65"/>
            </a:solidFill>
            <a:ln>
              <a:noFill/>
            </a:ln>
            <a:effectLst>
              <a:outerShdw blurRad="57150" dist="1905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FFFFFF"/>
                </a:solidFill>
              </a:endParaRPr>
            </a:p>
          </p:txBody>
        </p:sp>
        <p:pic>
          <p:nvPicPr>
            <p:cNvPr id="6044" name="Google Shape;6044;p536"/>
            <p:cNvPicPr preferRelativeResize="0"/>
            <p:nvPr/>
          </p:nvPicPr>
          <p:blipFill rotWithShape="1">
            <a:blip r:embed="rId7">
              <a:alphaModFix/>
            </a:blip>
            <a:srcRect/>
            <a:stretch/>
          </p:blipFill>
          <p:spPr>
            <a:xfrm>
              <a:off x="3781959" y="5750282"/>
              <a:ext cx="166246" cy="166246"/>
            </a:xfrm>
            <a:prstGeom prst="rect">
              <a:avLst/>
            </a:prstGeom>
            <a:noFill/>
            <a:ln>
              <a:noFill/>
            </a:ln>
            <a:effectLst>
              <a:outerShdw blurRad="57150" dist="19050" dir="5400000" algn="bl" rotWithShape="0">
                <a:srgbClr val="000000">
                  <a:alpha val="50000"/>
                </a:srgbClr>
              </a:outerShdw>
            </a:effectLst>
          </p:spPr>
        </p:pic>
      </p:grpSp>
      <p:sp>
        <p:nvSpPr>
          <p:cNvPr id="6045" name="Google Shape;6045;p536"/>
          <p:cNvSpPr txBox="1"/>
          <p:nvPr/>
        </p:nvSpPr>
        <p:spPr>
          <a:xfrm>
            <a:off x="6841367" y="1538600"/>
            <a:ext cx="2932400" cy="492402"/>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Century Gothic"/>
                <a:ea typeface="Century Gothic"/>
                <a:cs typeface="Century Gothic"/>
                <a:sym typeface="Century Gothic"/>
              </a:rPr>
              <a:t>Business Partner’s DC</a:t>
            </a:r>
            <a:endParaRPr sz="1600">
              <a:solidFill>
                <a:schemeClr val="lt1"/>
              </a:solidFill>
              <a:latin typeface="Century Gothic"/>
              <a:ea typeface="Century Gothic"/>
              <a:cs typeface="Century Gothic"/>
              <a:sym typeface="Century Gothic"/>
            </a:endParaRPr>
          </a:p>
        </p:txBody>
      </p:sp>
      <p:cxnSp>
        <p:nvCxnSpPr>
          <p:cNvPr id="6046" name="Google Shape;6046;p536"/>
          <p:cNvCxnSpPr>
            <a:stCxn id="6034" idx="3"/>
            <a:endCxn id="6012" idx="1"/>
          </p:cNvCxnSpPr>
          <p:nvPr/>
        </p:nvCxnSpPr>
        <p:spPr>
          <a:xfrm rot="10800000" flipH="1">
            <a:off x="4350333" y="3253051"/>
            <a:ext cx="2588400" cy="1063200"/>
          </a:xfrm>
          <a:prstGeom prst="straightConnector1">
            <a:avLst/>
          </a:prstGeom>
          <a:noFill/>
          <a:ln w="19050" cap="flat" cmpd="sng">
            <a:solidFill>
              <a:schemeClr val="lt1"/>
            </a:solidFill>
            <a:prstDash val="dash"/>
            <a:round/>
            <a:headEnd type="none" w="med" len="med"/>
            <a:tailEnd type="triangle" w="med" len="med"/>
          </a:ln>
        </p:spPr>
      </p:cxnSp>
      <p:sp>
        <p:nvSpPr>
          <p:cNvPr id="6047" name="Google Shape;6047;p536"/>
          <p:cNvSpPr txBox="1"/>
          <p:nvPr/>
        </p:nvSpPr>
        <p:spPr>
          <a:xfrm>
            <a:off x="4516267" y="1387300"/>
            <a:ext cx="1646400" cy="1876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HSRP Failure/Equipment failure</a:t>
            </a:r>
            <a:endParaRPr sz="1067">
              <a:solidFill>
                <a:schemeClr val="lt1"/>
              </a:solidFill>
              <a:latin typeface="Century Gothic"/>
              <a:ea typeface="Century Gothic"/>
              <a:cs typeface="Century Gothic"/>
              <a:sym typeface="Century Gothic"/>
            </a:endParaRPr>
          </a:p>
        </p:txBody>
      </p:sp>
      <p:sp>
        <p:nvSpPr>
          <p:cNvPr id="6048" name="Google Shape;6048;p536"/>
          <p:cNvSpPr txBox="1"/>
          <p:nvPr/>
        </p:nvSpPr>
        <p:spPr>
          <a:xfrm>
            <a:off x="3612433" y="2934533"/>
            <a:ext cx="2294800" cy="4008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Standby router establishes a new IPSec tunnel</a:t>
            </a:r>
            <a:endParaRPr sz="1200">
              <a:solidFill>
                <a:schemeClr val="lt1"/>
              </a:solidFill>
              <a:latin typeface="Century Gothic"/>
              <a:ea typeface="Century Gothic"/>
              <a:cs typeface="Century Gothic"/>
              <a:sym typeface="Century Gothic"/>
            </a:endParaRPr>
          </a:p>
        </p:txBody>
      </p:sp>
      <p:sp>
        <p:nvSpPr>
          <p:cNvPr id="6049" name="Google Shape;6049;p536"/>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Challenges Connecting to Business Partner’s Private Apps</a:t>
            </a:r>
            <a:endParaRPr/>
          </a:p>
          <a:p>
            <a:endParaRPr/>
          </a:p>
        </p:txBody>
      </p:sp>
      <p:sp>
        <p:nvSpPr>
          <p:cNvPr id="6050" name="Google Shape;6050;p536"/>
          <p:cNvSpPr txBox="1"/>
          <p:nvPr/>
        </p:nvSpPr>
        <p:spPr>
          <a:xfrm>
            <a:off x="8820667" y="3726884"/>
            <a:ext cx="229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Equipment Failure</a:t>
            </a:r>
            <a:endParaRPr sz="1200">
              <a:solidFill>
                <a:schemeClr val="lt1"/>
              </a:solidFill>
              <a:latin typeface="Century Gothic"/>
              <a:ea typeface="Century Gothic"/>
              <a:cs typeface="Century Gothic"/>
              <a:sym typeface="Century Gothic"/>
            </a:endParaRPr>
          </a:p>
          <a:p>
            <a:endParaRPr sz="1867"/>
          </a:p>
        </p:txBody>
      </p:sp>
      <p:cxnSp>
        <p:nvCxnSpPr>
          <p:cNvPr id="6051" name="Google Shape;6051;p536"/>
          <p:cNvCxnSpPr>
            <a:stCxn id="6044" idx="3"/>
            <a:endCxn id="6026" idx="1"/>
          </p:cNvCxnSpPr>
          <p:nvPr/>
        </p:nvCxnSpPr>
        <p:spPr>
          <a:xfrm>
            <a:off x="4289063" y="1854401"/>
            <a:ext cx="2674000" cy="1313200"/>
          </a:xfrm>
          <a:prstGeom prst="straightConnector1">
            <a:avLst/>
          </a:prstGeom>
          <a:noFill/>
          <a:ln w="19050" cap="flat" cmpd="sng">
            <a:solidFill>
              <a:srgbClr val="CC0000"/>
            </a:solidFill>
            <a:prstDash val="dash"/>
            <a:round/>
            <a:headEnd type="none" w="med" len="med"/>
            <a:tailEnd type="triangle" w="med" len="med"/>
          </a:ln>
        </p:spPr>
      </p:cxnSp>
      <p:cxnSp>
        <p:nvCxnSpPr>
          <p:cNvPr id="6052" name="Google Shape;6052;p536"/>
          <p:cNvCxnSpPr>
            <a:stCxn id="6031" idx="3"/>
            <a:endCxn id="6012" idx="1"/>
          </p:cNvCxnSpPr>
          <p:nvPr/>
        </p:nvCxnSpPr>
        <p:spPr>
          <a:xfrm>
            <a:off x="4350333" y="2231733"/>
            <a:ext cx="2588400" cy="1021200"/>
          </a:xfrm>
          <a:prstGeom prst="straightConnector1">
            <a:avLst/>
          </a:prstGeom>
          <a:noFill/>
          <a:ln w="19050" cap="flat" cmpd="sng">
            <a:solidFill>
              <a:schemeClr val="accent4"/>
            </a:solidFill>
            <a:prstDash val="dash"/>
            <a:round/>
            <a:headEnd type="none" w="med" len="med"/>
            <a:tailEnd type="triangle" w="med" len="med"/>
          </a:ln>
        </p:spPr>
      </p:cxnSp>
    </p:spTree>
    <p:extLst>
      <p:ext uri="{BB962C8B-B14F-4D97-AF65-F5344CB8AC3E}">
        <p14:creationId xmlns:p14="http://schemas.microsoft.com/office/powerpoint/2010/main" val="124274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0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051"/>
                                        </p:tgtEl>
                                        <p:attrNameLst>
                                          <p:attrName>style.visibility</p:attrName>
                                        </p:attrNameLst>
                                      </p:cBhvr>
                                      <p:to>
                                        <p:strVal val="hidden"/>
                                      </p:to>
                                    </p:set>
                                  </p:childTnLst>
                                </p:cTn>
                              </p:par>
                            </p:childTnLst>
                          </p:cTn>
                        </p:par>
                        <p:par>
                          <p:cTn id="15" fill="hold">
                            <p:stCondLst>
                              <p:cond delay="0"/>
                            </p:stCondLst>
                            <p:childTnLst>
                              <p:par>
                                <p:cTn id="16" presetID="23" presetClass="entr" presetSubtype="16" fill="hold" nodeType="afterEffect">
                                  <p:stCondLst>
                                    <p:cond delay="0"/>
                                  </p:stCondLst>
                                  <p:childTnLst>
                                    <p:set>
                                      <p:cBhvr>
                                        <p:cTn id="17" dur="1" fill="hold">
                                          <p:stCondLst>
                                            <p:cond delay="0"/>
                                          </p:stCondLst>
                                        </p:cTn>
                                        <p:tgtEl>
                                          <p:spTgt spid="6052"/>
                                        </p:tgtEl>
                                        <p:attrNameLst>
                                          <p:attrName>style.visibility</p:attrName>
                                        </p:attrNameLst>
                                      </p:cBhvr>
                                      <p:to>
                                        <p:strVal val="visible"/>
                                      </p:to>
                                    </p:set>
                                    <p:anim calcmode="lin" valueType="num">
                                      <p:cBhvr additive="base">
                                        <p:cTn id="18" dur="1000"/>
                                        <p:tgtEl>
                                          <p:spTgt spid="6052"/>
                                        </p:tgtEl>
                                        <p:attrNameLst>
                                          <p:attrName>ppt_w</p:attrName>
                                        </p:attrNameLst>
                                      </p:cBhvr>
                                      <p:tavLst>
                                        <p:tav tm="0">
                                          <p:val>
                                            <p:strVal val="0"/>
                                          </p:val>
                                        </p:tav>
                                        <p:tav tm="100000">
                                          <p:val>
                                            <p:strVal val="#ppt_w"/>
                                          </p:val>
                                        </p:tav>
                                      </p:tavLst>
                                    </p:anim>
                                    <p:anim calcmode="lin" valueType="num">
                                      <p:cBhvr additive="base">
                                        <p:cTn id="19" dur="1000"/>
                                        <p:tgtEl>
                                          <p:spTgt spid="6052"/>
                                        </p:tgtEl>
                                        <p:attrNameLst>
                                          <p:attrName>ppt_h</p:attrName>
                                        </p:attrNameLst>
                                      </p:cBhvr>
                                      <p:tavLst>
                                        <p:tav tm="0">
                                          <p:val>
                                            <p:strVal val="0"/>
                                          </p:val>
                                        </p:tav>
                                        <p:tav tm="100000">
                                          <p:val>
                                            <p:strVal val="#ppt_h"/>
                                          </p:val>
                                        </p:tav>
                                      </p:tavLst>
                                    </p:anim>
                                  </p:childTnLst>
                                </p:cTn>
                              </p:par>
                              <p:par>
                                <p:cTn id="20" presetID="1" presetClass="entr" presetSubtype="0" fill="hold" nodeType="withEffect">
                                  <p:stCondLst>
                                    <p:cond delay="0"/>
                                  </p:stCondLst>
                                  <p:childTnLst>
                                    <p:set>
                                      <p:cBhvr>
                                        <p:cTn id="21" dur="1" fill="hold">
                                          <p:stCondLst>
                                            <p:cond delay="0"/>
                                          </p:stCondLst>
                                        </p:cTn>
                                        <p:tgtEl>
                                          <p:spTgt spid="60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037"/>
                                        </p:tgtEl>
                                        <p:attrNameLst>
                                          <p:attrName>style.visibility</p:attrName>
                                        </p:attrNameLst>
                                      </p:cBhvr>
                                      <p:to>
                                        <p:strVal val="visible"/>
                                      </p:to>
                                    </p:set>
                                    <p:animEffect transition="in" filter="fade">
                                      <p:cBhvr>
                                        <p:cTn id="26" dur="1000"/>
                                        <p:tgtEl>
                                          <p:spTgt spid="6037"/>
                                        </p:tgtEl>
                                      </p:cBhvr>
                                    </p:animEffect>
                                  </p:childTnLst>
                                </p:cTn>
                              </p:par>
                              <p:par>
                                <p:cTn id="27" presetID="23" presetClass="entr" presetSubtype="16" fill="hold" nodeType="withEffect">
                                  <p:stCondLst>
                                    <p:cond delay="0"/>
                                  </p:stCondLst>
                                  <p:childTnLst>
                                    <p:set>
                                      <p:cBhvr>
                                        <p:cTn id="28" dur="1" fill="hold">
                                          <p:stCondLst>
                                            <p:cond delay="0"/>
                                          </p:stCondLst>
                                        </p:cTn>
                                        <p:tgtEl>
                                          <p:spTgt spid="6039"/>
                                        </p:tgtEl>
                                        <p:attrNameLst>
                                          <p:attrName>style.visibility</p:attrName>
                                        </p:attrNameLst>
                                      </p:cBhvr>
                                      <p:to>
                                        <p:strVal val="visible"/>
                                      </p:to>
                                    </p:set>
                                    <p:anim calcmode="lin" valueType="num">
                                      <p:cBhvr additive="base">
                                        <p:cTn id="29" dur="1000"/>
                                        <p:tgtEl>
                                          <p:spTgt spid="6039"/>
                                        </p:tgtEl>
                                        <p:attrNameLst>
                                          <p:attrName>ppt_w</p:attrName>
                                        </p:attrNameLst>
                                      </p:cBhvr>
                                      <p:tavLst>
                                        <p:tav tm="0">
                                          <p:val>
                                            <p:strVal val="0"/>
                                          </p:val>
                                        </p:tav>
                                        <p:tav tm="100000">
                                          <p:val>
                                            <p:strVal val="#ppt_w"/>
                                          </p:val>
                                        </p:tav>
                                      </p:tavLst>
                                    </p:anim>
                                    <p:anim calcmode="lin" valueType="num">
                                      <p:cBhvr additive="base">
                                        <p:cTn id="30" dur="1000"/>
                                        <p:tgtEl>
                                          <p:spTgt spid="6039"/>
                                        </p:tgtEl>
                                        <p:attrNameLst>
                                          <p:attrName>ppt_h</p:attrName>
                                        </p:attrNameLst>
                                      </p:cBhvr>
                                      <p:tavLst>
                                        <p:tav tm="0">
                                          <p:val>
                                            <p:strVal val="0"/>
                                          </p:val>
                                        </p:tav>
                                        <p:tav tm="100000">
                                          <p:val>
                                            <p:strVal val="#ppt_h"/>
                                          </p:val>
                                        </p:tav>
                                      </p:tavLst>
                                    </p:anim>
                                  </p:childTnLst>
                                </p:cTn>
                              </p:par>
                              <p:par>
                                <p:cTn id="31" presetID="1" presetClass="entr" presetSubtype="0" fill="hold" nodeType="withEffect">
                                  <p:stCondLst>
                                    <p:cond delay="0"/>
                                  </p:stCondLst>
                                  <p:childTnLst>
                                    <p:set>
                                      <p:cBhvr>
                                        <p:cTn id="32" dur="1" fill="hold">
                                          <p:stCondLst>
                                            <p:cond delay="0"/>
                                          </p:stCondLst>
                                        </p:cTn>
                                        <p:tgtEl>
                                          <p:spTgt spid="6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56"/>
        <p:cNvGrpSpPr/>
        <p:nvPr/>
      </p:nvGrpSpPr>
      <p:grpSpPr>
        <a:xfrm>
          <a:off x="0" y="0"/>
          <a:ext cx="0" cy="0"/>
          <a:chOff x="0" y="0"/>
          <a:chExt cx="0" cy="0"/>
        </a:xfrm>
      </p:grpSpPr>
      <p:sp>
        <p:nvSpPr>
          <p:cNvPr id="6057" name="Google Shape;6057;p537"/>
          <p:cNvSpPr txBox="1">
            <a:spLocks noGrp="1"/>
          </p:cNvSpPr>
          <p:nvPr>
            <p:ph type="title"/>
          </p:nvPr>
        </p:nvSpPr>
        <p:spPr>
          <a:xfrm>
            <a:off x="370819" y="386556"/>
            <a:ext cx="9274800" cy="354000"/>
          </a:xfrm>
          <a:prstGeom prst="rect">
            <a:avLst/>
          </a:prstGeom>
          <a:noFill/>
          <a:ln>
            <a:noFill/>
          </a:ln>
        </p:spPr>
        <p:txBody>
          <a:bodyPr spcFirstLastPara="1" wrap="square" lIns="0" tIns="22867" rIns="45700" bIns="22867" anchor="ctr" anchorCtr="0">
            <a:noAutofit/>
          </a:bodyPr>
          <a:lstStyle/>
          <a:p>
            <a:r>
              <a:rPr lang="en"/>
              <a:t>Challenges Connecting to Business Partner’s Private Apps</a:t>
            </a:r>
            <a:endParaRPr/>
          </a:p>
          <a:p>
            <a:endParaRPr/>
          </a:p>
        </p:txBody>
      </p:sp>
      <p:sp>
        <p:nvSpPr>
          <p:cNvPr id="6058" name="Google Shape;6058;p537"/>
          <p:cNvSpPr/>
          <p:nvPr/>
        </p:nvSpPr>
        <p:spPr>
          <a:xfrm>
            <a:off x="3393285" y="1243256"/>
            <a:ext cx="1350800" cy="14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59" name="Google Shape;6059;p537"/>
          <p:cNvSpPr/>
          <p:nvPr/>
        </p:nvSpPr>
        <p:spPr>
          <a:xfrm>
            <a:off x="3393183" y="1243256"/>
            <a:ext cx="1350800" cy="28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60" name="Google Shape;6060;p537"/>
          <p:cNvSpPr txBox="1"/>
          <p:nvPr/>
        </p:nvSpPr>
        <p:spPr>
          <a:xfrm>
            <a:off x="3543849" y="1204500"/>
            <a:ext cx="1137600" cy="1548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grpSp>
        <p:nvGrpSpPr>
          <p:cNvPr id="6061" name="Google Shape;6061;p537"/>
          <p:cNvGrpSpPr/>
          <p:nvPr/>
        </p:nvGrpSpPr>
        <p:grpSpPr>
          <a:xfrm>
            <a:off x="765947" y="2524973"/>
            <a:ext cx="1672901" cy="1121684"/>
            <a:chOff x="5216157" y="2898600"/>
            <a:chExt cx="1152136" cy="721866"/>
          </a:xfrm>
        </p:grpSpPr>
        <p:grpSp>
          <p:nvGrpSpPr>
            <p:cNvPr id="6062" name="Google Shape;6062;p537"/>
            <p:cNvGrpSpPr/>
            <p:nvPr/>
          </p:nvGrpSpPr>
          <p:grpSpPr>
            <a:xfrm>
              <a:off x="5216157" y="2898600"/>
              <a:ext cx="1152136" cy="721866"/>
              <a:chOff x="6923681" y="5192222"/>
              <a:chExt cx="981878" cy="615192"/>
            </a:xfrm>
          </p:grpSpPr>
          <p:sp>
            <p:nvSpPr>
              <p:cNvPr id="6063" name="Google Shape;6063;p537"/>
              <p:cNvSpPr/>
              <p:nvPr/>
            </p:nvSpPr>
            <p:spPr>
              <a:xfrm>
                <a:off x="6923681" y="5192222"/>
                <a:ext cx="981878" cy="615192"/>
              </a:xfrm>
              <a:custGeom>
                <a:avLst/>
                <a:gdLst/>
                <a:ahLst/>
                <a:cxnLst/>
                <a:rect l="l" t="t" r="r" b="b"/>
                <a:pathLst>
                  <a:path w="981878" h="615192" extrusionOk="0">
                    <a:moveTo>
                      <a:pt x="980036" y="313893"/>
                    </a:moveTo>
                    <a:cubicBezTo>
                      <a:pt x="965413" y="222739"/>
                      <a:pt x="891259" y="178543"/>
                      <a:pt x="803332" y="169971"/>
                    </a:cubicBezTo>
                    <a:cubicBezTo>
                      <a:pt x="801068" y="169780"/>
                      <a:pt x="798804" y="169494"/>
                      <a:pt x="796445" y="169304"/>
                    </a:cubicBezTo>
                    <a:lnTo>
                      <a:pt x="796822" y="169304"/>
                    </a:lnTo>
                    <a:cubicBezTo>
                      <a:pt x="796822" y="169304"/>
                      <a:pt x="773425" y="104724"/>
                      <a:pt x="716159" y="55290"/>
                    </a:cubicBezTo>
                    <a:cubicBezTo>
                      <a:pt x="716159" y="55290"/>
                      <a:pt x="716159" y="55290"/>
                      <a:pt x="716065" y="55194"/>
                    </a:cubicBezTo>
                    <a:cubicBezTo>
                      <a:pt x="715782" y="54909"/>
                      <a:pt x="715499" y="54718"/>
                      <a:pt x="715216" y="54432"/>
                    </a:cubicBezTo>
                    <a:cubicBezTo>
                      <a:pt x="704932" y="45479"/>
                      <a:pt x="694460" y="37954"/>
                      <a:pt x="683705" y="31668"/>
                    </a:cubicBezTo>
                    <a:cubicBezTo>
                      <a:pt x="657572" y="18237"/>
                      <a:pt x="621156" y="7569"/>
                      <a:pt x="579645" y="2807"/>
                    </a:cubicBezTo>
                    <a:cubicBezTo>
                      <a:pt x="554456" y="-146"/>
                      <a:pt x="527473" y="-908"/>
                      <a:pt x="499831" y="1188"/>
                    </a:cubicBezTo>
                    <a:cubicBezTo>
                      <a:pt x="424828" y="6712"/>
                      <a:pt x="345109" y="33096"/>
                      <a:pt x="284918" y="93961"/>
                    </a:cubicBezTo>
                    <a:cubicBezTo>
                      <a:pt x="220859" y="81198"/>
                      <a:pt x="163970" y="93771"/>
                      <a:pt x="118214" y="121393"/>
                    </a:cubicBezTo>
                    <a:cubicBezTo>
                      <a:pt x="117648" y="121774"/>
                      <a:pt x="116988" y="122155"/>
                      <a:pt x="116422" y="122536"/>
                    </a:cubicBezTo>
                    <a:cubicBezTo>
                      <a:pt x="113591" y="124251"/>
                      <a:pt x="110855" y="126060"/>
                      <a:pt x="108214" y="127870"/>
                    </a:cubicBezTo>
                    <a:cubicBezTo>
                      <a:pt x="106893" y="128727"/>
                      <a:pt x="105666" y="129680"/>
                      <a:pt x="104346" y="130537"/>
                    </a:cubicBezTo>
                    <a:cubicBezTo>
                      <a:pt x="102176" y="132061"/>
                      <a:pt x="100006" y="133680"/>
                      <a:pt x="97836" y="135300"/>
                    </a:cubicBezTo>
                    <a:cubicBezTo>
                      <a:pt x="96610" y="136157"/>
                      <a:pt x="95477" y="137109"/>
                      <a:pt x="94251" y="138062"/>
                    </a:cubicBezTo>
                    <a:cubicBezTo>
                      <a:pt x="91515" y="140253"/>
                      <a:pt x="88873" y="142443"/>
                      <a:pt x="86232" y="144729"/>
                    </a:cubicBezTo>
                    <a:cubicBezTo>
                      <a:pt x="85854" y="145015"/>
                      <a:pt x="85571" y="145301"/>
                      <a:pt x="85194" y="145587"/>
                    </a:cubicBezTo>
                    <a:cubicBezTo>
                      <a:pt x="28683" y="194831"/>
                      <a:pt x="-3394" y="269412"/>
                      <a:pt x="286" y="340468"/>
                    </a:cubicBezTo>
                    <a:cubicBezTo>
                      <a:pt x="7173" y="474390"/>
                      <a:pt x="151895" y="557829"/>
                      <a:pt x="234350" y="535254"/>
                    </a:cubicBezTo>
                    <a:cubicBezTo>
                      <a:pt x="236331" y="534683"/>
                      <a:pt x="238407" y="535254"/>
                      <a:pt x="240294" y="535254"/>
                    </a:cubicBezTo>
                    <a:cubicBezTo>
                      <a:pt x="246898" y="539255"/>
                      <a:pt x="272087" y="539160"/>
                      <a:pt x="272087" y="539160"/>
                    </a:cubicBezTo>
                    <a:cubicBezTo>
                      <a:pt x="302277" y="573545"/>
                      <a:pt x="341429" y="591547"/>
                      <a:pt x="412658" y="580593"/>
                    </a:cubicBezTo>
                    <a:cubicBezTo>
                      <a:pt x="553040" y="650031"/>
                      <a:pt x="711725" y="606692"/>
                      <a:pt x="790973" y="523634"/>
                    </a:cubicBezTo>
                    <a:cubicBezTo>
                      <a:pt x="792105" y="522396"/>
                      <a:pt x="793237" y="521157"/>
                      <a:pt x="794275" y="519919"/>
                    </a:cubicBezTo>
                    <a:cubicBezTo>
                      <a:pt x="795124" y="518967"/>
                      <a:pt x="795973" y="518109"/>
                      <a:pt x="796728" y="517157"/>
                    </a:cubicBezTo>
                    <a:cubicBezTo>
                      <a:pt x="807011" y="504965"/>
                      <a:pt x="815974" y="492011"/>
                      <a:pt x="823616" y="478581"/>
                    </a:cubicBezTo>
                    <a:cubicBezTo>
                      <a:pt x="824559" y="476866"/>
                      <a:pt x="825502" y="475056"/>
                      <a:pt x="826352" y="473342"/>
                    </a:cubicBezTo>
                    <a:cubicBezTo>
                      <a:pt x="882486" y="469151"/>
                      <a:pt x="938148" y="443910"/>
                      <a:pt x="965413" y="399333"/>
                    </a:cubicBezTo>
                    <a:cubicBezTo>
                      <a:pt x="979187" y="375996"/>
                      <a:pt x="985319" y="347421"/>
                      <a:pt x="979942" y="313989"/>
                    </a:cubicBezTo>
                    <a:close/>
                  </a:path>
                </a:pathLst>
              </a:custGeom>
              <a:solidFill>
                <a:srgbClr val="E5F1FA"/>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latin typeface="Century Gothic"/>
                  <a:ea typeface="Century Gothic"/>
                  <a:cs typeface="Century Gothic"/>
                  <a:sym typeface="Century Gothic"/>
                </a:endParaRPr>
              </a:p>
            </p:txBody>
          </p:sp>
          <p:sp>
            <p:nvSpPr>
              <p:cNvPr id="6064" name="Google Shape;6064;p537"/>
              <p:cNvSpPr/>
              <p:nvPr/>
            </p:nvSpPr>
            <p:spPr>
              <a:xfrm>
                <a:off x="7164069" y="5244930"/>
                <a:ext cx="635148" cy="486452"/>
              </a:xfrm>
              <a:custGeom>
                <a:avLst/>
                <a:gdLst/>
                <a:ahLst/>
                <a:cxnLst/>
                <a:rect l="l" t="t" r="r" b="b"/>
                <a:pathLst>
                  <a:path w="635148" h="486452" extrusionOk="0">
                    <a:moveTo>
                      <a:pt x="624267" y="250613"/>
                    </a:moveTo>
                    <a:cubicBezTo>
                      <a:pt x="510678" y="120311"/>
                      <a:pt x="254065" y="237659"/>
                      <a:pt x="244914" y="247374"/>
                    </a:cubicBezTo>
                    <a:cubicBezTo>
                      <a:pt x="301425" y="160125"/>
                      <a:pt x="439543" y="108119"/>
                      <a:pt x="556057" y="116691"/>
                    </a:cubicBezTo>
                    <a:lnTo>
                      <a:pt x="556434" y="116691"/>
                    </a:lnTo>
                    <a:cubicBezTo>
                      <a:pt x="556434" y="116691"/>
                      <a:pt x="533037" y="52112"/>
                      <a:pt x="475771" y="2677"/>
                    </a:cubicBezTo>
                    <a:cubicBezTo>
                      <a:pt x="475771" y="2677"/>
                      <a:pt x="475771" y="2677"/>
                      <a:pt x="475677" y="2582"/>
                    </a:cubicBezTo>
                    <a:cubicBezTo>
                      <a:pt x="392466" y="-9705"/>
                      <a:pt x="295199" y="21918"/>
                      <a:pt x="184157" y="96308"/>
                    </a:cubicBezTo>
                    <a:cubicBezTo>
                      <a:pt x="184157" y="96308"/>
                      <a:pt x="197177" y="102594"/>
                      <a:pt x="197837" y="102213"/>
                    </a:cubicBezTo>
                    <a:cubicBezTo>
                      <a:pt x="313218" y="51921"/>
                      <a:pt x="395768" y="81354"/>
                      <a:pt x="395108" y="81544"/>
                    </a:cubicBezTo>
                    <a:cubicBezTo>
                      <a:pt x="92833" y="188129"/>
                      <a:pt x="18397" y="394059"/>
                      <a:pt x="0" y="482547"/>
                    </a:cubicBezTo>
                    <a:cubicBezTo>
                      <a:pt x="6604" y="486547"/>
                      <a:pt x="31794" y="486452"/>
                      <a:pt x="31794" y="486452"/>
                    </a:cubicBezTo>
                    <a:cubicBezTo>
                      <a:pt x="92739" y="407204"/>
                      <a:pt x="277462" y="264710"/>
                      <a:pt x="502942" y="338243"/>
                    </a:cubicBezTo>
                    <a:cubicBezTo>
                      <a:pt x="623323" y="377486"/>
                      <a:pt x="654645" y="285189"/>
                      <a:pt x="624361" y="250613"/>
                    </a:cubicBezTo>
                    <a:close/>
                  </a:path>
                </a:pathLst>
              </a:custGeom>
              <a:solidFill>
                <a:srgbClr val="A6C1FF">
                  <a:alpha val="29800"/>
                </a:srgbClr>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sp>
          <p:nvSpPr>
            <p:cNvPr id="6065" name="Google Shape;6065;p537"/>
            <p:cNvSpPr/>
            <p:nvPr/>
          </p:nvSpPr>
          <p:spPr>
            <a:xfrm>
              <a:off x="5433716" y="3136983"/>
              <a:ext cx="717144" cy="260523"/>
            </a:xfrm>
            <a:custGeom>
              <a:avLst/>
              <a:gdLst/>
              <a:ahLst/>
              <a:cxnLst/>
              <a:rect l="l" t="t" r="r" b="b"/>
              <a:pathLst>
                <a:path w="717144" h="260523" extrusionOk="0">
                  <a:moveTo>
                    <a:pt x="405915" y="197319"/>
                  </a:moveTo>
                  <a:cubicBezTo>
                    <a:pt x="403661" y="198743"/>
                    <a:pt x="400931" y="199573"/>
                    <a:pt x="397846" y="200048"/>
                  </a:cubicBezTo>
                  <a:lnTo>
                    <a:pt x="388829" y="201232"/>
                  </a:lnTo>
                  <a:cubicBezTo>
                    <a:pt x="382658" y="201945"/>
                    <a:pt x="379455" y="204909"/>
                    <a:pt x="379455" y="209178"/>
                  </a:cubicBezTo>
                  <a:cubicBezTo>
                    <a:pt x="379455" y="214158"/>
                    <a:pt x="383253" y="217241"/>
                    <a:pt x="389659" y="217241"/>
                  </a:cubicBezTo>
                  <a:cubicBezTo>
                    <a:pt x="399152" y="217241"/>
                    <a:pt x="405915" y="210363"/>
                    <a:pt x="405915" y="200996"/>
                  </a:cubicBezTo>
                  <a:close/>
                  <a:moveTo>
                    <a:pt x="564793" y="175737"/>
                  </a:moveTo>
                  <a:cubicBezTo>
                    <a:pt x="553639" y="175737"/>
                    <a:pt x="546045" y="183564"/>
                    <a:pt x="546045" y="194830"/>
                  </a:cubicBezTo>
                  <a:cubicBezTo>
                    <a:pt x="546045" y="206095"/>
                    <a:pt x="553757" y="213921"/>
                    <a:pt x="564793" y="213921"/>
                  </a:cubicBezTo>
                  <a:cubicBezTo>
                    <a:pt x="575828" y="213921"/>
                    <a:pt x="583184" y="206213"/>
                    <a:pt x="583184" y="194830"/>
                  </a:cubicBezTo>
                  <a:cubicBezTo>
                    <a:pt x="583184" y="183445"/>
                    <a:pt x="575828" y="175737"/>
                    <a:pt x="564793" y="175737"/>
                  </a:cubicBezTo>
                  <a:close/>
                  <a:moveTo>
                    <a:pt x="653545" y="173367"/>
                  </a:moveTo>
                  <a:cubicBezTo>
                    <a:pt x="644527" y="173367"/>
                    <a:pt x="638595" y="178110"/>
                    <a:pt x="636696" y="186766"/>
                  </a:cubicBezTo>
                  <a:lnTo>
                    <a:pt x="668733" y="186766"/>
                  </a:lnTo>
                  <a:cubicBezTo>
                    <a:pt x="667902" y="179058"/>
                    <a:pt x="662564" y="173367"/>
                    <a:pt x="653545" y="173367"/>
                  </a:cubicBezTo>
                  <a:close/>
                  <a:moveTo>
                    <a:pt x="112246" y="159018"/>
                  </a:moveTo>
                  <a:lnTo>
                    <a:pt x="134910" y="159018"/>
                  </a:lnTo>
                  <a:lnTo>
                    <a:pt x="150098" y="178939"/>
                  </a:lnTo>
                  <a:lnTo>
                    <a:pt x="165285" y="159018"/>
                  </a:lnTo>
                  <a:lnTo>
                    <a:pt x="188066" y="159018"/>
                  </a:lnTo>
                  <a:lnTo>
                    <a:pt x="161489" y="193762"/>
                  </a:lnTo>
                  <a:lnTo>
                    <a:pt x="189254" y="230167"/>
                  </a:lnTo>
                  <a:lnTo>
                    <a:pt x="166590" y="230167"/>
                  </a:lnTo>
                  <a:lnTo>
                    <a:pt x="150098" y="208704"/>
                  </a:lnTo>
                  <a:lnTo>
                    <a:pt x="133723" y="230167"/>
                  </a:lnTo>
                  <a:lnTo>
                    <a:pt x="111060" y="230167"/>
                  </a:lnTo>
                  <a:lnTo>
                    <a:pt x="138825" y="193762"/>
                  </a:lnTo>
                  <a:close/>
                  <a:moveTo>
                    <a:pt x="654020" y="157476"/>
                  </a:moveTo>
                  <a:cubicBezTo>
                    <a:pt x="675734" y="157476"/>
                    <a:pt x="689141" y="172417"/>
                    <a:pt x="689141" y="195303"/>
                  </a:cubicBezTo>
                  <a:lnTo>
                    <a:pt x="689141" y="200403"/>
                  </a:lnTo>
                  <a:lnTo>
                    <a:pt x="636816" y="200403"/>
                  </a:lnTo>
                  <a:lnTo>
                    <a:pt x="636816" y="200641"/>
                  </a:lnTo>
                  <a:cubicBezTo>
                    <a:pt x="639188" y="210126"/>
                    <a:pt x="647732" y="214276"/>
                    <a:pt x="656037" y="214276"/>
                  </a:cubicBezTo>
                  <a:cubicBezTo>
                    <a:pt x="664343" y="214276"/>
                    <a:pt x="671225" y="211312"/>
                    <a:pt x="676208" y="207043"/>
                  </a:cubicBezTo>
                  <a:lnTo>
                    <a:pt x="684040" y="222577"/>
                  </a:lnTo>
                  <a:cubicBezTo>
                    <a:pt x="678225" y="227440"/>
                    <a:pt x="669326" y="231946"/>
                    <a:pt x="655682" y="231946"/>
                  </a:cubicBezTo>
                  <a:cubicBezTo>
                    <a:pt x="631594" y="231946"/>
                    <a:pt x="617593" y="215819"/>
                    <a:pt x="617593" y="194712"/>
                  </a:cubicBezTo>
                  <a:cubicBezTo>
                    <a:pt x="617593" y="173603"/>
                    <a:pt x="631713" y="157476"/>
                    <a:pt x="654020" y="157476"/>
                  </a:cubicBezTo>
                  <a:close/>
                  <a:moveTo>
                    <a:pt x="485769" y="157358"/>
                  </a:moveTo>
                  <a:cubicBezTo>
                    <a:pt x="501668" y="157358"/>
                    <a:pt x="510805" y="167556"/>
                    <a:pt x="510805" y="185699"/>
                  </a:cubicBezTo>
                  <a:lnTo>
                    <a:pt x="510805" y="230167"/>
                  </a:lnTo>
                  <a:lnTo>
                    <a:pt x="491583" y="230167"/>
                  </a:lnTo>
                  <a:lnTo>
                    <a:pt x="491583" y="190797"/>
                  </a:lnTo>
                  <a:cubicBezTo>
                    <a:pt x="491583" y="180718"/>
                    <a:pt x="487074" y="175501"/>
                    <a:pt x="478294" y="175501"/>
                  </a:cubicBezTo>
                  <a:cubicBezTo>
                    <a:pt x="468327" y="175501"/>
                    <a:pt x="463107" y="182734"/>
                    <a:pt x="463107" y="196253"/>
                  </a:cubicBezTo>
                  <a:lnTo>
                    <a:pt x="463107" y="230285"/>
                  </a:lnTo>
                  <a:lnTo>
                    <a:pt x="444359" y="230285"/>
                  </a:lnTo>
                  <a:lnTo>
                    <a:pt x="444241" y="230285"/>
                  </a:lnTo>
                  <a:lnTo>
                    <a:pt x="444241" y="159137"/>
                  </a:lnTo>
                  <a:lnTo>
                    <a:pt x="462512" y="159137"/>
                  </a:lnTo>
                  <a:lnTo>
                    <a:pt x="462512" y="169928"/>
                  </a:lnTo>
                  <a:cubicBezTo>
                    <a:pt x="467970" y="161627"/>
                    <a:pt x="476158" y="157358"/>
                    <a:pt x="485769" y="157358"/>
                  </a:cubicBezTo>
                  <a:close/>
                  <a:moveTo>
                    <a:pt x="393812" y="157358"/>
                  </a:moveTo>
                  <a:cubicBezTo>
                    <a:pt x="412085" y="157358"/>
                    <a:pt x="424544" y="165422"/>
                    <a:pt x="424544" y="183802"/>
                  </a:cubicBezTo>
                  <a:lnTo>
                    <a:pt x="424662" y="183920"/>
                  </a:lnTo>
                  <a:lnTo>
                    <a:pt x="424662" y="230404"/>
                  </a:lnTo>
                  <a:lnTo>
                    <a:pt x="405915" y="230404"/>
                  </a:lnTo>
                  <a:lnTo>
                    <a:pt x="405915" y="220680"/>
                  </a:lnTo>
                  <a:cubicBezTo>
                    <a:pt x="401406" y="227677"/>
                    <a:pt x="393931" y="231946"/>
                    <a:pt x="384082" y="231946"/>
                  </a:cubicBezTo>
                  <a:cubicBezTo>
                    <a:pt x="369845" y="231946"/>
                    <a:pt x="359877" y="222815"/>
                    <a:pt x="359877" y="210126"/>
                  </a:cubicBezTo>
                  <a:cubicBezTo>
                    <a:pt x="359877" y="197439"/>
                    <a:pt x="368776" y="190086"/>
                    <a:pt x="383727" y="188426"/>
                  </a:cubicBezTo>
                  <a:lnTo>
                    <a:pt x="397135" y="187004"/>
                  </a:lnTo>
                  <a:cubicBezTo>
                    <a:pt x="403779" y="186292"/>
                    <a:pt x="405796" y="184275"/>
                    <a:pt x="405796" y="180837"/>
                  </a:cubicBezTo>
                  <a:cubicBezTo>
                    <a:pt x="405796" y="176805"/>
                    <a:pt x="401524" y="174315"/>
                    <a:pt x="394169" y="174315"/>
                  </a:cubicBezTo>
                  <a:cubicBezTo>
                    <a:pt x="384320" y="174315"/>
                    <a:pt x="377913" y="177754"/>
                    <a:pt x="375658" y="183564"/>
                  </a:cubicBezTo>
                  <a:lnTo>
                    <a:pt x="361657" y="173603"/>
                  </a:lnTo>
                  <a:cubicBezTo>
                    <a:pt x="366047" y="163168"/>
                    <a:pt x="377320" y="157358"/>
                    <a:pt x="393812" y="157358"/>
                  </a:cubicBezTo>
                  <a:close/>
                  <a:moveTo>
                    <a:pt x="235647" y="157358"/>
                  </a:moveTo>
                  <a:cubicBezTo>
                    <a:pt x="246444" y="157358"/>
                    <a:pt x="255818" y="160916"/>
                    <a:pt x="262700" y="167793"/>
                  </a:cubicBezTo>
                  <a:lnTo>
                    <a:pt x="252021" y="182852"/>
                  </a:lnTo>
                  <a:cubicBezTo>
                    <a:pt x="247274" y="178110"/>
                    <a:pt x="241936" y="175737"/>
                    <a:pt x="235647" y="175737"/>
                  </a:cubicBezTo>
                  <a:cubicBezTo>
                    <a:pt x="224730" y="175737"/>
                    <a:pt x="217017" y="183564"/>
                    <a:pt x="217017" y="194712"/>
                  </a:cubicBezTo>
                  <a:cubicBezTo>
                    <a:pt x="217017" y="205858"/>
                    <a:pt x="224730" y="213565"/>
                    <a:pt x="235647" y="213565"/>
                  </a:cubicBezTo>
                  <a:cubicBezTo>
                    <a:pt x="241936" y="213565"/>
                    <a:pt x="247630" y="210956"/>
                    <a:pt x="252495" y="206332"/>
                  </a:cubicBezTo>
                  <a:lnTo>
                    <a:pt x="262937" y="221391"/>
                  </a:lnTo>
                  <a:cubicBezTo>
                    <a:pt x="256055" y="228270"/>
                    <a:pt x="246444" y="231946"/>
                    <a:pt x="235410" y="231946"/>
                  </a:cubicBezTo>
                  <a:cubicBezTo>
                    <a:pt x="213103" y="231946"/>
                    <a:pt x="197677" y="216767"/>
                    <a:pt x="197677" y="194712"/>
                  </a:cubicBezTo>
                  <a:cubicBezTo>
                    <a:pt x="197677" y="172655"/>
                    <a:pt x="213340" y="157476"/>
                    <a:pt x="235647" y="157476"/>
                  </a:cubicBezTo>
                  <a:close/>
                  <a:moveTo>
                    <a:pt x="559453" y="157239"/>
                  </a:moveTo>
                  <a:lnTo>
                    <a:pt x="559572" y="157476"/>
                  </a:lnTo>
                  <a:cubicBezTo>
                    <a:pt x="569420" y="157476"/>
                    <a:pt x="578201" y="161864"/>
                    <a:pt x="582710" y="169097"/>
                  </a:cubicBezTo>
                  <a:lnTo>
                    <a:pt x="582710" y="159137"/>
                  </a:lnTo>
                  <a:lnTo>
                    <a:pt x="601456" y="159137"/>
                  </a:lnTo>
                  <a:lnTo>
                    <a:pt x="601456" y="225542"/>
                  </a:lnTo>
                  <a:cubicBezTo>
                    <a:pt x="601456" y="248310"/>
                    <a:pt x="587930" y="260523"/>
                    <a:pt x="562775" y="260523"/>
                  </a:cubicBezTo>
                  <a:cubicBezTo>
                    <a:pt x="549487" y="260523"/>
                    <a:pt x="539400" y="256966"/>
                    <a:pt x="531332" y="249377"/>
                  </a:cubicBezTo>
                  <a:lnTo>
                    <a:pt x="540587" y="233842"/>
                  </a:lnTo>
                  <a:cubicBezTo>
                    <a:pt x="546757" y="239773"/>
                    <a:pt x="553639" y="242736"/>
                    <a:pt x="562182" y="242736"/>
                  </a:cubicBezTo>
                  <a:cubicBezTo>
                    <a:pt x="575946" y="242736"/>
                    <a:pt x="582946" y="236571"/>
                    <a:pt x="582946" y="224356"/>
                  </a:cubicBezTo>
                  <a:lnTo>
                    <a:pt x="582946" y="219850"/>
                  </a:lnTo>
                  <a:cubicBezTo>
                    <a:pt x="578081" y="226847"/>
                    <a:pt x="569895" y="230760"/>
                    <a:pt x="560046" y="230760"/>
                  </a:cubicBezTo>
                  <a:cubicBezTo>
                    <a:pt x="539875" y="230760"/>
                    <a:pt x="526587" y="216293"/>
                    <a:pt x="526587" y="194237"/>
                  </a:cubicBezTo>
                  <a:cubicBezTo>
                    <a:pt x="526587" y="172181"/>
                    <a:pt x="540113" y="157239"/>
                    <a:pt x="559453" y="157239"/>
                  </a:cubicBezTo>
                  <a:close/>
                  <a:moveTo>
                    <a:pt x="277176" y="130795"/>
                  </a:moveTo>
                  <a:lnTo>
                    <a:pt x="295923" y="130795"/>
                  </a:lnTo>
                  <a:lnTo>
                    <a:pt x="295923" y="169808"/>
                  </a:lnTo>
                  <a:cubicBezTo>
                    <a:pt x="301143" y="161389"/>
                    <a:pt x="308857" y="157476"/>
                    <a:pt x="318467" y="157476"/>
                  </a:cubicBezTo>
                  <a:cubicBezTo>
                    <a:pt x="334723" y="157476"/>
                    <a:pt x="343622" y="167674"/>
                    <a:pt x="343622" y="186173"/>
                  </a:cubicBezTo>
                  <a:lnTo>
                    <a:pt x="343622" y="230285"/>
                  </a:lnTo>
                  <a:lnTo>
                    <a:pt x="324400" y="230285"/>
                  </a:lnTo>
                  <a:lnTo>
                    <a:pt x="324400" y="190917"/>
                  </a:lnTo>
                  <a:cubicBezTo>
                    <a:pt x="324400" y="180837"/>
                    <a:pt x="319891" y="175619"/>
                    <a:pt x="311467" y="175619"/>
                  </a:cubicBezTo>
                  <a:cubicBezTo>
                    <a:pt x="301262" y="175619"/>
                    <a:pt x="295923" y="182734"/>
                    <a:pt x="295923" y="196371"/>
                  </a:cubicBezTo>
                  <a:lnTo>
                    <a:pt x="295923" y="230404"/>
                  </a:lnTo>
                  <a:lnTo>
                    <a:pt x="277176" y="230404"/>
                  </a:lnTo>
                  <a:close/>
                  <a:moveTo>
                    <a:pt x="34409" y="130558"/>
                  </a:moveTo>
                  <a:lnTo>
                    <a:pt x="98720" y="130558"/>
                  </a:lnTo>
                  <a:lnTo>
                    <a:pt x="98720" y="150480"/>
                  </a:lnTo>
                  <a:lnTo>
                    <a:pt x="54344" y="150480"/>
                  </a:lnTo>
                  <a:lnTo>
                    <a:pt x="54344" y="170401"/>
                  </a:lnTo>
                  <a:lnTo>
                    <a:pt x="98720" y="170401"/>
                  </a:lnTo>
                  <a:lnTo>
                    <a:pt x="98720" y="190324"/>
                  </a:lnTo>
                  <a:lnTo>
                    <a:pt x="54344" y="190324"/>
                  </a:lnTo>
                  <a:lnTo>
                    <a:pt x="54344" y="210245"/>
                  </a:lnTo>
                  <a:lnTo>
                    <a:pt x="98720" y="210245"/>
                  </a:lnTo>
                  <a:lnTo>
                    <a:pt x="98720" y="230167"/>
                  </a:lnTo>
                  <a:lnTo>
                    <a:pt x="34409" y="230167"/>
                  </a:lnTo>
                  <a:close/>
                  <a:moveTo>
                    <a:pt x="273497" y="45179"/>
                  </a:moveTo>
                  <a:cubicBezTo>
                    <a:pt x="262819" y="45179"/>
                    <a:pt x="254512" y="52769"/>
                    <a:pt x="254512" y="64152"/>
                  </a:cubicBezTo>
                  <a:cubicBezTo>
                    <a:pt x="254512" y="75537"/>
                    <a:pt x="262819" y="83007"/>
                    <a:pt x="273497" y="83007"/>
                  </a:cubicBezTo>
                  <a:cubicBezTo>
                    <a:pt x="284176" y="83007"/>
                    <a:pt x="292363" y="75418"/>
                    <a:pt x="292363" y="64152"/>
                  </a:cubicBezTo>
                  <a:cubicBezTo>
                    <a:pt x="292363" y="52887"/>
                    <a:pt x="284058" y="45179"/>
                    <a:pt x="273497" y="45179"/>
                  </a:cubicBezTo>
                  <a:close/>
                  <a:moveTo>
                    <a:pt x="129808" y="42689"/>
                  </a:moveTo>
                  <a:cubicBezTo>
                    <a:pt x="120790" y="42689"/>
                    <a:pt x="114858" y="47433"/>
                    <a:pt x="112959" y="56089"/>
                  </a:cubicBezTo>
                  <a:lnTo>
                    <a:pt x="144995" y="56089"/>
                  </a:lnTo>
                  <a:cubicBezTo>
                    <a:pt x="144165" y="48381"/>
                    <a:pt x="138825" y="42689"/>
                    <a:pt x="129808" y="42689"/>
                  </a:cubicBezTo>
                  <a:close/>
                  <a:moveTo>
                    <a:pt x="562775" y="28579"/>
                  </a:moveTo>
                  <a:lnTo>
                    <a:pt x="581641" y="28579"/>
                  </a:lnTo>
                  <a:lnTo>
                    <a:pt x="581879" y="28579"/>
                  </a:lnTo>
                  <a:lnTo>
                    <a:pt x="581879" y="99727"/>
                  </a:lnTo>
                  <a:lnTo>
                    <a:pt x="563606" y="99727"/>
                  </a:lnTo>
                  <a:lnTo>
                    <a:pt x="563606" y="88936"/>
                  </a:lnTo>
                  <a:cubicBezTo>
                    <a:pt x="558741" y="96169"/>
                    <a:pt x="551622" y="101506"/>
                    <a:pt x="540942" y="101506"/>
                  </a:cubicBezTo>
                  <a:cubicBezTo>
                    <a:pt x="524450" y="101506"/>
                    <a:pt x="516263" y="90360"/>
                    <a:pt x="516263" y="72928"/>
                  </a:cubicBezTo>
                  <a:lnTo>
                    <a:pt x="516263" y="28697"/>
                  </a:lnTo>
                  <a:lnTo>
                    <a:pt x="535484" y="28697"/>
                  </a:lnTo>
                  <a:lnTo>
                    <a:pt x="535484" y="68185"/>
                  </a:lnTo>
                  <a:cubicBezTo>
                    <a:pt x="535484" y="78264"/>
                    <a:pt x="539163" y="83363"/>
                    <a:pt x="547469" y="83363"/>
                  </a:cubicBezTo>
                  <a:cubicBezTo>
                    <a:pt x="558029" y="83363"/>
                    <a:pt x="562775" y="74825"/>
                    <a:pt x="562775" y="62611"/>
                  </a:cubicBezTo>
                  <a:close/>
                  <a:moveTo>
                    <a:pt x="630645" y="26799"/>
                  </a:moveTo>
                  <a:lnTo>
                    <a:pt x="630645" y="26918"/>
                  </a:lnTo>
                  <a:cubicBezTo>
                    <a:pt x="643341" y="26918"/>
                    <a:pt x="652597" y="30713"/>
                    <a:pt x="659003" y="37471"/>
                  </a:cubicBezTo>
                  <a:lnTo>
                    <a:pt x="648443" y="51108"/>
                  </a:lnTo>
                  <a:cubicBezTo>
                    <a:pt x="644172" y="46365"/>
                    <a:pt x="636341" y="43875"/>
                    <a:pt x="629103" y="43875"/>
                  </a:cubicBezTo>
                  <a:cubicBezTo>
                    <a:pt x="623288" y="43875"/>
                    <a:pt x="620085" y="45772"/>
                    <a:pt x="620085" y="48856"/>
                  </a:cubicBezTo>
                  <a:cubicBezTo>
                    <a:pt x="620085" y="52294"/>
                    <a:pt x="623526" y="53006"/>
                    <a:pt x="636578" y="55971"/>
                  </a:cubicBezTo>
                  <a:cubicBezTo>
                    <a:pt x="650105" y="59054"/>
                    <a:pt x="659359" y="64034"/>
                    <a:pt x="659359" y="78264"/>
                  </a:cubicBezTo>
                  <a:cubicBezTo>
                    <a:pt x="659359" y="93917"/>
                    <a:pt x="648206" y="101506"/>
                    <a:pt x="628628" y="101506"/>
                  </a:cubicBezTo>
                  <a:cubicBezTo>
                    <a:pt x="614390" y="101506"/>
                    <a:pt x="603118" y="97237"/>
                    <a:pt x="597067" y="89647"/>
                  </a:cubicBezTo>
                  <a:lnTo>
                    <a:pt x="607983" y="75418"/>
                  </a:lnTo>
                  <a:cubicBezTo>
                    <a:pt x="612492" y="80636"/>
                    <a:pt x="619967" y="84668"/>
                    <a:pt x="630645" y="84668"/>
                  </a:cubicBezTo>
                  <a:cubicBezTo>
                    <a:pt x="635866" y="84668"/>
                    <a:pt x="640019" y="83245"/>
                    <a:pt x="640019" y="79212"/>
                  </a:cubicBezTo>
                  <a:cubicBezTo>
                    <a:pt x="640019" y="75537"/>
                    <a:pt x="636459" y="74707"/>
                    <a:pt x="624238" y="71979"/>
                  </a:cubicBezTo>
                  <a:cubicBezTo>
                    <a:pt x="613085" y="69608"/>
                    <a:pt x="600626" y="64745"/>
                    <a:pt x="600626" y="49449"/>
                  </a:cubicBezTo>
                  <a:cubicBezTo>
                    <a:pt x="600626" y="34151"/>
                    <a:pt x="612017" y="26799"/>
                    <a:pt x="630645" y="26799"/>
                  </a:cubicBezTo>
                  <a:close/>
                  <a:moveTo>
                    <a:pt x="496092" y="26799"/>
                  </a:moveTo>
                  <a:cubicBezTo>
                    <a:pt x="498702" y="26799"/>
                    <a:pt x="500838" y="27274"/>
                    <a:pt x="503092" y="27749"/>
                  </a:cubicBezTo>
                  <a:lnTo>
                    <a:pt x="503092" y="47907"/>
                  </a:lnTo>
                  <a:cubicBezTo>
                    <a:pt x="500482" y="47077"/>
                    <a:pt x="497516" y="46722"/>
                    <a:pt x="494549" y="46722"/>
                  </a:cubicBezTo>
                  <a:cubicBezTo>
                    <a:pt x="482209" y="46722"/>
                    <a:pt x="476633" y="53717"/>
                    <a:pt x="476633" y="67354"/>
                  </a:cubicBezTo>
                  <a:lnTo>
                    <a:pt x="476633" y="99491"/>
                  </a:lnTo>
                  <a:lnTo>
                    <a:pt x="457885" y="99491"/>
                  </a:lnTo>
                  <a:lnTo>
                    <a:pt x="457885" y="28341"/>
                  </a:lnTo>
                  <a:lnTo>
                    <a:pt x="475920" y="28341"/>
                  </a:lnTo>
                  <a:lnTo>
                    <a:pt x="475920" y="39962"/>
                  </a:lnTo>
                  <a:lnTo>
                    <a:pt x="475920" y="40200"/>
                  </a:lnTo>
                  <a:cubicBezTo>
                    <a:pt x="479718" y="31899"/>
                    <a:pt x="486125" y="26799"/>
                    <a:pt x="496092" y="26799"/>
                  </a:cubicBezTo>
                  <a:close/>
                  <a:moveTo>
                    <a:pt x="273497" y="26799"/>
                  </a:moveTo>
                  <a:cubicBezTo>
                    <a:pt x="295449" y="26799"/>
                    <a:pt x="311823" y="41859"/>
                    <a:pt x="311823" y="64034"/>
                  </a:cubicBezTo>
                  <a:cubicBezTo>
                    <a:pt x="311823" y="86209"/>
                    <a:pt x="295449" y="101268"/>
                    <a:pt x="273497" y="101268"/>
                  </a:cubicBezTo>
                  <a:cubicBezTo>
                    <a:pt x="251546" y="101268"/>
                    <a:pt x="235172" y="86209"/>
                    <a:pt x="235172" y="64034"/>
                  </a:cubicBezTo>
                  <a:cubicBezTo>
                    <a:pt x="235172" y="41859"/>
                    <a:pt x="251546" y="26799"/>
                    <a:pt x="273497" y="26799"/>
                  </a:cubicBezTo>
                  <a:close/>
                  <a:moveTo>
                    <a:pt x="219391" y="26799"/>
                  </a:moveTo>
                  <a:cubicBezTo>
                    <a:pt x="222002" y="26799"/>
                    <a:pt x="224137" y="27274"/>
                    <a:pt x="226391" y="27749"/>
                  </a:cubicBezTo>
                  <a:lnTo>
                    <a:pt x="226391" y="47907"/>
                  </a:lnTo>
                  <a:cubicBezTo>
                    <a:pt x="223781" y="47077"/>
                    <a:pt x="220815" y="46722"/>
                    <a:pt x="217848" y="46722"/>
                  </a:cubicBezTo>
                  <a:cubicBezTo>
                    <a:pt x="205508" y="46722"/>
                    <a:pt x="199932" y="53717"/>
                    <a:pt x="199932" y="67354"/>
                  </a:cubicBezTo>
                  <a:lnTo>
                    <a:pt x="199932" y="99491"/>
                  </a:lnTo>
                  <a:lnTo>
                    <a:pt x="181184" y="99491"/>
                  </a:lnTo>
                  <a:lnTo>
                    <a:pt x="181184" y="28341"/>
                  </a:lnTo>
                  <a:lnTo>
                    <a:pt x="199220" y="28341"/>
                  </a:lnTo>
                  <a:lnTo>
                    <a:pt x="199220" y="39962"/>
                  </a:lnTo>
                  <a:lnTo>
                    <a:pt x="199220" y="40200"/>
                  </a:lnTo>
                  <a:cubicBezTo>
                    <a:pt x="203016" y="31899"/>
                    <a:pt x="209424" y="26799"/>
                    <a:pt x="219391" y="26799"/>
                  </a:cubicBezTo>
                  <a:close/>
                  <a:moveTo>
                    <a:pt x="130282" y="26799"/>
                  </a:moveTo>
                  <a:cubicBezTo>
                    <a:pt x="151995" y="26799"/>
                    <a:pt x="165403" y="41741"/>
                    <a:pt x="165403" y="64627"/>
                  </a:cubicBezTo>
                  <a:lnTo>
                    <a:pt x="165403" y="69726"/>
                  </a:lnTo>
                  <a:lnTo>
                    <a:pt x="113077" y="69726"/>
                  </a:lnTo>
                  <a:lnTo>
                    <a:pt x="113077" y="69963"/>
                  </a:lnTo>
                  <a:cubicBezTo>
                    <a:pt x="115451" y="79450"/>
                    <a:pt x="123993" y="83600"/>
                    <a:pt x="132299" y="83600"/>
                  </a:cubicBezTo>
                  <a:cubicBezTo>
                    <a:pt x="140604" y="83600"/>
                    <a:pt x="147486" y="80636"/>
                    <a:pt x="152470" y="76367"/>
                  </a:cubicBezTo>
                  <a:lnTo>
                    <a:pt x="160301" y="91901"/>
                  </a:lnTo>
                  <a:cubicBezTo>
                    <a:pt x="154487" y="96762"/>
                    <a:pt x="145588" y="101268"/>
                    <a:pt x="131943" y="101268"/>
                  </a:cubicBezTo>
                  <a:cubicBezTo>
                    <a:pt x="107856" y="101268"/>
                    <a:pt x="93855" y="85142"/>
                    <a:pt x="93855" y="64034"/>
                  </a:cubicBezTo>
                  <a:cubicBezTo>
                    <a:pt x="93855" y="42927"/>
                    <a:pt x="107975" y="26799"/>
                    <a:pt x="130282" y="26799"/>
                  </a:cubicBezTo>
                  <a:close/>
                  <a:moveTo>
                    <a:pt x="680362" y="9487"/>
                  </a:moveTo>
                  <a:lnTo>
                    <a:pt x="699108" y="9487"/>
                  </a:lnTo>
                  <a:lnTo>
                    <a:pt x="699108" y="28579"/>
                  </a:lnTo>
                  <a:lnTo>
                    <a:pt x="717144" y="28579"/>
                  </a:lnTo>
                  <a:lnTo>
                    <a:pt x="717144" y="44350"/>
                  </a:lnTo>
                  <a:lnTo>
                    <a:pt x="699108" y="44350"/>
                  </a:lnTo>
                  <a:lnTo>
                    <a:pt x="699108" y="75180"/>
                  </a:lnTo>
                  <a:cubicBezTo>
                    <a:pt x="699108" y="79687"/>
                    <a:pt x="701363" y="81584"/>
                    <a:pt x="706228" y="81584"/>
                  </a:cubicBezTo>
                  <a:cubicBezTo>
                    <a:pt x="709075" y="81584"/>
                    <a:pt x="711448" y="81347"/>
                    <a:pt x="716670" y="80398"/>
                  </a:cubicBezTo>
                  <a:lnTo>
                    <a:pt x="716670" y="98186"/>
                  </a:lnTo>
                  <a:lnTo>
                    <a:pt x="716670" y="98305"/>
                  </a:lnTo>
                  <a:cubicBezTo>
                    <a:pt x="711448" y="99609"/>
                    <a:pt x="705990" y="100439"/>
                    <a:pt x="701245" y="100439"/>
                  </a:cubicBezTo>
                  <a:cubicBezTo>
                    <a:pt x="687955" y="100439"/>
                    <a:pt x="680362" y="94153"/>
                    <a:pt x="680362" y="77908"/>
                  </a:cubicBezTo>
                  <a:lnTo>
                    <a:pt x="680362" y="44350"/>
                  </a:lnTo>
                  <a:lnTo>
                    <a:pt x="667427" y="44350"/>
                  </a:lnTo>
                  <a:lnTo>
                    <a:pt x="667427" y="28579"/>
                  </a:lnTo>
                  <a:lnTo>
                    <a:pt x="680362" y="28579"/>
                  </a:lnTo>
                  <a:close/>
                  <a:moveTo>
                    <a:pt x="353351" y="0"/>
                  </a:moveTo>
                  <a:lnTo>
                    <a:pt x="445308" y="0"/>
                  </a:lnTo>
                  <a:lnTo>
                    <a:pt x="445308" y="19922"/>
                  </a:lnTo>
                  <a:lnTo>
                    <a:pt x="409237" y="19922"/>
                  </a:lnTo>
                  <a:lnTo>
                    <a:pt x="409237" y="99609"/>
                  </a:lnTo>
                  <a:lnTo>
                    <a:pt x="389304" y="99609"/>
                  </a:lnTo>
                  <a:lnTo>
                    <a:pt x="389304" y="19922"/>
                  </a:lnTo>
                  <a:lnTo>
                    <a:pt x="353351" y="19922"/>
                  </a:lnTo>
                  <a:close/>
                  <a:moveTo>
                    <a:pt x="0" y="0"/>
                  </a:moveTo>
                  <a:lnTo>
                    <a:pt x="81278" y="0"/>
                  </a:lnTo>
                  <a:lnTo>
                    <a:pt x="81278" y="14348"/>
                  </a:lnTo>
                  <a:lnTo>
                    <a:pt x="29782" y="79568"/>
                  </a:lnTo>
                  <a:lnTo>
                    <a:pt x="81278" y="79568"/>
                  </a:lnTo>
                  <a:lnTo>
                    <a:pt x="81278" y="99491"/>
                  </a:lnTo>
                  <a:lnTo>
                    <a:pt x="0" y="99491"/>
                  </a:lnTo>
                  <a:lnTo>
                    <a:pt x="0" y="85261"/>
                  </a:lnTo>
                  <a:lnTo>
                    <a:pt x="51496" y="19922"/>
                  </a:lnTo>
                  <a:lnTo>
                    <a:pt x="0" y="19922"/>
                  </a:lnTo>
                  <a:close/>
                </a:path>
              </a:pathLst>
            </a:custGeom>
            <a:solidFill>
              <a:srgbClr val="001744"/>
            </a:solidFill>
            <a:ln>
              <a:noFill/>
            </a:ln>
          </p:spPr>
          <p:txBody>
            <a:bodyPr spcFirstLastPara="1" wrap="square" lIns="121900" tIns="60933" rIns="121900" bIns="60933" anchor="ctr" anchorCtr="0">
              <a:noAutofit/>
            </a:bodyPr>
            <a:lstStyle/>
            <a:p>
              <a:pPr>
                <a:buClr>
                  <a:srgbClr val="001744"/>
                </a:buClr>
                <a:buSzPts val="1800"/>
              </a:pPr>
              <a:endParaRPr sz="2400">
                <a:solidFill>
                  <a:srgbClr val="001744"/>
                </a:solidFill>
              </a:endParaRPr>
            </a:p>
          </p:txBody>
        </p:sp>
      </p:grpSp>
      <p:cxnSp>
        <p:nvCxnSpPr>
          <p:cNvPr id="6066" name="Google Shape;6066;p537"/>
          <p:cNvCxnSpPr>
            <a:stCxn id="6067" idx="0"/>
          </p:cNvCxnSpPr>
          <p:nvPr/>
        </p:nvCxnSpPr>
        <p:spPr>
          <a:xfrm rot="10800000" flipH="1">
            <a:off x="1285379" y="3691067"/>
            <a:ext cx="130400" cy="1740000"/>
          </a:xfrm>
          <a:prstGeom prst="straightConnector1">
            <a:avLst/>
          </a:prstGeom>
          <a:noFill/>
          <a:ln w="19050" cap="flat" cmpd="sng">
            <a:solidFill>
              <a:schemeClr val="lt1"/>
            </a:solidFill>
            <a:prstDash val="dot"/>
            <a:round/>
            <a:headEnd type="none" w="med" len="med"/>
            <a:tailEnd type="triangle" w="med" len="med"/>
          </a:ln>
        </p:spPr>
      </p:cxnSp>
      <p:pic>
        <p:nvPicPr>
          <p:cNvPr id="6067" name="Google Shape;6067;p537"/>
          <p:cNvPicPr preferRelativeResize="0"/>
          <p:nvPr/>
        </p:nvPicPr>
        <p:blipFill rotWithShape="1">
          <a:blip r:embed="rId3">
            <a:alphaModFix/>
          </a:blip>
          <a:srcRect/>
          <a:stretch/>
        </p:blipFill>
        <p:spPr>
          <a:xfrm>
            <a:off x="852730" y="5431067"/>
            <a:ext cx="865300" cy="852767"/>
          </a:xfrm>
          <a:prstGeom prst="rect">
            <a:avLst/>
          </a:prstGeom>
          <a:noFill/>
          <a:ln>
            <a:noFill/>
          </a:ln>
        </p:spPr>
      </p:pic>
      <p:sp>
        <p:nvSpPr>
          <p:cNvPr id="6068" name="Google Shape;6068;p537"/>
          <p:cNvSpPr txBox="1"/>
          <p:nvPr/>
        </p:nvSpPr>
        <p:spPr>
          <a:xfrm>
            <a:off x="449667" y="6283833"/>
            <a:ext cx="27780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Roaming ZPA user</a:t>
            </a:r>
            <a:endParaRPr sz="1333">
              <a:solidFill>
                <a:schemeClr val="lt1"/>
              </a:solidFill>
              <a:latin typeface="Century Gothic"/>
              <a:ea typeface="Century Gothic"/>
              <a:cs typeface="Century Gothic"/>
              <a:sym typeface="Century Gothic"/>
            </a:endParaRPr>
          </a:p>
        </p:txBody>
      </p:sp>
      <p:pic>
        <p:nvPicPr>
          <p:cNvPr id="6069" name="Google Shape;6069;p537"/>
          <p:cNvPicPr preferRelativeResize="0"/>
          <p:nvPr/>
        </p:nvPicPr>
        <p:blipFill rotWithShape="1">
          <a:blip r:embed="rId4">
            <a:alphaModFix/>
          </a:blip>
          <a:srcRect/>
          <a:stretch/>
        </p:blipFill>
        <p:spPr>
          <a:xfrm>
            <a:off x="3500821" y="1936551"/>
            <a:ext cx="356596" cy="287312"/>
          </a:xfrm>
          <a:prstGeom prst="rect">
            <a:avLst/>
          </a:prstGeom>
          <a:noFill/>
          <a:ln>
            <a:noFill/>
          </a:ln>
        </p:spPr>
      </p:pic>
      <p:pic>
        <p:nvPicPr>
          <p:cNvPr id="6070" name="Google Shape;6070;p537"/>
          <p:cNvPicPr preferRelativeResize="0"/>
          <p:nvPr/>
        </p:nvPicPr>
        <p:blipFill rotWithShape="1">
          <a:blip r:embed="rId5">
            <a:alphaModFix/>
          </a:blip>
          <a:srcRect/>
          <a:stretch/>
        </p:blipFill>
        <p:spPr>
          <a:xfrm>
            <a:off x="4309226" y="1879901"/>
            <a:ext cx="414941" cy="400633"/>
          </a:xfrm>
          <a:prstGeom prst="rect">
            <a:avLst/>
          </a:prstGeom>
          <a:noFill/>
          <a:ln>
            <a:noFill/>
          </a:ln>
        </p:spPr>
      </p:pic>
      <p:cxnSp>
        <p:nvCxnSpPr>
          <p:cNvPr id="6071" name="Google Shape;6071;p537"/>
          <p:cNvCxnSpPr>
            <a:stCxn id="6069" idx="3"/>
            <a:endCxn id="6070" idx="1"/>
          </p:cNvCxnSpPr>
          <p:nvPr/>
        </p:nvCxnSpPr>
        <p:spPr>
          <a:xfrm>
            <a:off x="3857416" y="2080207"/>
            <a:ext cx="452000" cy="0"/>
          </a:xfrm>
          <a:prstGeom prst="straightConnector1">
            <a:avLst/>
          </a:prstGeom>
          <a:noFill/>
          <a:ln w="9525" cap="flat" cmpd="sng">
            <a:solidFill>
              <a:schemeClr val="accent1"/>
            </a:solidFill>
            <a:prstDash val="solid"/>
            <a:round/>
            <a:headEnd type="none" w="med" len="med"/>
            <a:tailEnd type="triangle" w="med" len="med"/>
          </a:ln>
        </p:spPr>
      </p:cxnSp>
      <p:cxnSp>
        <p:nvCxnSpPr>
          <p:cNvPr id="6072" name="Google Shape;6072;p537"/>
          <p:cNvCxnSpPr>
            <a:stCxn id="6069" idx="1"/>
          </p:cNvCxnSpPr>
          <p:nvPr/>
        </p:nvCxnSpPr>
        <p:spPr>
          <a:xfrm flipH="1">
            <a:off x="2166820" y="2080207"/>
            <a:ext cx="1334000" cy="688000"/>
          </a:xfrm>
          <a:prstGeom prst="straightConnector1">
            <a:avLst/>
          </a:prstGeom>
          <a:noFill/>
          <a:ln w="19050" cap="flat" cmpd="sng">
            <a:solidFill>
              <a:schemeClr val="lt2"/>
            </a:solidFill>
            <a:prstDash val="dash"/>
            <a:round/>
            <a:headEnd type="none" w="med" len="med"/>
            <a:tailEnd type="triangle" w="med" len="med"/>
          </a:ln>
        </p:spPr>
      </p:cxnSp>
      <p:sp>
        <p:nvSpPr>
          <p:cNvPr id="6073" name="Google Shape;6073;p537"/>
          <p:cNvSpPr/>
          <p:nvPr/>
        </p:nvSpPr>
        <p:spPr>
          <a:xfrm>
            <a:off x="3436177" y="3793791"/>
            <a:ext cx="1350800" cy="1472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74" name="Google Shape;6074;p537"/>
          <p:cNvSpPr/>
          <p:nvPr/>
        </p:nvSpPr>
        <p:spPr>
          <a:xfrm>
            <a:off x="3436075" y="3793791"/>
            <a:ext cx="1350800" cy="2872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1867"/>
          </a:p>
        </p:txBody>
      </p:sp>
      <p:sp>
        <p:nvSpPr>
          <p:cNvPr id="6075" name="Google Shape;6075;p537"/>
          <p:cNvSpPr txBox="1"/>
          <p:nvPr/>
        </p:nvSpPr>
        <p:spPr>
          <a:xfrm>
            <a:off x="3586743" y="3755033"/>
            <a:ext cx="1137600" cy="154800"/>
          </a:xfrm>
          <a:prstGeom prst="rect">
            <a:avLst/>
          </a:prstGeom>
          <a:noFill/>
          <a:ln>
            <a:noFill/>
          </a:ln>
        </p:spPr>
        <p:txBody>
          <a:bodyPr spcFirstLastPara="1" wrap="square" lIns="121900" tIns="121900" rIns="121900" bIns="121900" anchor="t" anchorCtr="0">
            <a:noAutofit/>
          </a:bodyPr>
          <a:lstStyle/>
          <a:p>
            <a:r>
              <a:rPr lang="en" sz="933">
                <a:solidFill>
                  <a:schemeClr val="lt1"/>
                </a:solidFill>
                <a:latin typeface="Century Gothic"/>
                <a:ea typeface="Century Gothic"/>
                <a:cs typeface="Century Gothic"/>
                <a:sym typeface="Century Gothic"/>
              </a:rPr>
              <a:t>Data Center</a:t>
            </a:r>
            <a:endParaRPr sz="933">
              <a:solidFill>
                <a:schemeClr val="lt1"/>
              </a:solidFill>
              <a:latin typeface="Century Gothic"/>
              <a:ea typeface="Century Gothic"/>
              <a:cs typeface="Century Gothic"/>
              <a:sym typeface="Century Gothic"/>
            </a:endParaRPr>
          </a:p>
        </p:txBody>
      </p:sp>
      <p:pic>
        <p:nvPicPr>
          <p:cNvPr id="6076" name="Google Shape;6076;p537"/>
          <p:cNvPicPr preferRelativeResize="0"/>
          <p:nvPr/>
        </p:nvPicPr>
        <p:blipFill rotWithShape="1">
          <a:blip r:embed="rId4">
            <a:alphaModFix/>
          </a:blip>
          <a:srcRect/>
          <a:stretch/>
        </p:blipFill>
        <p:spPr>
          <a:xfrm>
            <a:off x="3543714" y="4487084"/>
            <a:ext cx="356596" cy="287312"/>
          </a:xfrm>
          <a:prstGeom prst="rect">
            <a:avLst/>
          </a:prstGeom>
          <a:noFill/>
          <a:ln>
            <a:noFill/>
          </a:ln>
        </p:spPr>
      </p:pic>
      <p:pic>
        <p:nvPicPr>
          <p:cNvPr id="6077" name="Google Shape;6077;p537"/>
          <p:cNvPicPr preferRelativeResize="0"/>
          <p:nvPr/>
        </p:nvPicPr>
        <p:blipFill rotWithShape="1">
          <a:blip r:embed="rId5">
            <a:alphaModFix/>
          </a:blip>
          <a:srcRect/>
          <a:stretch/>
        </p:blipFill>
        <p:spPr>
          <a:xfrm>
            <a:off x="4372116" y="4430434"/>
            <a:ext cx="414941" cy="400633"/>
          </a:xfrm>
          <a:prstGeom prst="rect">
            <a:avLst/>
          </a:prstGeom>
          <a:noFill/>
          <a:ln>
            <a:noFill/>
          </a:ln>
        </p:spPr>
      </p:pic>
      <p:cxnSp>
        <p:nvCxnSpPr>
          <p:cNvPr id="6078" name="Google Shape;6078;p537"/>
          <p:cNvCxnSpPr>
            <a:stCxn id="6076" idx="3"/>
            <a:endCxn id="6077" idx="1"/>
          </p:cNvCxnSpPr>
          <p:nvPr/>
        </p:nvCxnSpPr>
        <p:spPr>
          <a:xfrm>
            <a:off x="3900309" y="4630740"/>
            <a:ext cx="472000" cy="0"/>
          </a:xfrm>
          <a:prstGeom prst="straightConnector1">
            <a:avLst/>
          </a:prstGeom>
          <a:noFill/>
          <a:ln w="9525" cap="flat" cmpd="sng">
            <a:solidFill>
              <a:schemeClr val="accent1"/>
            </a:solidFill>
            <a:prstDash val="solid"/>
            <a:round/>
            <a:headEnd type="none" w="med" len="med"/>
            <a:tailEnd type="triangle" w="med" len="med"/>
          </a:ln>
        </p:spPr>
      </p:cxnSp>
      <p:cxnSp>
        <p:nvCxnSpPr>
          <p:cNvPr id="6079" name="Google Shape;6079;p537"/>
          <p:cNvCxnSpPr>
            <a:stCxn id="6076" idx="1"/>
          </p:cNvCxnSpPr>
          <p:nvPr/>
        </p:nvCxnSpPr>
        <p:spPr>
          <a:xfrm rot="10800000">
            <a:off x="2303713" y="3470740"/>
            <a:ext cx="1240000" cy="1160000"/>
          </a:xfrm>
          <a:prstGeom prst="straightConnector1">
            <a:avLst/>
          </a:prstGeom>
          <a:noFill/>
          <a:ln w="19050" cap="flat" cmpd="sng">
            <a:solidFill>
              <a:schemeClr val="lt2"/>
            </a:solidFill>
            <a:prstDash val="dash"/>
            <a:round/>
            <a:headEnd type="none" w="med" len="med"/>
            <a:tailEnd type="triangle" w="med" len="med"/>
          </a:ln>
        </p:spPr>
      </p:cxnSp>
      <p:sp>
        <p:nvSpPr>
          <p:cNvPr id="6080" name="Google Shape;6080;p537"/>
          <p:cNvSpPr txBox="1"/>
          <p:nvPr/>
        </p:nvSpPr>
        <p:spPr>
          <a:xfrm>
            <a:off x="129267" y="1078833"/>
            <a:ext cx="3175600" cy="738623"/>
          </a:xfrm>
          <a:prstGeom prst="rect">
            <a:avLst/>
          </a:prstGeom>
          <a:noFill/>
          <a:ln>
            <a:noFill/>
          </a:ln>
        </p:spPr>
        <p:txBody>
          <a:bodyPr spcFirstLastPara="1" wrap="square" lIns="121900" tIns="121900" rIns="121900" bIns="121900" anchor="t" anchorCtr="0">
            <a:spAutoFit/>
          </a:bodyPr>
          <a:lstStyle/>
          <a:p>
            <a:r>
              <a:rPr lang="en" sz="1600">
                <a:solidFill>
                  <a:schemeClr val="lt1"/>
                </a:solidFill>
                <a:latin typeface="Century Gothic"/>
                <a:ea typeface="Century Gothic"/>
                <a:cs typeface="Century Gothic"/>
                <a:sym typeface="Century Gothic"/>
              </a:rPr>
              <a:t>Extending IPsec to Business Partner DC</a:t>
            </a:r>
            <a:endParaRPr sz="1600">
              <a:solidFill>
                <a:schemeClr val="lt1"/>
              </a:solidFill>
              <a:latin typeface="Century Gothic"/>
              <a:ea typeface="Century Gothic"/>
              <a:cs typeface="Century Gothic"/>
              <a:sym typeface="Century Gothic"/>
            </a:endParaRPr>
          </a:p>
        </p:txBody>
      </p:sp>
      <p:sp>
        <p:nvSpPr>
          <p:cNvPr id="6081" name="Google Shape;6081;p537"/>
          <p:cNvSpPr txBox="1"/>
          <p:nvPr/>
        </p:nvSpPr>
        <p:spPr>
          <a:xfrm>
            <a:off x="3436072" y="808467"/>
            <a:ext cx="1950000" cy="434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DC 1</a:t>
            </a:r>
            <a:endParaRPr sz="1067">
              <a:solidFill>
                <a:schemeClr val="lt1"/>
              </a:solidFill>
              <a:latin typeface="Century Gothic"/>
              <a:ea typeface="Century Gothic"/>
              <a:cs typeface="Century Gothic"/>
              <a:sym typeface="Century Gothic"/>
            </a:endParaRPr>
          </a:p>
        </p:txBody>
      </p:sp>
      <p:sp>
        <p:nvSpPr>
          <p:cNvPr id="6082" name="Google Shape;6082;p537"/>
          <p:cNvSpPr txBox="1"/>
          <p:nvPr/>
        </p:nvSpPr>
        <p:spPr>
          <a:xfrm>
            <a:off x="3436072" y="5384333"/>
            <a:ext cx="1950000" cy="4348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Corporate DC 2</a:t>
            </a:r>
            <a:endParaRPr sz="1067">
              <a:solidFill>
                <a:schemeClr val="lt1"/>
              </a:solidFill>
              <a:latin typeface="Century Gothic"/>
              <a:ea typeface="Century Gothic"/>
              <a:cs typeface="Century Gothic"/>
              <a:sym typeface="Century Gothic"/>
            </a:endParaRPr>
          </a:p>
        </p:txBody>
      </p:sp>
      <p:pic>
        <p:nvPicPr>
          <p:cNvPr id="6083" name="Google Shape;6083;p537"/>
          <p:cNvPicPr preferRelativeResize="0"/>
          <p:nvPr/>
        </p:nvPicPr>
        <p:blipFill rotWithShape="1">
          <a:blip r:embed="rId6">
            <a:alphaModFix/>
          </a:blip>
          <a:srcRect/>
          <a:stretch/>
        </p:blipFill>
        <p:spPr>
          <a:xfrm>
            <a:off x="26172021" y="5594023"/>
            <a:ext cx="1253067" cy="965200"/>
          </a:xfrm>
          <a:prstGeom prst="rect">
            <a:avLst/>
          </a:prstGeom>
          <a:noFill/>
          <a:ln>
            <a:noFill/>
          </a:ln>
        </p:spPr>
      </p:pic>
      <p:pic>
        <p:nvPicPr>
          <p:cNvPr id="6084" name="Google Shape;6084;p537"/>
          <p:cNvPicPr preferRelativeResize="0"/>
          <p:nvPr/>
        </p:nvPicPr>
        <p:blipFill rotWithShape="1">
          <a:blip r:embed="rId6">
            <a:alphaModFix/>
          </a:blip>
          <a:srcRect/>
          <a:stretch/>
        </p:blipFill>
        <p:spPr>
          <a:xfrm>
            <a:off x="6807371" y="2387464"/>
            <a:ext cx="893192" cy="688000"/>
          </a:xfrm>
          <a:prstGeom prst="rect">
            <a:avLst/>
          </a:prstGeom>
          <a:noFill/>
          <a:ln>
            <a:noFill/>
          </a:ln>
        </p:spPr>
      </p:pic>
      <p:pic>
        <p:nvPicPr>
          <p:cNvPr id="6085" name="Google Shape;6085;p537"/>
          <p:cNvPicPr preferRelativeResize="0"/>
          <p:nvPr/>
        </p:nvPicPr>
        <p:blipFill rotWithShape="1">
          <a:blip r:embed="rId6">
            <a:alphaModFix/>
          </a:blip>
          <a:srcRect/>
          <a:stretch/>
        </p:blipFill>
        <p:spPr>
          <a:xfrm>
            <a:off x="6807371" y="3593397"/>
            <a:ext cx="893192" cy="688000"/>
          </a:xfrm>
          <a:prstGeom prst="rect">
            <a:avLst/>
          </a:prstGeom>
          <a:noFill/>
          <a:ln>
            <a:noFill/>
          </a:ln>
        </p:spPr>
      </p:pic>
      <p:pic>
        <p:nvPicPr>
          <p:cNvPr id="6086" name="Google Shape;6086;p537"/>
          <p:cNvPicPr preferRelativeResize="0"/>
          <p:nvPr/>
        </p:nvPicPr>
        <p:blipFill rotWithShape="1">
          <a:blip r:embed="rId6">
            <a:alphaModFix/>
          </a:blip>
          <a:srcRect/>
          <a:stretch/>
        </p:blipFill>
        <p:spPr>
          <a:xfrm>
            <a:off x="6807371" y="4906031"/>
            <a:ext cx="893192" cy="688000"/>
          </a:xfrm>
          <a:prstGeom prst="rect">
            <a:avLst/>
          </a:prstGeom>
          <a:noFill/>
          <a:ln>
            <a:noFill/>
          </a:ln>
        </p:spPr>
      </p:pic>
      <p:pic>
        <p:nvPicPr>
          <p:cNvPr id="6087" name="Google Shape;6087;p537"/>
          <p:cNvPicPr preferRelativeResize="0"/>
          <p:nvPr/>
        </p:nvPicPr>
        <p:blipFill rotWithShape="1">
          <a:blip r:embed="rId6">
            <a:alphaModFix/>
          </a:blip>
          <a:srcRect/>
          <a:stretch/>
        </p:blipFill>
        <p:spPr>
          <a:xfrm>
            <a:off x="6807371" y="1042864"/>
            <a:ext cx="893192" cy="688000"/>
          </a:xfrm>
          <a:prstGeom prst="rect">
            <a:avLst/>
          </a:prstGeom>
          <a:noFill/>
          <a:ln>
            <a:noFill/>
          </a:ln>
        </p:spPr>
      </p:pic>
      <p:cxnSp>
        <p:nvCxnSpPr>
          <p:cNvPr id="6088" name="Google Shape;6088;p537"/>
          <p:cNvCxnSpPr>
            <a:stCxn id="6070" idx="3"/>
            <a:endCxn id="6087" idx="1"/>
          </p:cNvCxnSpPr>
          <p:nvPr/>
        </p:nvCxnSpPr>
        <p:spPr>
          <a:xfrm rot="10800000" flipH="1">
            <a:off x="4724167" y="1387016"/>
            <a:ext cx="2083200" cy="693200"/>
          </a:xfrm>
          <a:prstGeom prst="straightConnector1">
            <a:avLst/>
          </a:prstGeom>
          <a:noFill/>
          <a:ln w="9525" cap="flat" cmpd="sng">
            <a:solidFill>
              <a:schemeClr val="lt1"/>
            </a:solidFill>
            <a:prstDash val="dash"/>
            <a:round/>
            <a:headEnd type="none" w="med" len="med"/>
            <a:tailEnd type="triangle" w="med" len="med"/>
          </a:ln>
        </p:spPr>
      </p:cxnSp>
      <p:cxnSp>
        <p:nvCxnSpPr>
          <p:cNvPr id="6089" name="Google Shape;6089;p537"/>
          <p:cNvCxnSpPr>
            <a:stCxn id="6077" idx="3"/>
            <a:endCxn id="6087" idx="1"/>
          </p:cNvCxnSpPr>
          <p:nvPr/>
        </p:nvCxnSpPr>
        <p:spPr>
          <a:xfrm rot="10800000" flipH="1">
            <a:off x="4787057" y="1386751"/>
            <a:ext cx="2020400" cy="3244000"/>
          </a:xfrm>
          <a:prstGeom prst="straightConnector1">
            <a:avLst/>
          </a:prstGeom>
          <a:noFill/>
          <a:ln w="9525" cap="flat" cmpd="sng">
            <a:solidFill>
              <a:schemeClr val="lt1"/>
            </a:solidFill>
            <a:prstDash val="dash"/>
            <a:round/>
            <a:headEnd type="none" w="med" len="med"/>
            <a:tailEnd type="triangle" w="med" len="med"/>
          </a:ln>
        </p:spPr>
      </p:cxnSp>
      <p:cxnSp>
        <p:nvCxnSpPr>
          <p:cNvPr id="6090" name="Google Shape;6090;p537"/>
          <p:cNvCxnSpPr>
            <a:stCxn id="6070" idx="3"/>
            <a:endCxn id="6084" idx="1"/>
          </p:cNvCxnSpPr>
          <p:nvPr/>
        </p:nvCxnSpPr>
        <p:spPr>
          <a:xfrm>
            <a:off x="4724167" y="2080216"/>
            <a:ext cx="2083200" cy="651200"/>
          </a:xfrm>
          <a:prstGeom prst="straightConnector1">
            <a:avLst/>
          </a:prstGeom>
          <a:noFill/>
          <a:ln w="9525" cap="flat" cmpd="sng">
            <a:solidFill>
              <a:schemeClr val="lt1"/>
            </a:solidFill>
            <a:prstDash val="dash"/>
            <a:round/>
            <a:headEnd type="none" w="med" len="med"/>
            <a:tailEnd type="triangle" w="med" len="med"/>
          </a:ln>
        </p:spPr>
      </p:cxnSp>
      <p:cxnSp>
        <p:nvCxnSpPr>
          <p:cNvPr id="6091" name="Google Shape;6091;p537"/>
          <p:cNvCxnSpPr>
            <a:stCxn id="6070" idx="3"/>
            <a:endCxn id="6085" idx="1"/>
          </p:cNvCxnSpPr>
          <p:nvPr/>
        </p:nvCxnSpPr>
        <p:spPr>
          <a:xfrm>
            <a:off x="4724167" y="2080216"/>
            <a:ext cx="2083200" cy="1857200"/>
          </a:xfrm>
          <a:prstGeom prst="straightConnector1">
            <a:avLst/>
          </a:prstGeom>
          <a:noFill/>
          <a:ln w="9525" cap="flat" cmpd="sng">
            <a:solidFill>
              <a:schemeClr val="lt1"/>
            </a:solidFill>
            <a:prstDash val="dash"/>
            <a:round/>
            <a:headEnd type="none" w="med" len="med"/>
            <a:tailEnd type="triangle" w="med" len="med"/>
          </a:ln>
        </p:spPr>
      </p:cxnSp>
      <p:cxnSp>
        <p:nvCxnSpPr>
          <p:cNvPr id="6092" name="Google Shape;6092;p537"/>
          <p:cNvCxnSpPr>
            <a:stCxn id="6070" idx="3"/>
            <a:endCxn id="6086" idx="1"/>
          </p:cNvCxnSpPr>
          <p:nvPr/>
        </p:nvCxnSpPr>
        <p:spPr>
          <a:xfrm>
            <a:off x="4724167" y="2080216"/>
            <a:ext cx="2083200" cy="3170000"/>
          </a:xfrm>
          <a:prstGeom prst="straightConnector1">
            <a:avLst/>
          </a:prstGeom>
          <a:noFill/>
          <a:ln w="9525" cap="flat" cmpd="sng">
            <a:solidFill>
              <a:schemeClr val="lt1"/>
            </a:solidFill>
            <a:prstDash val="dash"/>
            <a:round/>
            <a:headEnd type="none" w="med" len="med"/>
            <a:tailEnd type="triangle" w="med" len="med"/>
          </a:ln>
        </p:spPr>
      </p:cxnSp>
      <p:cxnSp>
        <p:nvCxnSpPr>
          <p:cNvPr id="6093" name="Google Shape;6093;p537"/>
          <p:cNvCxnSpPr>
            <a:stCxn id="6077" idx="3"/>
            <a:endCxn id="6084" idx="1"/>
          </p:cNvCxnSpPr>
          <p:nvPr/>
        </p:nvCxnSpPr>
        <p:spPr>
          <a:xfrm rot="10800000" flipH="1">
            <a:off x="4787057" y="2731551"/>
            <a:ext cx="2020400" cy="1899200"/>
          </a:xfrm>
          <a:prstGeom prst="straightConnector1">
            <a:avLst/>
          </a:prstGeom>
          <a:noFill/>
          <a:ln w="9525" cap="flat" cmpd="sng">
            <a:solidFill>
              <a:schemeClr val="lt1"/>
            </a:solidFill>
            <a:prstDash val="dash"/>
            <a:round/>
            <a:headEnd type="none" w="med" len="med"/>
            <a:tailEnd type="triangle" w="med" len="med"/>
          </a:ln>
        </p:spPr>
      </p:cxnSp>
      <p:cxnSp>
        <p:nvCxnSpPr>
          <p:cNvPr id="6094" name="Google Shape;6094;p537"/>
          <p:cNvCxnSpPr>
            <a:stCxn id="6077" idx="3"/>
            <a:endCxn id="6085" idx="1"/>
          </p:cNvCxnSpPr>
          <p:nvPr/>
        </p:nvCxnSpPr>
        <p:spPr>
          <a:xfrm rot="10800000" flipH="1">
            <a:off x="4787057" y="3937551"/>
            <a:ext cx="2020400" cy="693200"/>
          </a:xfrm>
          <a:prstGeom prst="straightConnector1">
            <a:avLst/>
          </a:prstGeom>
          <a:noFill/>
          <a:ln w="9525" cap="flat" cmpd="sng">
            <a:solidFill>
              <a:schemeClr val="lt1"/>
            </a:solidFill>
            <a:prstDash val="dash"/>
            <a:round/>
            <a:headEnd type="none" w="med" len="med"/>
            <a:tailEnd type="triangle" w="med" len="med"/>
          </a:ln>
        </p:spPr>
      </p:cxnSp>
      <p:cxnSp>
        <p:nvCxnSpPr>
          <p:cNvPr id="6095" name="Google Shape;6095;p537"/>
          <p:cNvCxnSpPr>
            <a:stCxn id="6077" idx="3"/>
            <a:endCxn id="6086" idx="1"/>
          </p:cNvCxnSpPr>
          <p:nvPr/>
        </p:nvCxnSpPr>
        <p:spPr>
          <a:xfrm>
            <a:off x="4787057" y="4630751"/>
            <a:ext cx="2020400" cy="619200"/>
          </a:xfrm>
          <a:prstGeom prst="straightConnector1">
            <a:avLst/>
          </a:prstGeom>
          <a:noFill/>
          <a:ln w="9525" cap="flat" cmpd="sng">
            <a:solidFill>
              <a:schemeClr val="lt1"/>
            </a:solidFill>
            <a:prstDash val="dash"/>
            <a:round/>
            <a:headEnd type="none" w="med" len="med"/>
            <a:tailEnd type="triangle" w="med" len="med"/>
          </a:ln>
        </p:spPr>
      </p:cxnSp>
      <p:sp>
        <p:nvSpPr>
          <p:cNvPr id="6096" name="Google Shape;6096;p537"/>
          <p:cNvSpPr txBox="1"/>
          <p:nvPr/>
        </p:nvSpPr>
        <p:spPr>
          <a:xfrm>
            <a:off x="7700567" y="1304633"/>
            <a:ext cx="9960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Acme.corp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Chennai</a:t>
            </a:r>
            <a:endParaRPr sz="1067">
              <a:solidFill>
                <a:schemeClr val="lt1"/>
              </a:solidFill>
              <a:latin typeface="Century Gothic"/>
              <a:ea typeface="Century Gothic"/>
              <a:cs typeface="Century Gothic"/>
              <a:sym typeface="Century Gothic"/>
            </a:endParaRPr>
          </a:p>
        </p:txBody>
      </p:sp>
      <p:sp>
        <p:nvSpPr>
          <p:cNvPr id="6097" name="Google Shape;6097;p537"/>
          <p:cNvSpPr txBox="1"/>
          <p:nvPr/>
        </p:nvSpPr>
        <p:spPr>
          <a:xfrm>
            <a:off x="7700567" y="2618733"/>
            <a:ext cx="9960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Acme.corp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Mumbai</a:t>
            </a:r>
            <a:endParaRPr sz="1067">
              <a:solidFill>
                <a:schemeClr val="lt1"/>
              </a:solidFill>
              <a:latin typeface="Century Gothic"/>
              <a:ea typeface="Century Gothic"/>
              <a:cs typeface="Century Gothic"/>
              <a:sym typeface="Century Gothic"/>
            </a:endParaRPr>
          </a:p>
        </p:txBody>
      </p:sp>
      <p:sp>
        <p:nvSpPr>
          <p:cNvPr id="6098" name="Google Shape;6098;p537"/>
          <p:cNvSpPr txBox="1"/>
          <p:nvPr/>
        </p:nvSpPr>
        <p:spPr>
          <a:xfrm>
            <a:off x="7700567" y="3847151"/>
            <a:ext cx="10888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Globex.corp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Delhi</a:t>
            </a:r>
            <a:endParaRPr sz="1067">
              <a:solidFill>
                <a:schemeClr val="lt1"/>
              </a:solidFill>
              <a:latin typeface="Century Gothic"/>
              <a:ea typeface="Century Gothic"/>
              <a:cs typeface="Century Gothic"/>
              <a:sym typeface="Century Gothic"/>
            </a:endParaRPr>
          </a:p>
        </p:txBody>
      </p:sp>
      <p:sp>
        <p:nvSpPr>
          <p:cNvPr id="6099" name="Google Shape;6099;p537"/>
          <p:cNvSpPr txBox="1"/>
          <p:nvPr/>
        </p:nvSpPr>
        <p:spPr>
          <a:xfrm>
            <a:off x="7700567" y="5173000"/>
            <a:ext cx="1137600" cy="2872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Globex.corp</a:t>
            </a:r>
            <a:br>
              <a:rPr lang="en" sz="1067">
                <a:solidFill>
                  <a:schemeClr val="lt1"/>
                </a:solidFill>
                <a:latin typeface="Century Gothic"/>
                <a:ea typeface="Century Gothic"/>
                <a:cs typeface="Century Gothic"/>
                <a:sym typeface="Century Gothic"/>
              </a:rPr>
            </a:br>
            <a:r>
              <a:rPr lang="en" sz="1067">
                <a:solidFill>
                  <a:schemeClr val="lt1"/>
                </a:solidFill>
                <a:latin typeface="Century Gothic"/>
                <a:ea typeface="Century Gothic"/>
                <a:cs typeface="Century Gothic"/>
                <a:sym typeface="Century Gothic"/>
              </a:rPr>
              <a:t>Hyderabad</a:t>
            </a:r>
            <a:endParaRPr sz="1067">
              <a:solidFill>
                <a:schemeClr val="lt1"/>
              </a:solidFill>
              <a:latin typeface="Century Gothic"/>
              <a:ea typeface="Century Gothic"/>
              <a:cs typeface="Century Gothic"/>
              <a:sym typeface="Century Gothic"/>
            </a:endParaRPr>
          </a:p>
        </p:txBody>
      </p:sp>
      <p:sp>
        <p:nvSpPr>
          <p:cNvPr id="6100" name="Google Shape;6100;p537"/>
          <p:cNvSpPr txBox="1"/>
          <p:nvPr/>
        </p:nvSpPr>
        <p:spPr>
          <a:xfrm>
            <a:off x="8838167" y="1451184"/>
            <a:ext cx="3481600" cy="354000"/>
          </a:xfrm>
          <a:prstGeom prst="rect">
            <a:avLst/>
          </a:prstGeom>
          <a:noFill/>
          <a:ln>
            <a:noFill/>
          </a:ln>
        </p:spPr>
        <p:txBody>
          <a:bodyPr spcFirstLastPara="1" wrap="square" lIns="121900" tIns="121900" rIns="121900" bIns="121900" anchor="t" anchorCtr="0">
            <a:noAutofit/>
          </a:bodyPr>
          <a:lstStyle/>
          <a:p>
            <a:r>
              <a:rPr lang="en" sz="1333">
                <a:solidFill>
                  <a:schemeClr val="lt1"/>
                </a:solidFill>
                <a:latin typeface="Century Gothic"/>
                <a:ea typeface="Century Gothic"/>
                <a:cs typeface="Century Gothic"/>
                <a:sym typeface="Century Gothic"/>
              </a:rPr>
              <a:t>Challenges - High Availability</a:t>
            </a:r>
            <a:endParaRPr sz="1333">
              <a:solidFill>
                <a:schemeClr val="lt1"/>
              </a:solidFill>
              <a:latin typeface="Century Gothic"/>
              <a:ea typeface="Century Gothic"/>
              <a:cs typeface="Century Gothic"/>
              <a:sym typeface="Century Gothic"/>
            </a:endParaRPr>
          </a:p>
          <a:p>
            <a:endParaRPr sz="800">
              <a:solidFill>
                <a:schemeClr val="lt1"/>
              </a:solidFill>
              <a:latin typeface="Century Gothic"/>
              <a:ea typeface="Century Gothic"/>
              <a:cs typeface="Century Gothic"/>
              <a:sym typeface="Century Gothic"/>
            </a:endParaRPr>
          </a:p>
        </p:txBody>
      </p:sp>
      <p:cxnSp>
        <p:nvCxnSpPr>
          <p:cNvPr id="6101" name="Google Shape;6101;p537"/>
          <p:cNvCxnSpPr/>
          <p:nvPr/>
        </p:nvCxnSpPr>
        <p:spPr>
          <a:xfrm flipH="1">
            <a:off x="8929833" y="1891867"/>
            <a:ext cx="3175600" cy="5200"/>
          </a:xfrm>
          <a:prstGeom prst="straightConnector1">
            <a:avLst/>
          </a:prstGeom>
          <a:noFill/>
          <a:ln w="9525" cap="flat" cmpd="sng">
            <a:solidFill>
              <a:schemeClr val="lt1"/>
            </a:solidFill>
            <a:prstDash val="solid"/>
            <a:round/>
            <a:headEnd type="none" w="med" len="med"/>
            <a:tailEnd type="none" w="med" len="med"/>
          </a:ln>
        </p:spPr>
      </p:cxnSp>
      <p:sp>
        <p:nvSpPr>
          <p:cNvPr id="6102" name="Google Shape;6102;p537"/>
          <p:cNvSpPr txBox="1"/>
          <p:nvPr/>
        </p:nvSpPr>
        <p:spPr>
          <a:xfrm>
            <a:off x="8949067" y="2059800"/>
            <a:ext cx="27780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Link failure</a:t>
            </a:r>
            <a:endParaRPr sz="1200">
              <a:solidFill>
                <a:schemeClr val="lt1"/>
              </a:solidFill>
              <a:latin typeface="Century Gothic"/>
              <a:ea typeface="Century Gothic"/>
              <a:cs typeface="Century Gothic"/>
              <a:sym typeface="Century Gothic"/>
            </a:endParaRPr>
          </a:p>
          <a:p>
            <a:endParaRPr sz="1867"/>
          </a:p>
        </p:txBody>
      </p:sp>
      <p:sp>
        <p:nvSpPr>
          <p:cNvPr id="6103" name="Google Shape;6103;p537"/>
          <p:cNvSpPr txBox="1"/>
          <p:nvPr/>
        </p:nvSpPr>
        <p:spPr>
          <a:xfrm>
            <a:off x="8929833" y="2515533"/>
            <a:ext cx="22948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a:t>
            </a:r>
            <a:endParaRPr sz="1200">
              <a:solidFill>
                <a:schemeClr val="lt1"/>
              </a:solidFill>
              <a:latin typeface="Century Gothic"/>
              <a:ea typeface="Century Gothic"/>
              <a:cs typeface="Century Gothic"/>
              <a:sym typeface="Century Gothic"/>
            </a:endParaRPr>
          </a:p>
          <a:p>
            <a:endParaRPr sz="1867"/>
          </a:p>
        </p:txBody>
      </p:sp>
      <p:sp>
        <p:nvSpPr>
          <p:cNvPr id="6104" name="Google Shape;6104;p537"/>
          <p:cNvSpPr txBox="1"/>
          <p:nvPr/>
        </p:nvSpPr>
        <p:spPr>
          <a:xfrm>
            <a:off x="8949067" y="2971284"/>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Equipment Failure</a:t>
            </a:r>
            <a:endParaRPr sz="1200">
              <a:solidFill>
                <a:schemeClr val="lt1"/>
              </a:solidFill>
              <a:latin typeface="Century Gothic"/>
              <a:ea typeface="Century Gothic"/>
              <a:cs typeface="Century Gothic"/>
              <a:sym typeface="Century Gothic"/>
            </a:endParaRPr>
          </a:p>
          <a:p>
            <a:endParaRPr sz="1867"/>
          </a:p>
        </p:txBody>
      </p:sp>
      <p:sp>
        <p:nvSpPr>
          <p:cNvPr id="6105" name="Google Shape;6105;p537"/>
          <p:cNvSpPr txBox="1"/>
          <p:nvPr/>
        </p:nvSpPr>
        <p:spPr>
          <a:xfrm>
            <a:off x="8949067" y="3427051"/>
            <a:ext cx="2416400" cy="264000"/>
          </a:xfrm>
          <a:prstGeom prst="rect">
            <a:avLst/>
          </a:prstGeom>
          <a:noFill/>
          <a:ln>
            <a:noFill/>
          </a:ln>
        </p:spPr>
        <p:txBody>
          <a:bodyPr spcFirstLastPara="1" wrap="square" lIns="121900" tIns="121900" rIns="121900" bIns="121900" anchor="t" anchorCtr="0">
            <a:noAutofit/>
          </a:bodyPr>
          <a:lstStyle/>
          <a:p>
            <a:pPr marL="609585" indent="-380990">
              <a:buClr>
                <a:schemeClr val="lt1"/>
              </a:buClr>
              <a:buSzPts val="900"/>
              <a:buFont typeface="Century Gothic"/>
              <a:buChar char="●"/>
            </a:pPr>
            <a:r>
              <a:rPr lang="en" sz="1200">
                <a:solidFill>
                  <a:schemeClr val="lt1"/>
                </a:solidFill>
                <a:latin typeface="Century Gothic"/>
                <a:ea typeface="Century Gothic"/>
                <a:cs typeface="Century Gothic"/>
                <a:sym typeface="Century Gothic"/>
              </a:rPr>
              <a:t>Site Failure - Partner</a:t>
            </a:r>
            <a:endParaRPr sz="1200">
              <a:solidFill>
                <a:schemeClr val="lt1"/>
              </a:solidFill>
              <a:latin typeface="Century Gothic"/>
              <a:ea typeface="Century Gothic"/>
              <a:cs typeface="Century Gothic"/>
              <a:sym typeface="Century Gothic"/>
            </a:endParaRPr>
          </a:p>
          <a:p>
            <a:endParaRPr sz="1867"/>
          </a:p>
        </p:txBody>
      </p:sp>
      <p:sp>
        <p:nvSpPr>
          <p:cNvPr id="6106" name="Google Shape;6106;p537"/>
          <p:cNvSpPr txBox="1"/>
          <p:nvPr/>
        </p:nvSpPr>
        <p:spPr>
          <a:xfrm>
            <a:off x="3304867" y="3058567"/>
            <a:ext cx="2250800" cy="354000"/>
          </a:xfrm>
          <a:prstGeom prst="rect">
            <a:avLst/>
          </a:prstGeom>
          <a:noFill/>
          <a:ln>
            <a:noFill/>
          </a:ln>
        </p:spPr>
        <p:txBody>
          <a:bodyPr spcFirstLastPara="1" wrap="square" lIns="121900" tIns="121900" rIns="121900" bIns="121900" anchor="t" anchorCtr="0">
            <a:noAutofit/>
          </a:bodyPr>
          <a:lstStyle/>
          <a:p>
            <a:r>
              <a:rPr lang="en" sz="1067">
                <a:solidFill>
                  <a:schemeClr val="lt1"/>
                </a:solidFill>
                <a:latin typeface="Century Gothic"/>
                <a:ea typeface="Century Gothic"/>
                <a:cs typeface="Century Gothic"/>
                <a:sym typeface="Century Gothic"/>
              </a:rPr>
              <a:t>Full mesh of Active/Passive</a:t>
            </a:r>
            <a:endParaRPr sz="1067">
              <a:solidFill>
                <a:schemeClr val="lt1"/>
              </a:solidFill>
              <a:latin typeface="Century Gothic"/>
              <a:ea typeface="Century Gothic"/>
              <a:cs typeface="Century Gothic"/>
              <a:sym typeface="Century Gothic"/>
            </a:endParaRPr>
          </a:p>
          <a:p>
            <a:r>
              <a:rPr lang="en" sz="1067">
                <a:solidFill>
                  <a:schemeClr val="lt1"/>
                </a:solidFill>
                <a:latin typeface="Century Gothic"/>
                <a:ea typeface="Century Gothic"/>
                <a:cs typeface="Century Gothic"/>
                <a:sym typeface="Century Gothic"/>
              </a:rPr>
              <a:t>Tunnel</a:t>
            </a:r>
            <a:endParaRPr sz="1067">
              <a:solidFill>
                <a:schemeClr val="lt1"/>
              </a:solidFill>
              <a:latin typeface="Century Gothic"/>
              <a:ea typeface="Century Gothic"/>
              <a:cs typeface="Century Gothic"/>
              <a:sym typeface="Century Gothic"/>
            </a:endParaRPr>
          </a:p>
        </p:txBody>
      </p:sp>
      <p:sp>
        <p:nvSpPr>
          <p:cNvPr id="6107" name="Google Shape;6107;p537"/>
          <p:cNvSpPr txBox="1"/>
          <p:nvPr/>
        </p:nvSpPr>
        <p:spPr>
          <a:xfrm>
            <a:off x="5048767" y="5412917"/>
            <a:ext cx="1434000" cy="377600"/>
          </a:xfrm>
          <a:prstGeom prst="rect">
            <a:avLst/>
          </a:prstGeom>
          <a:noFill/>
          <a:ln>
            <a:noFill/>
          </a:ln>
        </p:spPr>
        <p:txBody>
          <a:bodyPr spcFirstLastPara="1" wrap="square" lIns="121900" tIns="121900" rIns="121900" bIns="121900" anchor="t" anchorCtr="0">
            <a:noAutofit/>
          </a:bodyPr>
          <a:lstStyle/>
          <a:p>
            <a:r>
              <a:rPr lang="en" sz="1200">
                <a:solidFill>
                  <a:schemeClr val="lt1"/>
                </a:solidFill>
                <a:latin typeface="Century Gothic"/>
                <a:ea typeface="Century Gothic"/>
                <a:cs typeface="Century Gothic"/>
                <a:sym typeface="Century Gothic"/>
              </a:rPr>
              <a:t>IPSec Tunnels</a:t>
            </a:r>
            <a:endParaRPr sz="1200">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31860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5"/>
                                        </p:tgtEl>
                                        <p:attrNameLst>
                                          <p:attrName>style.visibility</p:attrName>
                                        </p:attrNameLst>
                                      </p:cBhvr>
                                      <p:to>
                                        <p:strVal val="visible"/>
                                      </p:to>
                                    </p:set>
                                    <p:animEffect transition="in" filter="fade">
                                      <p:cBhvr>
                                        <p:cTn id="7" dur="1000"/>
                                        <p:tgtEl>
                                          <p:spTgt spid="6105"/>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60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9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0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9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Zscaler-2022+ 1">
      <a:dk1>
        <a:srgbClr val="575757"/>
      </a:dk1>
      <a:lt1>
        <a:srgbClr val="FFFFFF"/>
      </a:lt1>
      <a:dk2>
        <a:srgbClr val="012673"/>
      </a:dk2>
      <a:lt2>
        <a:srgbClr val="FFFFFF"/>
      </a:lt2>
      <a:accent1>
        <a:srgbClr val="236BF5"/>
      </a:accent1>
      <a:accent2>
        <a:srgbClr val="012673"/>
      </a:accent2>
      <a:accent3>
        <a:srgbClr val="3CA592"/>
      </a:accent3>
      <a:accent4>
        <a:srgbClr val="DC6B65"/>
      </a:accent4>
      <a:accent5>
        <a:srgbClr val="AD6FDD"/>
      </a:accent5>
      <a:accent6>
        <a:srgbClr val="1F514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5996</TotalTime>
  <Words>4304</Words>
  <Application>Microsoft Macintosh PowerPoint</Application>
  <PresentationFormat>Widescreen</PresentationFormat>
  <Paragraphs>884</Paragraphs>
  <Slides>69</Slides>
  <Notes>68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Noto Sans Symbols</vt:lpstr>
      <vt:lpstr>Century Gothic</vt:lpstr>
      <vt:lpstr>Calibri</vt:lpstr>
      <vt:lpstr>Office Theme</vt:lpstr>
      <vt:lpstr>3rd Party Access</vt:lpstr>
      <vt:lpstr>Table of Contents</vt:lpstr>
      <vt:lpstr>Executive Summary</vt:lpstr>
      <vt:lpstr>Zero Trust Foundation For Digital Transformation</vt:lpstr>
      <vt:lpstr>Zero Trust Foundation For Digital Transformation</vt:lpstr>
      <vt:lpstr>CVS Use Cases </vt:lpstr>
      <vt:lpstr>Challenges Connecting to Business Partner’s Private Apps </vt:lpstr>
      <vt:lpstr>Challenges Connecting to Business Partner’s Private Apps </vt:lpstr>
      <vt:lpstr>Challenges Connecting to Business Partner’s Private Apps </vt:lpstr>
      <vt:lpstr>Challenges Connecting to Business Partner’s Private Apps </vt:lpstr>
      <vt:lpstr>Challenges Connecting to Business Partner’s Private Apps </vt:lpstr>
      <vt:lpstr>Challenges Connecting to Business Partner’s Private Apps </vt:lpstr>
      <vt:lpstr>Challenges Connecting to Business Partner’s Private Apps </vt:lpstr>
      <vt:lpstr>Introducing Extranet Application Support</vt:lpstr>
      <vt:lpstr>Branch connectivity as a service </vt:lpstr>
      <vt:lpstr>Extranet Application Support - Location Aware Routing</vt:lpstr>
      <vt:lpstr>Extranet Application Support - High Availability</vt:lpstr>
      <vt:lpstr>Extranet Application Support - High Availability</vt:lpstr>
      <vt:lpstr>Extranet Application Support - High Availability</vt:lpstr>
      <vt:lpstr>Extranet Application Support - High Availability </vt:lpstr>
      <vt:lpstr>Extranet Application Support - High Availability </vt:lpstr>
      <vt:lpstr>Use Case 1: CVS Users Accessing Partner Resources </vt:lpstr>
      <vt:lpstr>Use Case 2: CVS Servers Accessing Partner Resources </vt:lpstr>
      <vt:lpstr>Use Case 3: Partner Accessing CVS Resources </vt:lpstr>
      <vt:lpstr>Extranet Application Support - Global Presence &amp; rigorous security standards </vt:lpstr>
      <vt:lpstr>PowerPoint Presentation</vt:lpstr>
      <vt:lpstr>PowerPoint Presentation</vt:lpstr>
      <vt:lpstr>PowerPoint Presentation</vt:lpstr>
      <vt:lpstr>PowerPoint Presentation</vt:lpstr>
      <vt:lpstr>PowerPoint Presentation</vt:lpstr>
      <vt:lpstr>Extranet</vt:lpstr>
      <vt:lpstr>VPN Credentials</vt:lpstr>
      <vt:lpstr>Location</vt:lpstr>
      <vt:lpstr>PowerPoint Presentation</vt:lpstr>
      <vt:lpstr>PowerPoint Presentation</vt:lpstr>
      <vt:lpstr>Server Group and Server </vt:lpstr>
      <vt:lpstr>Application Segment </vt:lpstr>
      <vt:lpstr>Access Policy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ZPA Extranet Dashboard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Martin, Michael Colossus Technologies Group</cp:lastModifiedBy>
  <cp:revision>7</cp:revision>
  <dcterms:modified xsi:type="dcterms:W3CDTF">2025-08-04T18:36:30Z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ecdf243-b9b0-4f63-8694-76742e4201b7_Enabled">
    <vt:lpwstr>true</vt:lpwstr>
  </property>
  <property fmtid="{D5CDD505-2E9C-101B-9397-08002B2CF9AE}" pid="3" name="MSIP_Label_1ecdf243-b9b0-4f63-8694-76742e4201b7_SetDate">
    <vt:lpwstr>2025-08-04T18:36:30Z</vt:lpwstr>
  </property>
  <property fmtid="{D5CDD505-2E9C-101B-9397-08002B2CF9AE}" pid="4" name="MSIP_Label_1ecdf243-b9b0-4f63-8694-76742e4201b7_Method">
    <vt:lpwstr>Standard</vt:lpwstr>
  </property>
  <property fmtid="{D5CDD505-2E9C-101B-9397-08002B2CF9AE}" pid="5" name="MSIP_Label_1ecdf243-b9b0-4f63-8694-76742e4201b7_Name">
    <vt:lpwstr>Proprietary general</vt:lpwstr>
  </property>
  <property fmtid="{D5CDD505-2E9C-101B-9397-08002B2CF9AE}" pid="6" name="MSIP_Label_1ecdf243-b9b0-4f63-8694-76742e4201b7_SiteId">
    <vt:lpwstr>fabb61b8-3afe-4e75-b934-a47f782b8cd7</vt:lpwstr>
  </property>
  <property fmtid="{D5CDD505-2E9C-101B-9397-08002B2CF9AE}" pid="7" name="MSIP_Label_1ecdf243-b9b0-4f63-8694-76742e4201b7_ActionId">
    <vt:lpwstr>c132e65b-3dd8-417f-b208-613baba11f3c</vt:lpwstr>
  </property>
  <property fmtid="{D5CDD505-2E9C-101B-9397-08002B2CF9AE}" pid="8" name="MSIP_Label_1ecdf243-b9b0-4f63-8694-76742e4201b7_ContentBits">
    <vt:lpwstr>0</vt:lpwstr>
  </property>
  <property fmtid="{D5CDD505-2E9C-101B-9397-08002B2CF9AE}" pid="9" name="MSIP_Label_1ecdf243-b9b0-4f63-8694-76742e4201b7_Tag">
    <vt:lpwstr>50, 3, 0, 1</vt:lpwstr>
  </property>
</Properties>
</file>